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1"/>
  </p:sldMasterIdLst>
  <p:sldIdLst>
    <p:sldId id="256" r:id="rId2"/>
    <p:sldId id="257" r:id="rId3"/>
    <p:sldId id="266" r:id="rId4"/>
    <p:sldId id="263" r:id="rId5"/>
    <p:sldId id="258" r:id="rId6"/>
    <p:sldId id="259" r:id="rId7"/>
    <p:sldId id="260" r:id="rId8"/>
    <p:sldId id="264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833" autoAdjust="0"/>
  </p:normalViewPr>
  <p:slideViewPr>
    <p:cSldViewPr snapToGrid="0">
      <p:cViewPr>
        <p:scale>
          <a:sx n="86" d="100"/>
          <a:sy n="86" d="100"/>
        </p:scale>
        <p:origin x="-533" y="-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4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04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39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57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51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7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628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98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8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8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8805" y="1704514"/>
            <a:ext cx="6467315" cy="184998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“The </a:t>
            </a:r>
            <a:r>
              <a:rPr lang="en-US" sz="4800" dirty="0" err="1"/>
              <a:t>C</a:t>
            </a:r>
            <a:r>
              <a:rPr lang="en-US" sz="4800" dirty="0" err="1" smtClean="0"/>
              <a:t>anterville</a:t>
            </a:r>
            <a:r>
              <a:rPr lang="en-US" sz="4800" dirty="0" smtClean="0"/>
              <a:t> Ghost”</a:t>
            </a:r>
            <a:br>
              <a:rPr lang="en-US" sz="4800" dirty="0" smtClean="0"/>
            </a:br>
            <a:r>
              <a:rPr lang="en-US" sz="4800" dirty="0" smtClean="0"/>
              <a:t> chapter  2</a:t>
            </a:r>
            <a:endParaRPr lang="en-US" sz="4800" dirty="0"/>
          </a:p>
        </p:txBody>
      </p:sp>
      <p:pic>
        <p:nvPicPr>
          <p:cNvPr id="1032" name="Picture 8" descr="THE CANTERVILLE GHOST by Oscar Wilde - D'conv. class - QUOT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140" y="1260097"/>
            <a:ext cx="4024741" cy="312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rcos fotos png 5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18" y="1095379"/>
            <a:ext cx="4275786" cy="328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iceo Nuestra Señora María Inmacul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848" y="136899"/>
            <a:ext cx="14001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604334" y="319596"/>
            <a:ext cx="3305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Liceo Nuestra Señora María Inmaculada del Bosque</a:t>
            </a:r>
          </a:p>
          <a:p>
            <a:r>
              <a:rPr lang="es-CL" dirty="0"/>
              <a:t>English </a:t>
            </a:r>
            <a:r>
              <a:rPr lang="es-CL" dirty="0" err="1"/>
              <a:t>Department</a:t>
            </a:r>
            <a:r>
              <a:rPr lang="es-CL" dirty="0"/>
              <a:t> 3°grade</a:t>
            </a:r>
          </a:p>
          <a:p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207363" y="4456590"/>
            <a:ext cx="5450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err="1" smtClean="0"/>
              <a:t>Aim</a:t>
            </a:r>
            <a:r>
              <a:rPr lang="es-CL" dirty="0"/>
              <a:t>: </a:t>
            </a:r>
            <a:r>
              <a:rPr lang="es-CL" dirty="0" err="1"/>
              <a:t>to</a:t>
            </a:r>
            <a:r>
              <a:rPr lang="es-CL" dirty="0"/>
              <a:t> </a:t>
            </a:r>
            <a:r>
              <a:rPr lang="es-CL" dirty="0" err="1"/>
              <a:t>demonstrate</a:t>
            </a:r>
            <a:r>
              <a:rPr lang="es-CL" dirty="0"/>
              <a:t> </a:t>
            </a:r>
            <a:r>
              <a:rPr lang="es-CL" dirty="0" err="1"/>
              <a:t>comprehension</a:t>
            </a:r>
            <a:r>
              <a:rPr lang="es-CL" dirty="0"/>
              <a:t> of </a:t>
            </a:r>
            <a:r>
              <a:rPr lang="es-CL" dirty="0" err="1"/>
              <a:t>written</a:t>
            </a:r>
            <a:r>
              <a:rPr lang="es-CL" dirty="0"/>
              <a:t> and oral </a:t>
            </a:r>
            <a:r>
              <a:rPr lang="es-CL" dirty="0" err="1"/>
              <a:t>texts</a:t>
            </a:r>
            <a:r>
              <a:rPr lang="es-CL" dirty="0" smtClean="0"/>
              <a:t>. </a:t>
            </a:r>
            <a:r>
              <a:rPr lang="es-CL" dirty="0" err="1" smtClean="0"/>
              <a:t>Identify</a:t>
            </a:r>
            <a:r>
              <a:rPr lang="es-CL" dirty="0" smtClean="0"/>
              <a:t> </a:t>
            </a:r>
            <a:r>
              <a:rPr lang="es-CL" dirty="0" err="1" smtClean="0"/>
              <a:t>key</a:t>
            </a:r>
            <a:r>
              <a:rPr lang="es-CL" dirty="0" smtClean="0"/>
              <a:t> </a:t>
            </a:r>
            <a:r>
              <a:rPr lang="es-CL" dirty="0" err="1" smtClean="0"/>
              <a:t>vocabulary</a:t>
            </a:r>
            <a:r>
              <a:rPr lang="es-CL" dirty="0" smtClean="0"/>
              <a:t> and </a:t>
            </a:r>
            <a:r>
              <a:rPr lang="es-CL" dirty="0" err="1" smtClean="0"/>
              <a:t>remember</a:t>
            </a:r>
            <a:r>
              <a:rPr lang="es-CL" dirty="0" smtClean="0"/>
              <a:t> </a:t>
            </a:r>
            <a:r>
              <a:rPr lang="es-CL" dirty="0" err="1" smtClean="0"/>
              <a:t>previous</a:t>
            </a:r>
            <a:r>
              <a:rPr lang="es-CL" dirty="0" smtClean="0"/>
              <a:t> </a:t>
            </a:r>
            <a:r>
              <a:rPr lang="es-CL" dirty="0" err="1" smtClean="0"/>
              <a:t>chapter</a:t>
            </a:r>
            <a:r>
              <a:rPr lang="es-CL" dirty="0" smtClean="0"/>
              <a:t>.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65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841" y="1462122"/>
            <a:ext cx="5395878" cy="5395878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90770" y="174812"/>
            <a:ext cx="10022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Final </a:t>
            </a:r>
            <a:r>
              <a:rPr lang="es-ES" sz="3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activity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: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Copy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the</a:t>
            </a:r>
            <a:r>
              <a:rPr lang="es-E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following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exit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ticket in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your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copybook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 and </a:t>
            </a:r>
            <a:r>
              <a:rPr lang="es-ES" sz="3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answer</a:t>
            </a:r>
            <a:r>
              <a:rPr lang="es-ES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.</a:t>
            </a:r>
            <a:endParaRPr lang="es-E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8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de nube 3"/>
          <p:cNvSpPr/>
          <p:nvPr/>
        </p:nvSpPr>
        <p:spPr>
          <a:xfrm rot="899024">
            <a:off x="580195" y="1948297"/>
            <a:ext cx="3146612" cy="2380130"/>
          </a:xfrm>
          <a:prstGeom prst="cloudCallou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Do you remember what happened in the first chapter?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46" name="Picture 22" descr="Imagen relacionada | Emojis, Imagenes de emoji, Emojis de 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999183" y="4500506"/>
            <a:ext cx="1847626" cy="192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lamada de nube 15"/>
          <p:cNvSpPr/>
          <p:nvPr/>
        </p:nvSpPr>
        <p:spPr>
          <a:xfrm rot="899024">
            <a:off x="7996923" y="1812430"/>
            <a:ext cx="3146612" cy="2380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lamada de nube 16"/>
          <p:cNvSpPr/>
          <p:nvPr/>
        </p:nvSpPr>
        <p:spPr>
          <a:xfrm rot="899024">
            <a:off x="4288559" y="1902405"/>
            <a:ext cx="3146612" cy="23801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855233" y="2807381"/>
            <a:ext cx="2883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The Otis family arrived to the mansion 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818835" y="2738527"/>
            <a:ext cx="2259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The Otis family met the ghost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580567" y="2648553"/>
            <a:ext cx="2575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The Otis family celebrated a party 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pic>
        <p:nvPicPr>
          <p:cNvPr id="1050" name="Picture 26" descr="Camilo Salas Molina: -Expectativa de la asignatur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96" y="3092470"/>
            <a:ext cx="742980" cy="76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10" descr="Light Bulb Gif Png - light glow png, Free PNG Images &amp; clipart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upo 14"/>
          <p:cNvGrpSpPr/>
          <p:nvPr/>
        </p:nvGrpSpPr>
        <p:grpSpPr>
          <a:xfrm>
            <a:off x="1538694" y="4106450"/>
            <a:ext cx="3412949" cy="2345282"/>
            <a:chOff x="1555040" y="4171374"/>
            <a:chExt cx="3412949" cy="2345282"/>
          </a:xfrm>
        </p:grpSpPr>
        <p:grpSp>
          <p:nvGrpSpPr>
            <p:cNvPr id="13" name="Grupo 12"/>
            <p:cNvGrpSpPr/>
            <p:nvPr/>
          </p:nvGrpSpPr>
          <p:grpSpPr>
            <a:xfrm>
              <a:off x="1555040" y="4171374"/>
              <a:ext cx="3412949" cy="2085553"/>
              <a:chOff x="1268803" y="4052489"/>
              <a:chExt cx="3412949" cy="2085553"/>
            </a:xfrm>
          </p:grpSpPr>
          <p:sp>
            <p:nvSpPr>
              <p:cNvPr id="21" name="Rectángulo 20"/>
              <p:cNvSpPr/>
              <p:nvPr/>
            </p:nvSpPr>
            <p:spPr>
              <a:xfrm>
                <a:off x="1268803" y="4052489"/>
                <a:ext cx="3412949" cy="208555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" name="Picture 12" descr="Transparent lightbulb light GIF - Find on GIFER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75278" y="4185892"/>
                <a:ext cx="1109533" cy="1109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1" name="CuadroTexto 30"/>
            <p:cNvSpPr txBox="1"/>
            <p:nvPr/>
          </p:nvSpPr>
          <p:spPr>
            <a:xfrm>
              <a:off x="1821135" y="4208332"/>
              <a:ext cx="301404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ook Antiqua" panose="02040602050305030304" pitchFamily="18" charset="0"/>
                </a:rPr>
                <a:t>Remember that…</a:t>
              </a:r>
            </a:p>
            <a:p>
              <a:r>
                <a:rPr lang="en-US" dirty="0" smtClean="0">
                  <a:latin typeface="Book Antiqua" panose="02040602050305030304" pitchFamily="18" charset="0"/>
                </a:rPr>
                <a:t>They met Lord Canterville and </a:t>
              </a:r>
              <a:r>
                <a:rPr lang="en-US" dirty="0" err="1" smtClean="0">
                  <a:latin typeface="Book Antiqua" panose="02040602050305030304" pitchFamily="18" charset="0"/>
                </a:rPr>
                <a:t>Mrs</a:t>
              </a:r>
              <a:r>
                <a:rPr lang="en-US" dirty="0" smtClean="0">
                  <a:latin typeface="Book Antiqua" panose="02040602050305030304" pitchFamily="18" charset="0"/>
                </a:rPr>
                <a:t> </a:t>
              </a:r>
              <a:r>
                <a:rPr lang="en-US" dirty="0" err="1" smtClean="0">
                  <a:latin typeface="Book Antiqua" panose="02040602050305030304" pitchFamily="18" charset="0"/>
                </a:rPr>
                <a:t>Umney</a:t>
              </a:r>
              <a:r>
                <a:rPr lang="en-US" dirty="0" smtClean="0">
                  <a:latin typeface="Book Antiqua" panose="02040602050305030304" pitchFamily="18" charset="0"/>
                </a:rPr>
                <a:t>.</a:t>
              </a:r>
            </a:p>
            <a:p>
              <a:r>
                <a:rPr lang="en-US" dirty="0" smtClean="0">
                  <a:latin typeface="Book Antiqua" panose="02040602050305030304" pitchFamily="18" charset="0"/>
                </a:rPr>
                <a:t>They were warned about the ghost.</a:t>
              </a:r>
            </a:p>
            <a:p>
              <a:r>
                <a:rPr lang="en-US" dirty="0" smtClean="0">
                  <a:latin typeface="Book Antiqua" panose="02040602050305030304" pitchFamily="18" charset="0"/>
                </a:rPr>
                <a:t>And at the last minute a storm surprised them.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994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0727" y="462649"/>
            <a:ext cx="9763599" cy="130691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Exercise 1: Match the sentences from part A to part B and write them on your copybook.</a:t>
            </a:r>
            <a:endParaRPr lang="en-US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506" y="1660124"/>
            <a:ext cx="10797988" cy="4501662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Column A                                Column B </a:t>
            </a:r>
          </a:p>
          <a:p>
            <a:pPr algn="just"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1) Mister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Otis was a …. 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           A) Always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appeared before the death of someone of the family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2) The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ghost …                            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B) The housekeeper</a:t>
            </a:r>
          </a:p>
          <a:p>
            <a:pPr algn="just"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3) Washington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was…                 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C) it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needed to be 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cleaned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more than once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4) Mrs </a:t>
            </a:r>
            <a:r>
              <a:rPr lang="en-AU" dirty="0" err="1">
                <a:solidFill>
                  <a:schemeClr val="tx1"/>
                </a:solidFill>
                <a:latin typeface="Book Antiqua" panose="02040602050305030304" pitchFamily="18" charset="0"/>
              </a:rPr>
              <a:t>Umney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 was…                  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D) Businessman</a:t>
            </a:r>
          </a:p>
          <a:p>
            <a:pPr algn="just">
              <a:lnSpc>
                <a:spcPct val="200000"/>
              </a:lnSpc>
            </a:pP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5) The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bloodstain</a:t>
            </a:r>
            <a:r>
              <a:rPr lang="en-AU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…                     E) </a:t>
            </a:r>
            <a:r>
              <a:rPr lang="en-AU" dirty="0">
                <a:solidFill>
                  <a:schemeClr val="tx1"/>
                </a:solidFill>
                <a:latin typeface="Book Antiqua" panose="02040602050305030304" pitchFamily="18" charset="0"/>
              </a:rPr>
              <a:t>Mr and Mrs Otis eldest son.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  <p:pic>
        <p:nvPicPr>
          <p:cNvPr id="1026" name="Picture 2" descr="El Fantasma De Canterville / The Canterville Ghost, Bilingüe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b="9611"/>
          <a:stretch/>
        </p:blipFill>
        <p:spPr bwMode="auto">
          <a:xfrm>
            <a:off x="9218063" y="3643532"/>
            <a:ext cx="2973937" cy="32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RCOS PARA PHOTOSHOP Y ALGO MAS: MADERA Y METAL | Marcos par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32" y="3643532"/>
            <a:ext cx="3122068" cy="323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7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430306"/>
            <a:ext cx="10058400" cy="1293607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Pre-reading activity: Before you read Chapter 2, can you guess what happens? Choose answers to these questions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9524" y="1723913"/>
            <a:ext cx="10058400" cy="458277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1. What will the Otis family find the next morning?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A) The ghost has killed Mrs. </a:t>
            </a: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</a:rPr>
              <a:t>Umney</a:t>
            </a:r>
            <a:endParaRPr lang="en-US" dirty="0" smtClean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B) The bloodstain is back on the library floor again.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C) All the books in the library are on the floor.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D) The ghost has broken the little black stick into pieces.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2.  What will Mr</a:t>
            </a:r>
            <a: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</a:rPr>
              <a:t>.</a:t>
            </a:r>
            <a:r>
              <a:rPr lang="en-US" b="1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Otis do when he meets the ghost?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A) Tell him to leave.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B) Sit down and talk to him.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C) Give him a bottle of oil</a:t>
            </a:r>
          </a:p>
          <a:p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D) Shoot him.</a:t>
            </a:r>
          </a:p>
          <a:p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4828" t="39922" r="61614" b="14832"/>
          <a:stretch/>
        </p:blipFill>
        <p:spPr>
          <a:xfrm>
            <a:off x="7564607" y="1723913"/>
            <a:ext cx="3309871" cy="357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4675" y="80682"/>
            <a:ext cx="3895801" cy="10644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Vocabulary </a:t>
            </a:r>
            <a:endParaRPr lang="en-US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713019" y="2559597"/>
            <a:ext cx="3529043" cy="4254545"/>
            <a:chOff x="110589" y="1101359"/>
            <a:chExt cx="3499852" cy="4254545"/>
          </a:xfrm>
        </p:grpSpPr>
        <p:sp>
          <p:nvSpPr>
            <p:cNvPr id="14" name="Rectángulo 13"/>
            <p:cNvSpPr/>
            <p:nvPr/>
          </p:nvSpPr>
          <p:spPr>
            <a:xfrm>
              <a:off x="110589" y="1190468"/>
              <a:ext cx="3492388" cy="4161511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/>
            <p:cNvSpPr txBox="1"/>
            <p:nvPr/>
          </p:nvSpPr>
          <p:spPr>
            <a:xfrm>
              <a:off x="118053" y="1101359"/>
              <a:ext cx="3492388" cy="4254545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AU" sz="2000" dirty="0">
                  <a:latin typeface="Book Antiqua" panose="02040602050305030304" pitchFamily="18" charset="0"/>
                </a:rPr>
                <a:t> </a:t>
              </a:r>
              <a:r>
                <a:rPr lang="en-AU" sz="2000" dirty="0" smtClean="0">
                  <a:latin typeface="Book Antiqua" panose="02040602050305030304" pitchFamily="18" charset="0"/>
                </a:rPr>
                <a:t>   </a:t>
              </a:r>
              <a:r>
                <a:rPr lang="en-AU" sz="2000" u="sng" kern="1200" dirty="0" smtClean="0">
                  <a:latin typeface="Book Antiqua" panose="02040602050305030304" pitchFamily="18" charset="0"/>
                </a:rPr>
                <a:t>Knocked:</a:t>
              </a:r>
              <a:endParaRPr lang="es-ES" sz="2000" u="sng" kern="1200" dirty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AU" sz="2000" kern="1200" dirty="0" smtClean="0">
                  <a:latin typeface="Book Antiqua" panose="02040602050305030304" pitchFamily="18" charset="0"/>
                </a:rPr>
                <a:t>Definition: </a:t>
              </a:r>
              <a:r>
                <a:rPr lang="en-US" sz="2000" dirty="0" smtClean="0">
                  <a:latin typeface="Book Antiqua" panose="02040602050305030304" pitchFamily="18" charset="0"/>
                </a:rPr>
                <a:t>To </a:t>
              </a:r>
              <a:r>
                <a:rPr lang="en-US" sz="2000" dirty="0">
                  <a:latin typeface="Book Antiqua" panose="02040602050305030304" pitchFamily="18" charset="0"/>
                </a:rPr>
                <a:t>repeatedly hit something, producing a </a:t>
              </a:r>
              <a:r>
                <a:rPr lang="en-US" sz="2000" dirty="0" smtClean="0">
                  <a:latin typeface="Book Antiqua" panose="02040602050305030304" pitchFamily="18" charset="0"/>
                </a:rPr>
                <a:t>noise.</a:t>
              </a:r>
              <a:endParaRPr lang="en-AU" sz="2000" kern="1200" dirty="0" smtClean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Translation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Golpeó</a:t>
              </a:r>
              <a:endParaRPr lang="es-CL" sz="2000" kern="1200" dirty="0" smtClean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CL" sz="2000" kern="1200" dirty="0">
                <a:latin typeface="Book Antiqua" panose="02040602050305030304" pitchFamily="18" charset="0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dirty="0" smtClean="0">
                  <a:latin typeface="Book Antiqua" panose="02040602050305030304" pitchFamily="18" charset="0"/>
                </a:rPr>
                <a:t>     </a:t>
              </a:r>
              <a:r>
                <a:rPr lang="en-US" sz="2000" u="sng" dirty="0" smtClean="0">
                  <a:latin typeface="Book Antiqua" panose="02040602050305030304" pitchFamily="18" charset="0"/>
                </a:rPr>
                <a:t>Shot</a:t>
              </a:r>
              <a:r>
                <a:rPr lang="en-US" sz="2000" dirty="0" smtClean="0">
                  <a:latin typeface="Book Antiqua" panose="02040602050305030304" pitchFamily="18" charset="0"/>
                </a:rPr>
                <a:t>: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latin typeface="Book Antiqua" panose="02040602050305030304" pitchFamily="18" charset="0"/>
                </a:rPr>
                <a:t>Definition: </a:t>
              </a:r>
              <a:r>
                <a:rPr lang="en-US" sz="2000" dirty="0">
                  <a:latin typeface="Book Antiqua" panose="02040602050305030304" pitchFamily="18" charset="0"/>
                </a:rPr>
                <a:t>The firing of a gun or cannon.</a:t>
              </a:r>
              <a:endParaRPr lang="en-US" sz="2000" kern="1200" dirty="0" smtClean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dirty="0" smtClean="0">
                  <a:latin typeface="Book Antiqua" panose="02040602050305030304" pitchFamily="18" charset="0"/>
                </a:rPr>
                <a:t>Translation: </a:t>
              </a:r>
              <a:r>
                <a:rPr lang="en-US" sz="2000" dirty="0" err="1" smtClean="0">
                  <a:latin typeface="Book Antiqua" panose="02040602050305030304" pitchFamily="18" charset="0"/>
                </a:rPr>
                <a:t>Disparó</a:t>
              </a:r>
              <a:r>
                <a:rPr lang="en-US" sz="2000" dirty="0" smtClean="0">
                  <a:latin typeface="Book Antiqua" panose="02040602050305030304" pitchFamily="18" charset="0"/>
                </a:rPr>
                <a:t>.</a:t>
              </a:r>
              <a:r>
                <a:rPr lang="en-US" sz="2800" kern="1200" dirty="0" smtClean="0"/>
                <a:t/>
              </a:r>
              <a:br>
                <a:rPr lang="en-US" sz="2800" kern="1200" dirty="0" smtClean="0"/>
              </a:br>
              <a:endParaRPr lang="es-CL" sz="2800" kern="1200" dirty="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720545" y="1399424"/>
            <a:ext cx="3513990" cy="1152000"/>
            <a:chOff x="427361" y="-58814"/>
            <a:chExt cx="3513990" cy="1152000"/>
          </a:xfrm>
        </p:grpSpPr>
        <p:sp>
          <p:nvSpPr>
            <p:cNvPr id="17" name="Rectángulo 16"/>
            <p:cNvSpPr/>
            <p:nvPr/>
          </p:nvSpPr>
          <p:spPr>
            <a:xfrm>
              <a:off x="448963" y="-58814"/>
              <a:ext cx="3492388" cy="1152000"/>
            </a:xfrm>
            <a:prstGeom prst="rect">
              <a:avLst/>
            </a:prstGeom>
            <a:solidFill>
              <a:srgbClr val="A9FBB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427361" y="-58814"/>
              <a:ext cx="3492388" cy="1152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b="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Verbs</a:t>
              </a:r>
              <a:endParaRPr lang="es-ES" sz="4000" b="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9" name="Grupo 18"/>
          <p:cNvGrpSpPr/>
          <p:nvPr/>
        </p:nvGrpSpPr>
        <p:grpSpPr>
          <a:xfrm>
            <a:off x="4312746" y="2208112"/>
            <a:ext cx="3503189" cy="4601003"/>
            <a:chOff x="3984904" y="935338"/>
            <a:chExt cx="3503189" cy="4391290"/>
          </a:xfrm>
        </p:grpSpPr>
        <p:sp>
          <p:nvSpPr>
            <p:cNvPr id="20" name="Rectángulo 19"/>
            <p:cNvSpPr/>
            <p:nvPr/>
          </p:nvSpPr>
          <p:spPr>
            <a:xfrm>
              <a:off x="3984904" y="1202522"/>
              <a:ext cx="3492388" cy="4076324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CuadroTexto 20"/>
            <p:cNvSpPr txBox="1"/>
            <p:nvPr/>
          </p:nvSpPr>
          <p:spPr>
            <a:xfrm>
              <a:off x="3984904" y="935338"/>
              <a:ext cx="3503189" cy="439129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000" u="sng" dirty="0"/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smtClean="0">
                  <a:latin typeface="Book Antiqua" panose="02040602050305030304" pitchFamily="18" charset="0"/>
                </a:rPr>
                <a:t>     </a:t>
              </a:r>
              <a:r>
                <a:rPr lang="es-ES" sz="2000" u="sng" dirty="0" err="1" smtClean="0">
                  <a:latin typeface="Book Antiqua" panose="02040602050305030304" pitchFamily="18" charset="0"/>
                </a:rPr>
                <a:t>Noise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</a:t>
              </a: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Definition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</a:t>
              </a:r>
              <a:r>
                <a:rPr lang="en-US" sz="2000" dirty="0">
                  <a:latin typeface="Book Antiqua" panose="02040602050305030304" pitchFamily="18" charset="0"/>
                </a:rPr>
                <a:t>A sound or sounds, especially when it is unwanted, unpleasant, or loud</a:t>
              </a:r>
              <a:r>
                <a:rPr lang="en-US" sz="2000" dirty="0" smtClean="0">
                  <a:latin typeface="Book Antiqua" panose="02040602050305030304" pitchFamily="18" charset="0"/>
                </a:rPr>
                <a:t>.</a:t>
              </a:r>
              <a:endParaRPr lang="es-ES" sz="2000" kern="1200" dirty="0" smtClean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Translation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Ruido.</a:t>
              </a: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000" dirty="0">
                <a:latin typeface="Book Antiqua" panose="02040602050305030304" pitchFamily="18" charset="0"/>
              </a:endParaRPr>
            </a:p>
            <a:p>
              <a:pPr marL="0" lvl="1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smtClean="0">
                  <a:latin typeface="Book Antiqua" panose="02040602050305030304" pitchFamily="18" charset="0"/>
                </a:rPr>
                <a:t>    </a:t>
              </a:r>
              <a:r>
                <a:rPr lang="es-ES" sz="2000" u="sng" dirty="0" err="1" smtClean="0">
                  <a:latin typeface="Book Antiqua" panose="02040602050305030304" pitchFamily="18" charset="0"/>
                </a:rPr>
                <a:t>Footsteeps</a:t>
              </a:r>
              <a:r>
                <a:rPr lang="es-ES" sz="2000" u="sng" dirty="0" smtClean="0">
                  <a:latin typeface="Book Antiqua" panose="02040602050305030304" pitchFamily="18" charset="0"/>
                </a:rPr>
                <a:t>:</a:t>
              </a:r>
              <a:endParaRPr lang="es-ES" sz="2000" dirty="0" smtClean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Definitio</a:t>
              </a:r>
              <a:r>
                <a:rPr lang="es-ES" sz="2000" dirty="0" err="1" smtClean="0">
                  <a:latin typeface="Book Antiqua" panose="02040602050305030304" pitchFamily="18" charset="0"/>
                </a:rPr>
                <a:t>n</a:t>
              </a:r>
              <a:r>
                <a:rPr lang="es-ES" sz="2000" dirty="0" smtClean="0">
                  <a:latin typeface="Book Antiqua" panose="02040602050305030304" pitchFamily="18" charset="0"/>
                </a:rPr>
                <a:t>: </a:t>
              </a:r>
              <a:r>
                <a:rPr lang="en-US" sz="2000" dirty="0">
                  <a:latin typeface="Book Antiqua" panose="02040602050305030304" pitchFamily="18" charset="0"/>
                </a:rPr>
                <a:t>T</a:t>
              </a:r>
              <a:r>
                <a:rPr lang="en-US" sz="2000" dirty="0" smtClean="0">
                  <a:latin typeface="Book Antiqua" panose="02040602050305030304" pitchFamily="18" charset="0"/>
                </a:rPr>
                <a:t>he </a:t>
              </a:r>
              <a:r>
                <a:rPr lang="en-US" sz="2000" dirty="0">
                  <a:latin typeface="Book Antiqua" panose="02040602050305030304" pitchFamily="18" charset="0"/>
                </a:rPr>
                <a:t>sound made by a person walking as their foot touches the ground, or a </a:t>
              </a:r>
              <a:r>
                <a:rPr lang="en-US" sz="2000" dirty="0" smtClean="0">
                  <a:latin typeface="Book Antiqua" panose="02040602050305030304" pitchFamily="18" charset="0"/>
                </a:rPr>
                <a:t>step.</a:t>
              </a:r>
              <a:endParaRPr lang="es-ES" sz="2000" dirty="0" smtClean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Translation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Pisadas.</a:t>
              </a: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ES" sz="2000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323547" y="1399424"/>
            <a:ext cx="3492388" cy="1152000"/>
            <a:chOff x="7966226" y="50522"/>
            <a:chExt cx="3492388" cy="1152000"/>
          </a:xfrm>
        </p:grpSpPr>
        <p:sp>
          <p:nvSpPr>
            <p:cNvPr id="23" name="Rectángulo 22"/>
            <p:cNvSpPr/>
            <p:nvPr/>
          </p:nvSpPr>
          <p:spPr>
            <a:xfrm>
              <a:off x="7966226" y="50522"/>
              <a:ext cx="3492388" cy="1152000"/>
            </a:xfrm>
            <a:prstGeom prst="rect">
              <a:avLst/>
            </a:prstGeom>
            <a:solidFill>
              <a:srgbClr val="92DEF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7966226" y="50522"/>
              <a:ext cx="3492388" cy="1152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Nouns</a:t>
              </a:r>
              <a:endParaRPr lang="es-E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7904947" y="2208112"/>
            <a:ext cx="3492388" cy="4649888"/>
            <a:chOff x="7966226" y="852991"/>
            <a:chExt cx="3492388" cy="4472880"/>
          </a:xfrm>
        </p:grpSpPr>
        <p:sp>
          <p:nvSpPr>
            <p:cNvPr id="26" name="Rectángulo 25"/>
            <p:cNvSpPr/>
            <p:nvPr/>
          </p:nvSpPr>
          <p:spPr>
            <a:xfrm>
              <a:off x="7966226" y="1202522"/>
              <a:ext cx="3492388" cy="4076324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CuadroTexto 26"/>
            <p:cNvSpPr txBox="1"/>
            <p:nvPr/>
          </p:nvSpPr>
          <p:spPr>
            <a:xfrm>
              <a:off x="7977027" y="852991"/>
              <a:ext cx="3481587" cy="447288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000" kern="1200" dirty="0" smtClean="0"/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>
                  <a:latin typeface="Book Antiqua" panose="02040602050305030304" pitchFamily="18" charset="0"/>
                </a:rPr>
                <a:t> </a:t>
              </a:r>
              <a:r>
                <a:rPr lang="es-ES" sz="2000" dirty="0" smtClean="0">
                  <a:latin typeface="Book Antiqua" panose="02040602050305030304" pitchFamily="18" charset="0"/>
                </a:rPr>
                <a:t>   </a:t>
              </a:r>
              <a:r>
                <a:rPr lang="es-ES" sz="2000" u="sng" kern="1200" dirty="0" err="1" smtClean="0">
                  <a:latin typeface="Book Antiqua" panose="02040602050305030304" pitchFamily="18" charset="0"/>
                </a:rPr>
                <a:t>Cupboard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</a:t>
              </a: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Definition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</a:t>
              </a:r>
              <a:r>
                <a:rPr lang="es-CL" sz="2000" b="1" i="0" kern="1200" dirty="0" smtClean="0">
                  <a:latin typeface="Book Antiqua" panose="02040602050305030304" pitchFamily="18" charset="0"/>
                </a:rPr>
                <a:t> </a:t>
              </a:r>
              <a:r>
                <a:rPr lang="en-US" dirty="0">
                  <a:latin typeface="Book Antiqua" panose="02040602050305030304" pitchFamily="18" charset="0"/>
                </a:rPr>
                <a:t>A</a:t>
              </a:r>
              <a:r>
                <a:rPr lang="en-US" dirty="0" smtClean="0">
                  <a:latin typeface="Book Antiqua" panose="02040602050305030304" pitchFamily="18" charset="0"/>
                </a:rPr>
                <a:t> </a:t>
              </a:r>
              <a:r>
                <a:rPr lang="en-US" dirty="0">
                  <a:latin typeface="Book Antiqua" panose="02040602050305030304" pitchFamily="18" charset="0"/>
                </a:rPr>
                <a:t>recess or piece of furniture with a door and typically shelves, used for storage.</a:t>
              </a:r>
              <a:endParaRPr lang="es-CL" sz="2000" b="1" i="0" kern="1200" dirty="0" smtClean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Translation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Armario.</a:t>
              </a: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2000" dirty="0" smtClean="0">
                  <a:latin typeface="Book Antiqua" panose="02040602050305030304" pitchFamily="18" charset="0"/>
                </a:rPr>
                <a:t>    </a:t>
              </a:r>
              <a:r>
                <a:rPr lang="es-ES" sz="2000" u="sng" dirty="0" err="1" smtClean="0">
                  <a:latin typeface="Book Antiqua" panose="02040602050305030304" pitchFamily="18" charset="0"/>
                </a:rPr>
                <a:t>Holes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</a:t>
              </a: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228600" lvl="1" indent="-228600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Definition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</a:t>
              </a:r>
              <a:r>
                <a:rPr lang="en-US" dirty="0">
                  <a:latin typeface="Book Antiqua" panose="02040602050305030304" pitchFamily="18" charset="0"/>
                </a:rPr>
                <a:t>A</a:t>
              </a:r>
              <a:r>
                <a:rPr lang="en-US" dirty="0" smtClean="0">
                  <a:latin typeface="Book Antiqua" panose="02040602050305030304" pitchFamily="18" charset="0"/>
                </a:rPr>
                <a:t> </a:t>
              </a:r>
              <a:r>
                <a:rPr lang="en-US" dirty="0">
                  <a:latin typeface="Book Antiqua" panose="02040602050305030304" pitchFamily="18" charset="0"/>
                </a:rPr>
                <a:t>hollow place in a solid body or surface.</a:t>
              </a:r>
              <a:endParaRPr lang="es-ES" sz="2000" kern="1200" dirty="0">
                <a:latin typeface="Book Antiqua" panose="02040602050305030304" pitchFamily="18" charset="0"/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2000" kern="1200" dirty="0" err="1" smtClean="0">
                  <a:latin typeface="Book Antiqua" panose="02040602050305030304" pitchFamily="18" charset="0"/>
                </a:rPr>
                <a:t>Translation</a:t>
              </a:r>
              <a:r>
                <a:rPr lang="es-ES" sz="2000" kern="1200" dirty="0" smtClean="0">
                  <a:latin typeface="Book Antiqua" panose="02040602050305030304" pitchFamily="18" charset="0"/>
                </a:rPr>
                <a:t>: Hoyos.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904947" y="1399424"/>
            <a:ext cx="3492388" cy="1152000"/>
            <a:chOff x="7966226" y="50522"/>
            <a:chExt cx="3492388" cy="1152000"/>
          </a:xfrm>
        </p:grpSpPr>
        <p:sp>
          <p:nvSpPr>
            <p:cNvPr id="29" name="Rectángulo 28"/>
            <p:cNvSpPr/>
            <p:nvPr/>
          </p:nvSpPr>
          <p:spPr>
            <a:xfrm>
              <a:off x="7966226" y="50522"/>
              <a:ext cx="3492388" cy="1152000"/>
            </a:xfrm>
            <a:prstGeom prst="rect">
              <a:avLst/>
            </a:prstGeom>
            <a:solidFill>
              <a:srgbClr val="92DEF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uadroTexto 29"/>
            <p:cNvSpPr txBox="1"/>
            <p:nvPr/>
          </p:nvSpPr>
          <p:spPr>
            <a:xfrm>
              <a:off x="7966226" y="50522"/>
              <a:ext cx="3492388" cy="1152000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84480" tIns="162560" rIns="284480" bIns="16256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Nouns</a:t>
              </a:r>
              <a:endParaRPr lang="es-ES" sz="40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0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0279" t="17096" r="33498" b="6433"/>
          <a:stretch/>
        </p:blipFill>
        <p:spPr>
          <a:xfrm>
            <a:off x="-218256" y="-381064"/>
            <a:ext cx="12546106" cy="723906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15409" y="139357"/>
            <a:ext cx="928467" cy="3231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footsteps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64957" y="392384"/>
            <a:ext cx="955414" cy="26161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Cupboard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642664" y="1306108"/>
            <a:ext cx="542845" cy="2462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holes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187560" y="4870841"/>
            <a:ext cx="669107" cy="338554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noise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6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0796" t="17563" r="33498" b="6518"/>
          <a:stretch/>
        </p:blipFill>
        <p:spPr>
          <a:xfrm>
            <a:off x="0" y="107576"/>
            <a:ext cx="12192000" cy="696557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084032" y="1073704"/>
            <a:ext cx="776916" cy="276999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</a:rPr>
              <a:t>knocked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59069" y="5464326"/>
            <a:ext cx="478429" cy="246221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/>
                </a:solidFill>
              </a:rPr>
              <a:t>shot</a:t>
            </a:r>
            <a:endParaRPr lang="en-US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2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Activity 3: Answer the following questions in your copybook</a:t>
            </a:r>
            <a:endParaRPr lang="en-US" sz="4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339" y="1948764"/>
            <a:ext cx="11230376" cy="4310367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1) Do you really believe that Mr. Otis wanted to help the ghost? Why or why not?</a:t>
            </a: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2) Would you be afraid of a ghost? Why or why not?</a:t>
            </a:r>
          </a:p>
          <a:p>
            <a:pPr>
              <a:lnSpc>
                <a:spcPct val="2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3) Do you think the ghost will take revenge?</a:t>
            </a:r>
            <a:endParaRPr lang="en-US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6" descr="Whiplash | Bendy And The Ink Machine Custom Wiki | Fand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3169" r="27557" b="4500"/>
          <a:stretch/>
        </p:blipFill>
        <p:spPr bwMode="auto">
          <a:xfrm>
            <a:off x="10676667" y="3400023"/>
            <a:ext cx="1440636" cy="28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1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Quiz</a:t>
            </a:r>
            <a:r>
              <a:rPr lang="es-CL" dirty="0" smtClean="0"/>
              <a:t> n°2 (</a:t>
            </a:r>
            <a:r>
              <a:rPr lang="es-CL" dirty="0" err="1" smtClean="0"/>
              <a:t>Chapters</a:t>
            </a:r>
            <a:r>
              <a:rPr lang="es-CL" dirty="0" smtClean="0"/>
              <a:t> 1-2)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Don´t</a:t>
            </a:r>
            <a:r>
              <a:rPr lang="es-CL" dirty="0" smtClean="0"/>
              <a:t> </a:t>
            </a:r>
            <a:r>
              <a:rPr lang="es-CL" dirty="0" err="1" smtClean="0"/>
              <a:t>forget</a:t>
            </a:r>
            <a:r>
              <a:rPr lang="es-CL" dirty="0" smtClean="0"/>
              <a:t> </a:t>
            </a:r>
            <a:r>
              <a:rPr lang="es-CL" dirty="0" err="1" smtClean="0"/>
              <a:t>to</a:t>
            </a:r>
            <a:r>
              <a:rPr lang="es-CL" dirty="0" smtClean="0"/>
              <a:t> </a:t>
            </a:r>
            <a:r>
              <a:rPr lang="es-CL" dirty="0" err="1" smtClean="0"/>
              <a:t>answer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quiz</a:t>
            </a:r>
            <a:endParaRPr lang="es-CL" dirty="0" smtClean="0"/>
          </a:p>
          <a:p>
            <a:r>
              <a:rPr lang="es-CL" dirty="0" err="1" smtClean="0"/>
              <a:t>The</a:t>
            </a:r>
            <a:r>
              <a:rPr lang="es-CL" dirty="0" smtClean="0"/>
              <a:t> link </a:t>
            </a:r>
            <a:r>
              <a:rPr lang="es-CL" smtClean="0"/>
              <a:t>will</a:t>
            </a:r>
            <a:r>
              <a:rPr lang="es-CL" dirty="0" smtClean="0"/>
              <a:t> be </a:t>
            </a:r>
            <a:r>
              <a:rPr lang="es-CL" dirty="0" err="1" smtClean="0"/>
              <a:t>available</a:t>
            </a:r>
            <a:r>
              <a:rPr lang="es-CL" dirty="0" smtClean="0"/>
              <a:t> in </a:t>
            </a:r>
            <a:r>
              <a:rPr lang="es-CL" dirty="0" err="1" smtClean="0"/>
              <a:t>school’s</a:t>
            </a:r>
            <a:r>
              <a:rPr lang="es-CL" dirty="0" smtClean="0"/>
              <a:t> web page.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67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1441</TotalTime>
  <Words>500</Words>
  <Application>Microsoft Office PowerPoint</Application>
  <PresentationFormat>Personalizado</PresentationFormat>
  <Paragraphs>71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Retrospección</vt:lpstr>
      <vt:lpstr>“The Canterville Ghost”  chapter  2</vt:lpstr>
      <vt:lpstr>Do you remember what happened in the first chapter?</vt:lpstr>
      <vt:lpstr>Exercise 1: Match the sentences from part A to part B and write them on your copybook.</vt:lpstr>
      <vt:lpstr>Pre-reading activity: Before you read Chapter 2, can you guess what happens? Choose answers to these questions.</vt:lpstr>
      <vt:lpstr>Vocabulary </vt:lpstr>
      <vt:lpstr>Presentación de PowerPoint</vt:lpstr>
      <vt:lpstr>Presentación de PowerPoint</vt:lpstr>
      <vt:lpstr>Activity 3: Answer the following questions in your copybook</vt:lpstr>
      <vt:lpstr>Quiz n°2 (Chapters 1-2)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canterville ghost” chapter 2</dc:title>
  <dc:creator>Amy ♥ Yob.</dc:creator>
  <cp:lastModifiedBy>PCS</cp:lastModifiedBy>
  <cp:revision>99</cp:revision>
  <dcterms:created xsi:type="dcterms:W3CDTF">2020-06-18T22:47:38Z</dcterms:created>
  <dcterms:modified xsi:type="dcterms:W3CDTF">2020-08-14T19:51:15Z</dcterms:modified>
</cp:coreProperties>
</file>