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61" r:id="rId5"/>
    <p:sldId id="279" r:id="rId6"/>
    <p:sldId id="280" r:id="rId7"/>
    <p:sldId id="281" r:id="rId8"/>
    <p:sldId id="282" r:id="rId9"/>
    <p:sldId id="283" r:id="rId10"/>
    <p:sldId id="264" r:id="rId11"/>
    <p:sldId id="266" r:id="rId12"/>
    <p:sldId id="265" r:id="rId13"/>
    <p:sldId id="268" r:id="rId14"/>
    <p:sldId id="284" r:id="rId15"/>
    <p:sldId id="273" r:id="rId16"/>
  </p:sldIdLst>
  <p:sldSz cx="9144000" cy="6858000" type="screen4x3"/>
  <p:notesSz cx="9144000" cy="6858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ACD"/>
    <a:srgbClr val="FEF9DD"/>
    <a:srgbClr val="D66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51B5-0C20-48FB-AEEE-109B3EDC3909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33F53-414F-4D94-8E97-BD402BB792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72738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51B5-0C20-48FB-AEEE-109B3EDC3909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33F53-414F-4D94-8E97-BD402BB792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088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51B5-0C20-48FB-AEEE-109B3EDC3909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33F53-414F-4D94-8E97-BD402BB792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4293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51B5-0C20-48FB-AEEE-109B3EDC3909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33F53-414F-4D94-8E97-BD402BB792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47325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51B5-0C20-48FB-AEEE-109B3EDC3909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33F53-414F-4D94-8E97-BD402BB792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078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51B5-0C20-48FB-AEEE-109B3EDC3909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33F53-414F-4D94-8E97-BD402BB792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4327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51B5-0C20-48FB-AEEE-109B3EDC3909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33F53-414F-4D94-8E97-BD402BB792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67149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51B5-0C20-48FB-AEEE-109B3EDC3909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33F53-414F-4D94-8E97-BD402BB792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05336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51B5-0C20-48FB-AEEE-109B3EDC3909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33F53-414F-4D94-8E97-BD402BB792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89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51B5-0C20-48FB-AEEE-109B3EDC3909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33F53-414F-4D94-8E97-BD402BB792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9546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51B5-0C20-48FB-AEEE-109B3EDC3909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33F53-414F-4D94-8E97-BD402BB792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8043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651B5-0C20-48FB-AEEE-109B3EDC3909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33F53-414F-4D94-8E97-BD402BB792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85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3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3.jpeg"/><Relationship Id="rId5" Type="http://schemas.openxmlformats.org/officeDocument/2006/relationships/image" Target="../media/image41.png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26" Type="http://schemas.openxmlformats.org/officeDocument/2006/relationships/hyperlink" Target="https://www.publicdomainpictures.net/en/view-image.php?image=167901&amp;picture=accident-2" TargetMode="External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7.jpeg"/><Relationship Id="rId10" Type="http://schemas.openxmlformats.org/officeDocument/2006/relationships/image" Target="../media/image46.png"/><Relationship Id="rId9" Type="http://schemas.openxmlformats.org/officeDocument/2006/relationships/image" Target="../media/image4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pohzPXDJreQWRjBG9" TargetMode="External"/><Relationship Id="rId2" Type="http://schemas.openxmlformats.org/officeDocument/2006/relationships/hyperlink" Target="https://forms.gle/mPAkXfMYW1L63hFb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4257" y="5429811"/>
            <a:ext cx="2027869" cy="1411484"/>
          </a:xfrm>
          <a:prstGeom prst="rect">
            <a:avLst/>
          </a:prstGeom>
        </p:spPr>
      </p:pic>
      <p:grpSp>
        <p:nvGrpSpPr>
          <p:cNvPr id="6" name="object 4"/>
          <p:cNvGrpSpPr/>
          <p:nvPr/>
        </p:nvGrpSpPr>
        <p:grpSpPr>
          <a:xfrm>
            <a:off x="830928" y="580985"/>
            <a:ext cx="7389761" cy="4469587"/>
            <a:chOff x="2071585" y="1365008"/>
            <a:chExt cx="6440805" cy="4469765"/>
          </a:xfrm>
        </p:grpSpPr>
        <p:sp>
          <p:nvSpPr>
            <p:cNvPr id="7" name="object 5"/>
            <p:cNvSpPr/>
            <p:nvPr/>
          </p:nvSpPr>
          <p:spPr>
            <a:xfrm>
              <a:off x="2084489" y="2536405"/>
              <a:ext cx="6428105" cy="3298190"/>
            </a:xfrm>
            <a:custGeom>
              <a:avLst/>
              <a:gdLst/>
              <a:ahLst/>
              <a:cxnLst/>
              <a:rect l="l" t="t" r="r" b="b"/>
              <a:pathLst>
                <a:path w="6428105" h="3298190">
                  <a:moveTo>
                    <a:pt x="6427597" y="626452"/>
                  </a:moveTo>
                  <a:lnTo>
                    <a:pt x="5875134" y="72491"/>
                  </a:lnTo>
                  <a:lnTo>
                    <a:pt x="5862231" y="72491"/>
                  </a:lnTo>
                  <a:lnTo>
                    <a:pt x="5789942" y="0"/>
                  </a:lnTo>
                  <a:lnTo>
                    <a:pt x="0" y="0"/>
                  </a:lnTo>
                  <a:lnTo>
                    <a:pt x="0" y="3212477"/>
                  </a:lnTo>
                  <a:lnTo>
                    <a:pt x="85204" y="3212477"/>
                  </a:lnTo>
                  <a:lnTo>
                    <a:pt x="85204" y="3297923"/>
                  </a:lnTo>
                  <a:lnTo>
                    <a:pt x="6427597" y="3297923"/>
                  </a:lnTo>
                  <a:lnTo>
                    <a:pt x="6427597" y="626452"/>
                  </a:lnTo>
                  <a:close/>
                </a:path>
              </a:pathLst>
            </a:custGeom>
            <a:solidFill>
              <a:srgbClr val="FEF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6"/>
            <p:cNvSpPr/>
            <p:nvPr/>
          </p:nvSpPr>
          <p:spPr>
            <a:xfrm>
              <a:off x="2071585" y="2523464"/>
              <a:ext cx="6368415" cy="3238500"/>
            </a:xfrm>
            <a:custGeom>
              <a:avLst/>
              <a:gdLst/>
              <a:ahLst/>
              <a:cxnLst/>
              <a:rect l="l" t="t" r="r" b="b"/>
              <a:pathLst>
                <a:path w="6368415" h="3238500">
                  <a:moveTo>
                    <a:pt x="6368199" y="3238360"/>
                  </a:moveTo>
                  <a:lnTo>
                    <a:pt x="6368199" y="566902"/>
                  </a:lnTo>
                  <a:lnTo>
                    <a:pt x="5802846" y="0"/>
                  </a:lnTo>
                  <a:lnTo>
                    <a:pt x="0" y="0"/>
                  </a:lnTo>
                  <a:lnTo>
                    <a:pt x="0" y="3238360"/>
                  </a:lnTo>
                  <a:lnTo>
                    <a:pt x="25819" y="3238360"/>
                  </a:lnTo>
                  <a:lnTo>
                    <a:pt x="25819" y="25882"/>
                  </a:lnTo>
                  <a:lnTo>
                    <a:pt x="5802846" y="25882"/>
                  </a:lnTo>
                  <a:lnTo>
                    <a:pt x="5802846" y="566902"/>
                  </a:lnTo>
                  <a:lnTo>
                    <a:pt x="6342392" y="566902"/>
                  </a:lnTo>
                  <a:lnTo>
                    <a:pt x="6342392" y="3238360"/>
                  </a:lnTo>
                  <a:lnTo>
                    <a:pt x="6368199" y="3238360"/>
                  </a:lnTo>
                  <a:close/>
                </a:path>
                <a:path w="6368415" h="3238500">
                  <a:moveTo>
                    <a:pt x="6342392" y="3238360"/>
                  </a:moveTo>
                  <a:lnTo>
                    <a:pt x="6342392" y="3212490"/>
                  </a:lnTo>
                  <a:lnTo>
                    <a:pt x="25819" y="3212490"/>
                  </a:lnTo>
                  <a:lnTo>
                    <a:pt x="25819" y="3238360"/>
                  </a:lnTo>
                  <a:lnTo>
                    <a:pt x="6342392" y="3238360"/>
                  </a:lnTo>
                  <a:close/>
                </a:path>
              </a:pathLst>
            </a:custGeom>
            <a:solidFill>
              <a:srgbClr val="FFDE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83931" y="1365008"/>
              <a:ext cx="924439" cy="1315910"/>
            </a:xfrm>
            <a:prstGeom prst="rect">
              <a:avLst/>
            </a:prstGeom>
          </p:spPr>
        </p:pic>
      </p:grpSp>
      <p:sp>
        <p:nvSpPr>
          <p:cNvPr id="10" name="object 8"/>
          <p:cNvSpPr txBox="1"/>
          <p:nvPr/>
        </p:nvSpPr>
        <p:spPr>
          <a:xfrm>
            <a:off x="1574452" y="2809095"/>
            <a:ext cx="6381924" cy="101373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s-CL" sz="3200" b="1" spc="430" dirty="0" smtClean="0">
                <a:solidFill>
                  <a:srgbClr val="2B2B2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GUÍA N°12: 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s-CL" sz="3200" b="1" spc="430" dirty="0" smtClean="0">
                <a:solidFill>
                  <a:srgbClr val="2B2B2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Probabilidad total</a:t>
            </a:r>
            <a:r>
              <a:rPr lang="es-CL" sz="3200" b="1" spc="430" dirty="0">
                <a:solidFill>
                  <a:srgbClr val="2B2B2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  <a:endParaRPr sz="32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9"/>
          <p:cNvSpPr txBox="1"/>
          <p:nvPr/>
        </p:nvSpPr>
        <p:spPr>
          <a:xfrm>
            <a:off x="1907704" y="5229200"/>
            <a:ext cx="5397019" cy="1334981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algn="just">
              <a:spcBef>
                <a:spcPts val="490"/>
              </a:spcBef>
              <a:tabLst>
                <a:tab pos="957580" algn="l"/>
              </a:tabLst>
            </a:pPr>
            <a:r>
              <a:rPr lang="es-CL" sz="2000" dirty="0" smtClean="0">
                <a:latin typeface="Century Gothic" panose="020B0502020202020204" pitchFamily="34" charset="0"/>
              </a:rPr>
              <a:t>O.A: Comprender el concepto de probabilidad total y resolver problemas de aplicación, utilizando diagrama de árbol.</a:t>
            </a:r>
            <a:endParaRPr lang="es-ES" sz="2000" b="1" cap="none" spc="0" dirty="0" smtClean="0">
              <a:ln w="9525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490"/>
              </a:spcBef>
              <a:tabLst>
                <a:tab pos="957580" algn="l"/>
              </a:tabLst>
            </a:pPr>
            <a:endParaRPr sz="1850" dirty="0">
              <a:latin typeface="Century Gothic"/>
              <a:cs typeface="Century Gothic"/>
            </a:endParaRPr>
          </a:p>
        </p:txBody>
      </p:sp>
      <p:pic>
        <p:nvPicPr>
          <p:cNvPr id="12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32427" y="5469658"/>
            <a:ext cx="1611573" cy="1413674"/>
          </a:xfrm>
          <a:prstGeom prst="rect">
            <a:avLst/>
          </a:prstGeom>
        </p:spPr>
      </p:pic>
      <p:pic>
        <p:nvPicPr>
          <p:cNvPr id="13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20389" y="0"/>
            <a:ext cx="1613267" cy="1260443"/>
          </a:xfrm>
          <a:prstGeom prst="rect">
            <a:avLst/>
          </a:prstGeom>
        </p:spPr>
      </p:pic>
      <p:pic>
        <p:nvPicPr>
          <p:cNvPr id="14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46651" y="2565172"/>
            <a:ext cx="1397349" cy="1817540"/>
          </a:xfrm>
          <a:prstGeom prst="rect">
            <a:avLst/>
          </a:prstGeom>
        </p:spPr>
      </p:pic>
      <p:pic>
        <p:nvPicPr>
          <p:cNvPr id="15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-9508" y="2636912"/>
            <a:ext cx="1235880" cy="1674061"/>
          </a:xfrm>
          <a:prstGeom prst="rect">
            <a:avLst/>
          </a:prstGeom>
        </p:spPr>
      </p:pic>
      <p:grpSp>
        <p:nvGrpSpPr>
          <p:cNvPr id="16" name="object 14"/>
          <p:cNvGrpSpPr/>
          <p:nvPr/>
        </p:nvGrpSpPr>
        <p:grpSpPr>
          <a:xfrm>
            <a:off x="-14257" y="0"/>
            <a:ext cx="1690370" cy="1366520"/>
            <a:chOff x="0" y="770731"/>
            <a:chExt cx="1690370" cy="1366520"/>
          </a:xfrm>
        </p:grpSpPr>
        <p:pic>
          <p:nvPicPr>
            <p:cNvPr id="17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770731"/>
              <a:ext cx="1690370" cy="1241240"/>
            </a:xfrm>
            <a:prstGeom prst="rect">
              <a:avLst/>
            </a:prstGeom>
          </p:spPr>
        </p:pic>
        <p:pic>
          <p:nvPicPr>
            <p:cNvPr id="18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5648" y="922501"/>
              <a:ext cx="1207347" cy="1214146"/>
            </a:xfrm>
            <a:prstGeom prst="rect">
              <a:avLst/>
            </a:prstGeom>
          </p:spPr>
        </p:pic>
      </p:grpSp>
      <p:sp>
        <p:nvSpPr>
          <p:cNvPr id="19" name="object 20"/>
          <p:cNvSpPr txBox="1">
            <a:spLocks/>
          </p:cNvSpPr>
          <p:nvPr/>
        </p:nvSpPr>
        <p:spPr>
          <a:xfrm>
            <a:off x="6143943" y="2367811"/>
            <a:ext cx="1160780" cy="328295"/>
          </a:xfrm>
          <a:prstGeom prst="rect">
            <a:avLst/>
          </a:prstGeom>
        </p:spPr>
        <p:txBody>
          <a:bodyPr vert="horz" wrap="square" lIns="0" tIns="17145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es-CL" sz="1950" spc="55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3°</a:t>
            </a:r>
            <a:r>
              <a:rPr lang="es-CL" sz="1950" spc="-105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 </a:t>
            </a:r>
            <a:r>
              <a:rPr lang="es-CL" sz="1950" spc="5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MEDIO</a:t>
            </a:r>
            <a:endParaRPr lang="es-CL" sz="1950" dirty="0"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98683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91911" y="5750574"/>
            <a:ext cx="1552089" cy="1107426"/>
          </a:xfrm>
          <a:prstGeom prst="rect">
            <a:avLst/>
          </a:prstGeom>
        </p:spPr>
      </p:pic>
      <p:pic>
        <p:nvPicPr>
          <p:cNvPr id="6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54016" y="61733"/>
            <a:ext cx="1207528" cy="1135736"/>
          </a:xfrm>
          <a:prstGeom prst="rect">
            <a:avLst/>
          </a:prstGeom>
        </p:spPr>
      </p:pic>
      <p:sp>
        <p:nvSpPr>
          <p:cNvPr id="10" name="Rectángulo 5">
            <a:extLst>
              <a:ext uri="{FF2B5EF4-FFF2-40B4-BE49-F238E27FC236}">
                <a16:creationId xmlns="" xmlns:a16="http://schemas.microsoft.com/office/drawing/2014/main" id="{1A1888B1-12FF-4727-9F90-C4A0F044C7D9}"/>
              </a:ext>
            </a:extLst>
          </p:cNvPr>
          <p:cNvSpPr/>
          <p:nvPr/>
        </p:nvSpPr>
        <p:spPr>
          <a:xfrm>
            <a:off x="539552" y="337213"/>
            <a:ext cx="288032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s-ES" sz="3200" b="1" dirty="0" smtClean="0">
                <a:ln w="95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Century Gothic" panose="020B0502020202020204" pitchFamily="34" charset="0"/>
              </a:rPr>
              <a:t>Ejemplo n°2:</a:t>
            </a:r>
            <a:endParaRPr lang="es-ES" sz="3200" b="1" dirty="0">
              <a:ln w="9525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21811" y="984340"/>
            <a:ext cx="80182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>
                <a:latin typeface="Century Gothic" panose="020B0502020202020204" pitchFamily="34" charset="0"/>
              </a:rPr>
              <a:t>El informe meteorológico ha anunciado tres posibilidades para el fin de semana: </a:t>
            </a:r>
            <a:r>
              <a:rPr lang="es-CL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que llueve con una probabilidad del 50% (0,5), 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que nieve con una probabilidad del 30% (0,3)</a:t>
            </a:r>
            <a:r>
              <a:rPr lang="es-CL" dirty="0" smtClean="0">
                <a:latin typeface="Century Gothic" panose="020B0502020202020204" pitchFamily="34" charset="0"/>
              </a:rPr>
              <a:t> y que </a:t>
            </a:r>
            <a:r>
              <a:rPr lang="es-CL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haya neblina con una probabilidad del 20% (0,2). </a:t>
            </a:r>
            <a:r>
              <a:rPr lang="es-CL" dirty="0" smtClean="0">
                <a:latin typeface="Century Gothic" panose="020B0502020202020204" pitchFamily="34" charset="0"/>
              </a:rPr>
              <a:t>Según estos pronósticos, la probabilidad de que ocurra un accidente son los siguientes:</a:t>
            </a:r>
            <a:endParaRPr lang="es-CL" dirty="0">
              <a:latin typeface="Century Gothic" panose="020B0502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60896" y="255721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Si llueve </a:t>
            </a:r>
            <a:r>
              <a:rPr lang="es-CL" dirty="0" smtClean="0">
                <a:latin typeface="Century Gothic" panose="020B0502020202020204" pitchFamily="34" charset="0"/>
              </a:rPr>
              <a:t>: La probabilidad de accidente es del 20%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696" y="2380238"/>
            <a:ext cx="226476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421811" y="3379058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Si nieva</a:t>
            </a:r>
            <a:r>
              <a:rPr lang="es-CL" dirty="0" smtClean="0">
                <a:latin typeface="Century Gothic" panose="020B0502020202020204" pitchFamily="34" charset="0"/>
              </a:rPr>
              <a:t>: La probabilidad de accidente es del 10%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696" y="3375255"/>
            <a:ext cx="2175178" cy="73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326469" y="424190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Si hay neblina</a:t>
            </a:r>
            <a:r>
              <a:rPr lang="es-CL" dirty="0" smtClean="0">
                <a:latin typeface="Century Gothic" panose="020B0502020202020204" pitchFamily="34" charset="0"/>
              </a:rPr>
              <a:t>: La probabilidad de accidente es del 5%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458" y="4566855"/>
            <a:ext cx="2551978" cy="71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511105" y="5301208"/>
            <a:ext cx="7396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Century Gothic" panose="020B0502020202020204" pitchFamily="34" charset="0"/>
              </a:rPr>
              <a:t>¿Cuál es la probabilidad de que haya un accidente dadas las condiciones meteorológicas entregadas en este informe?</a:t>
            </a:r>
            <a:endParaRPr lang="es-CL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8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6472" y="0"/>
            <a:ext cx="1207528" cy="113573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39552" y="48330"/>
            <a:ext cx="65527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Se definen los eventos:</a:t>
            </a:r>
          </a:p>
          <a:p>
            <a:r>
              <a:rPr lang="es-CL" dirty="0" smtClean="0">
                <a:solidFill>
                  <a:srgbClr val="FF0000"/>
                </a:solidFill>
              </a:rPr>
              <a:t>A1: Probabilidad de  lluvia </a:t>
            </a:r>
          </a:p>
          <a:p>
            <a:r>
              <a:rPr lang="es-CL" dirty="0" smtClean="0">
                <a:solidFill>
                  <a:schemeClr val="accent1"/>
                </a:solidFill>
              </a:rPr>
              <a:t>A2: Probabilidad de nieve </a:t>
            </a:r>
          </a:p>
          <a:p>
            <a:r>
              <a:rPr lang="es-CL" dirty="0" smtClean="0">
                <a:solidFill>
                  <a:srgbClr val="7030A0"/>
                </a:solidFill>
              </a:rPr>
              <a:t>A3: Probabilidad de neblina </a:t>
            </a:r>
          </a:p>
          <a:p>
            <a:r>
              <a:rPr lang="es-CL" dirty="0" smtClean="0"/>
              <a:t>B: Que ocurra un accidente según las condiciones meteorológicas</a:t>
            </a:r>
            <a:endParaRPr lang="es-CL" dirty="0"/>
          </a:p>
        </p:txBody>
      </p:sp>
      <p:sp>
        <p:nvSpPr>
          <p:cNvPr id="6" name="5 CuadroTexto"/>
          <p:cNvSpPr txBox="1"/>
          <p:nvPr/>
        </p:nvSpPr>
        <p:spPr>
          <a:xfrm>
            <a:off x="725015" y="1471817"/>
            <a:ext cx="4216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Construimos el diagrama de árbol:</a:t>
            </a:r>
          </a:p>
          <a:p>
            <a:endParaRPr lang="es-C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7" y="1832117"/>
            <a:ext cx="36099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408" y="2695834"/>
            <a:ext cx="4381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583" y="3935923"/>
            <a:ext cx="3619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346" y="4572885"/>
            <a:ext cx="4095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737" y="1832117"/>
            <a:ext cx="21145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62" y="3172414"/>
            <a:ext cx="20669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494" y="4638684"/>
            <a:ext cx="21336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864" y="2829184"/>
            <a:ext cx="1708271" cy="291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864" y="4279974"/>
            <a:ext cx="1895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32117"/>
            <a:ext cx="29337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287" y="3302221"/>
            <a:ext cx="29622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460" y="4706939"/>
            <a:ext cx="2856295" cy="26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583" y="2155967"/>
            <a:ext cx="2762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608" y="3603699"/>
            <a:ext cx="2762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020" y="6381328"/>
            <a:ext cx="2886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174" y="6000596"/>
            <a:ext cx="32385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41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03" y="-1326"/>
            <a:ext cx="9172910" cy="6859326"/>
            <a:chOff x="-24714" y="769569"/>
            <a:chExt cx="10718112" cy="6008776"/>
          </a:xfrm>
        </p:grpSpPr>
        <p:sp>
          <p:nvSpPr>
            <p:cNvPr id="3" name="object 3"/>
            <p:cNvSpPr/>
            <p:nvPr/>
          </p:nvSpPr>
          <p:spPr>
            <a:xfrm>
              <a:off x="-24714" y="769569"/>
              <a:ext cx="10691801" cy="6008776"/>
            </a:xfrm>
            <a:custGeom>
              <a:avLst/>
              <a:gdLst/>
              <a:ahLst/>
              <a:cxnLst/>
              <a:rect l="l" t="t" r="r" b="b"/>
              <a:pathLst>
                <a:path w="10693400" h="5415280">
                  <a:moveTo>
                    <a:pt x="0" y="5415273"/>
                  </a:moveTo>
                  <a:lnTo>
                    <a:pt x="10693399" y="5415273"/>
                  </a:lnTo>
                  <a:lnTo>
                    <a:pt x="10693399" y="0"/>
                  </a:lnTo>
                  <a:lnTo>
                    <a:pt x="0" y="0"/>
                  </a:lnTo>
                  <a:lnTo>
                    <a:pt x="0" y="541527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txBody>
            <a:bodyPr wrap="square" lIns="0" tIns="0" rIns="0" bIns="0" rtlCol="0"/>
            <a:lstStyle/>
            <a:p>
              <a:pPr algn="just"/>
              <a:endParaRPr dirty="0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79217" y="770731"/>
              <a:ext cx="2414181" cy="1117309"/>
            </a:xfrm>
            <a:prstGeom prst="rect">
              <a:avLst/>
            </a:prstGeom>
          </p:spPr>
        </p:pic>
      </p:grpSp>
      <p:sp>
        <p:nvSpPr>
          <p:cNvPr id="12" name="Rectángulo 5">
            <a:extLst>
              <a:ext uri="{FF2B5EF4-FFF2-40B4-BE49-F238E27FC236}">
                <a16:creationId xmlns="" xmlns:a16="http://schemas.microsoft.com/office/drawing/2014/main" id="{1A1888B1-12FF-4727-9F90-C4A0F044C7D9}"/>
              </a:ext>
            </a:extLst>
          </p:cNvPr>
          <p:cNvSpPr/>
          <p:nvPr/>
        </p:nvSpPr>
        <p:spPr>
          <a:xfrm>
            <a:off x="698491" y="618442"/>
            <a:ext cx="388430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s-ES" sz="2800" b="1" dirty="0" smtClean="0">
                <a:ln w="95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Century Gothic" panose="020B0502020202020204" pitchFamily="34" charset="0"/>
              </a:rPr>
              <a:t>Ahora inténtalo tú</a:t>
            </a:r>
            <a:endParaRPr lang="es-ES" sz="2800" b="1" dirty="0">
              <a:ln w="9525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20043" y="1349749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smtClean="0">
                <a:latin typeface="Century Gothic" panose="020B0502020202020204" pitchFamily="34" charset="0"/>
              </a:rPr>
              <a:t>1) En </a:t>
            </a:r>
            <a:r>
              <a:rPr lang="es-CL" dirty="0">
                <a:latin typeface="Century Gothic" panose="020B0502020202020204" pitchFamily="34" charset="0"/>
              </a:rPr>
              <a:t>un centro de enseñanza, el 55% de los estudiantes, matriculados son mujeres. Se sabe que el 65% de las mujeres no han estado enfermas durante el año y que el 25% de los hombres tampoco. Si se elige un estudiante al azar: </a:t>
            </a:r>
          </a:p>
          <a:p>
            <a:r>
              <a:rPr lang="es-CL" dirty="0">
                <a:latin typeface="Century Gothic" panose="020B0502020202020204" pitchFamily="34" charset="0"/>
              </a:rPr>
              <a:t> </a:t>
            </a:r>
            <a:endParaRPr lang="es-CL" dirty="0" smtClean="0">
              <a:latin typeface="Century Gothic" panose="020B0502020202020204" pitchFamily="34" charset="0"/>
            </a:endParaRPr>
          </a:p>
          <a:p>
            <a:r>
              <a:rPr lang="es-CL" dirty="0" smtClean="0">
                <a:latin typeface="Century Gothic" panose="020B0502020202020204" pitchFamily="34" charset="0"/>
              </a:rPr>
              <a:t>¿Cuál </a:t>
            </a:r>
            <a:r>
              <a:rPr lang="es-CL" dirty="0">
                <a:latin typeface="Century Gothic" panose="020B0502020202020204" pitchFamily="34" charset="0"/>
              </a:rPr>
              <a:t>es la probabilidad que haya estado enfermo durante el año?</a:t>
            </a:r>
          </a:p>
          <a:p>
            <a:pPr algn="just"/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308340"/>
              </p:ext>
            </p:extLst>
          </p:nvPr>
        </p:nvGraphicFramePr>
        <p:xfrm>
          <a:off x="543432" y="3328163"/>
          <a:ext cx="6332823" cy="3198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Imagen de mapa de bits" r:id="rId4" imgW="4971429" imgH="2695951" progId="Paint.Picture">
                  <p:embed/>
                </p:oleObj>
              </mc:Choice>
              <mc:Fallback>
                <p:oleObj name="Imagen de mapa de bits" r:id="rId4" imgW="4971429" imgH="2695951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432" y="3328163"/>
                        <a:ext cx="6332823" cy="31987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10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972" y="3415320"/>
            <a:ext cx="956945" cy="1276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578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15009" y="5646122"/>
            <a:ext cx="1928989" cy="1196752"/>
          </a:xfrm>
          <a:prstGeom prst="rect">
            <a:avLst/>
          </a:prstGeom>
        </p:spPr>
      </p:pic>
      <p:pic>
        <p:nvPicPr>
          <p:cNvPr id="24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77727" y="4901070"/>
            <a:ext cx="611374" cy="9641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CuadroTexto"/>
              <p:cNvSpPr txBox="1"/>
              <p:nvPr/>
            </p:nvSpPr>
            <p:spPr>
              <a:xfrm>
                <a:off x="668894" y="2402663"/>
                <a:ext cx="7143466" cy="636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s-CL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s-CL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s-CL" b="0" i="1" smtClean="0">
                              <a:latin typeface="Cambria Math"/>
                            </a:rPr>
                            <m:t>𝐽𝑜𝑟𝑔𝑒</m:t>
                          </m:r>
                        </m:sub>
                      </m:sSub>
                      <m:r>
                        <a:rPr lang="es-CL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/>
                            </a:rPr>
                            <m:t>4,5+5,0+5,2+6,7+6,1+5,8</m:t>
                          </m:r>
                        </m:num>
                        <m:den>
                          <m:r>
                            <a:rPr lang="es-CL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s-CL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/>
                            </a:rPr>
                            <m:t>33,3</m:t>
                          </m:r>
                        </m:num>
                        <m:den>
                          <m:r>
                            <a:rPr lang="es-CL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s-CL" b="0" i="1" smtClean="0">
                          <a:latin typeface="Cambria Math"/>
                        </a:rPr>
                        <m:t>=5, 55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0" name="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94" y="2402663"/>
                <a:ext cx="7143466" cy="63658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18 CuadroTexto"/>
              <p:cNvSpPr txBox="1"/>
              <p:nvPr/>
            </p:nvSpPr>
            <p:spPr>
              <a:xfrm>
                <a:off x="791376" y="3645024"/>
                <a:ext cx="7143466" cy="636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s-CL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s-CL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s-CL" b="0" i="1" smtClean="0">
                              <a:latin typeface="Cambria Math"/>
                            </a:rPr>
                            <m:t>𝑀𝑎𝑡𝑖𝑎𝑠</m:t>
                          </m:r>
                        </m:sub>
                      </m:sSub>
                      <m:r>
                        <a:rPr lang="es-CL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/>
                            </a:rPr>
                            <m:t>6,2+7,8+3,1+9,6+5,4+7,7</m:t>
                          </m:r>
                        </m:num>
                        <m:den>
                          <m:r>
                            <a:rPr lang="es-CL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s-CL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/>
                            </a:rPr>
                            <m:t>39,8</m:t>
                          </m:r>
                        </m:num>
                        <m:den>
                          <m:r>
                            <a:rPr lang="es-CL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s-CL" b="0" i="1" smtClean="0">
                          <a:latin typeface="Cambria Math"/>
                        </a:rPr>
                        <m:t>=6, 63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9" name="1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76" y="3645024"/>
                <a:ext cx="7143466" cy="63658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object 2"/>
          <p:cNvGrpSpPr/>
          <p:nvPr/>
        </p:nvGrpSpPr>
        <p:grpSpPr>
          <a:xfrm>
            <a:off x="-36512" y="-58291"/>
            <a:ext cx="9165476" cy="6970091"/>
            <a:chOff x="480260" y="636082"/>
            <a:chExt cx="10693400" cy="5541515"/>
          </a:xfrm>
        </p:grpSpPr>
        <p:sp>
          <p:nvSpPr>
            <p:cNvPr id="21" name="object 3"/>
            <p:cNvSpPr/>
            <p:nvPr/>
          </p:nvSpPr>
          <p:spPr>
            <a:xfrm>
              <a:off x="480260" y="636082"/>
              <a:ext cx="10693400" cy="5415280"/>
            </a:xfrm>
            <a:custGeom>
              <a:avLst/>
              <a:gdLst/>
              <a:ahLst/>
              <a:cxnLst/>
              <a:rect l="l" t="t" r="r" b="b"/>
              <a:pathLst>
                <a:path w="10693400" h="5415280">
                  <a:moveTo>
                    <a:pt x="0" y="5415273"/>
                  </a:moveTo>
                  <a:lnTo>
                    <a:pt x="10693399" y="5415273"/>
                  </a:lnTo>
                  <a:lnTo>
                    <a:pt x="10693399" y="0"/>
                  </a:lnTo>
                  <a:lnTo>
                    <a:pt x="0" y="0"/>
                  </a:lnTo>
                  <a:lnTo>
                    <a:pt x="0" y="541527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2" name="object 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0261" y="5584101"/>
              <a:ext cx="10693399" cy="593496"/>
            </a:xfrm>
            <a:prstGeom prst="rect">
              <a:avLst/>
            </a:prstGeom>
          </p:spPr>
        </p:pic>
      </p:grpSp>
      <p:sp>
        <p:nvSpPr>
          <p:cNvPr id="35" name="34 CuadroTexto"/>
          <p:cNvSpPr txBox="1"/>
          <p:nvPr/>
        </p:nvSpPr>
        <p:spPr>
          <a:xfrm>
            <a:off x="216851" y="336458"/>
            <a:ext cx="86587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Century Gothic" panose="020B0502020202020204" pitchFamily="34" charset="0"/>
              </a:rPr>
              <a:t>2) </a:t>
            </a:r>
            <a:r>
              <a:rPr lang="es-CL" dirty="0">
                <a:latin typeface="Century Gothic" panose="020B0502020202020204" pitchFamily="34" charset="0"/>
              </a:rPr>
              <a:t>Se sabe que el 65% de los accidentes de tráfico que se producen durante la noche de los sábados se deben a la ingesta excesiva de alcohol, el 25% se deben a la imprudencia del conductor (sobrio) y el resto a otras causas, (fallo mecánico….</a:t>
            </a:r>
            <a:r>
              <a:rPr lang="es-CL" dirty="0" err="1">
                <a:latin typeface="Century Gothic" panose="020B0502020202020204" pitchFamily="34" charset="0"/>
              </a:rPr>
              <a:t>etc</a:t>
            </a:r>
            <a:r>
              <a:rPr lang="es-CL" dirty="0">
                <a:latin typeface="Century Gothic" panose="020B0502020202020204" pitchFamily="34" charset="0"/>
              </a:rPr>
              <a:t>). En estos accidentes, el resultado es mortal el 30% de las veces en el primer caso, el 20% en el segundo y el 5% en el tercero. Calcule la probabilidad de que estos accidentes tengan resultado mortal.</a:t>
            </a:r>
            <a:r>
              <a:rPr lang="es-CL" b="1" dirty="0" smtClean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5536" y="2162085"/>
            <a:ext cx="648072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>
                <a:tab pos="269875" algn="l"/>
              </a:tabLst>
            </a:pPr>
            <a:endParaRPr kumimoji="0" lang="es-CL" altLang="es-C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>
                <a:tab pos="269875" algn="l"/>
              </a:tabLst>
            </a:pPr>
            <a:r>
              <a:rPr kumimoji="0" lang="es-CL" alt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</a:rPr>
              <a:t>Represente la situación utilizando un diagrama de árbol.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endParaRPr kumimoji="0" lang="es-CL" altLang="es-C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s-CL" alt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</a:rPr>
              <a:t>b)	Calcule la probabilidad de que estos accidentes tengan resultado mortal.</a:t>
            </a:r>
            <a:r>
              <a:rPr kumimoji="0" lang="es-CL" alt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5" name="24 Imagen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lc="http://schemas.openxmlformats.org/drawingml/2006/lockedCanvas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a1611="http://schemas.microsoft.com/office/drawing/2016/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r:id="rId26"/>
              </a:ext>
            </a:extLst>
          </a:blip>
          <a:stretch>
            <a:fillRect/>
          </a:stretch>
        </p:blipFill>
        <p:spPr>
          <a:xfrm>
            <a:off x="7223964" y="4936579"/>
            <a:ext cx="190500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latin typeface="Century Gothic" panose="020B0502020202020204" pitchFamily="34" charset="0"/>
              </a:rPr>
              <a:t>Solucionario</a:t>
            </a:r>
            <a:endParaRPr lang="es-CL" dirty="0">
              <a:latin typeface="Century Gothic" panose="020B0502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lang="es-CL" sz="2400" b="1" dirty="0">
                <a:latin typeface="Century Gothic" panose="020B0502020202020204" pitchFamily="34" charset="0"/>
              </a:rPr>
              <a:t>PREGUNTA 1:   </a:t>
            </a:r>
            <a:r>
              <a:rPr lang="es-CL" sz="2400" dirty="0">
                <a:latin typeface="Century Gothic" panose="020B0502020202020204" pitchFamily="34" charset="0"/>
              </a:rPr>
              <a:t>P(ENFERMO) = 0,19 + 0,34 = </a:t>
            </a:r>
            <a:r>
              <a:rPr lang="es-CL" sz="2400" dirty="0" smtClean="0">
                <a:latin typeface="Century Gothic" panose="020B0502020202020204" pitchFamily="34" charset="0"/>
              </a:rPr>
              <a:t>0,53 =53%</a:t>
            </a:r>
            <a:endParaRPr lang="es-CL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s-CL" sz="2400" dirty="0">
                <a:latin typeface="Century Gothic" panose="020B0502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es-CL" sz="2400" b="1" dirty="0">
                <a:latin typeface="Century Gothic" panose="020B0502020202020204" pitchFamily="34" charset="0"/>
              </a:rPr>
              <a:t>PREGUNTA </a:t>
            </a:r>
            <a:r>
              <a:rPr lang="es-CL" sz="2400" b="1" dirty="0" smtClean="0">
                <a:latin typeface="Century Gothic" panose="020B0502020202020204" pitchFamily="34" charset="0"/>
              </a:rPr>
              <a:t>2:   </a:t>
            </a:r>
            <a:r>
              <a:rPr lang="es-CL" sz="2400" dirty="0">
                <a:latin typeface="Century Gothic" panose="020B0502020202020204" pitchFamily="34" charset="0"/>
              </a:rPr>
              <a:t>P(MORTAL) = 0,195 + 0,05 + 0,005 = </a:t>
            </a:r>
            <a:r>
              <a:rPr lang="es-CL" sz="2400" dirty="0" smtClean="0">
                <a:latin typeface="Century Gothic" panose="020B0502020202020204" pitchFamily="34" charset="0"/>
              </a:rPr>
              <a:t>0,25 =25%</a:t>
            </a:r>
            <a:endParaRPr lang="es-CL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4803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1413" y="197768"/>
            <a:ext cx="8229600" cy="1143000"/>
          </a:xfrm>
        </p:spPr>
        <p:txBody>
          <a:bodyPr/>
          <a:lstStyle/>
          <a:p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Evaluación </a:t>
            </a:r>
            <a:r>
              <a:rPr lang="es-CL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sumativa</a:t>
            </a:r>
            <a:r>
              <a:rPr lang="es-CL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n°5</a:t>
            </a:r>
            <a:endParaRPr lang="es-CL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340768"/>
            <a:ext cx="8029453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s-CL" sz="2500" dirty="0" smtClean="0">
                <a:latin typeface="Century Gothic" panose="020B0502020202020204" pitchFamily="34" charset="0"/>
              </a:rPr>
              <a:t>El link que se encuentra a continuación, corresponde a la evaluación </a:t>
            </a:r>
            <a:r>
              <a:rPr lang="es-CL" sz="2500" dirty="0" err="1" smtClean="0">
                <a:latin typeface="Century Gothic" panose="020B0502020202020204" pitchFamily="34" charset="0"/>
              </a:rPr>
              <a:t>sumativa</a:t>
            </a:r>
            <a:r>
              <a:rPr lang="es-CL" sz="2500" dirty="0" smtClean="0">
                <a:latin typeface="Century Gothic" panose="020B0502020202020204" pitchFamily="34" charset="0"/>
              </a:rPr>
              <a:t> n°5. </a:t>
            </a:r>
          </a:p>
          <a:p>
            <a:pPr marL="0" indent="0" algn="just">
              <a:buNone/>
            </a:pPr>
            <a:endParaRPr lang="es-CL" sz="1200" dirty="0" smtClean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es-CL" sz="2500" dirty="0" smtClean="0">
                <a:latin typeface="Century Gothic" panose="020B0502020202020204" pitchFamily="34" charset="0"/>
              </a:rPr>
              <a:t>El formulario estará activo después de realizar la tutorí</a:t>
            </a:r>
            <a:r>
              <a:rPr lang="es-CL" sz="2500" dirty="0">
                <a:latin typeface="Century Gothic" panose="020B0502020202020204" pitchFamily="34" charset="0"/>
              </a:rPr>
              <a:t>a</a:t>
            </a:r>
            <a:r>
              <a:rPr lang="es-CL" sz="2500" dirty="0" smtClean="0">
                <a:latin typeface="Century Gothic" panose="020B0502020202020204" pitchFamily="34" charset="0"/>
              </a:rPr>
              <a:t> por meet. </a:t>
            </a:r>
            <a:endParaRPr lang="es-CL" sz="2500" dirty="0" smtClean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es-CL" sz="2500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es-CL" sz="2500" dirty="0">
                <a:latin typeface="Century Gothic" panose="020B0502020202020204" pitchFamily="34" charset="0"/>
                <a:hlinkClick r:id="rId2"/>
              </a:rPr>
              <a:t>https://</a:t>
            </a:r>
            <a:r>
              <a:rPr lang="es-CL" sz="2500" dirty="0" smtClean="0">
                <a:latin typeface="Century Gothic" panose="020B0502020202020204" pitchFamily="34" charset="0"/>
                <a:hlinkClick r:id="rId2"/>
              </a:rPr>
              <a:t>forms.gle/mPAkXfMYW1L63hFb6</a:t>
            </a:r>
            <a:endParaRPr lang="es-CL" sz="2500" dirty="0" smtClean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es-CL" sz="2500" dirty="0" smtClean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es-CL" sz="2500" dirty="0">
              <a:latin typeface="Quicksand" panose="00000500000000000000" pitchFamily="2" charset="0"/>
            </a:endParaRPr>
          </a:p>
          <a:p>
            <a:pPr marL="0" indent="0" algn="just">
              <a:buNone/>
            </a:pPr>
            <a:endParaRPr lang="es-CL" sz="2500" dirty="0"/>
          </a:p>
          <a:p>
            <a:pPr marL="0" indent="0" algn="ctr">
              <a:buNone/>
            </a:pPr>
            <a:endParaRPr lang="es-CL" sz="1800" dirty="0" smtClean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2767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9" y="1987124"/>
            <a:ext cx="2360217" cy="3248181"/>
          </a:xfrm>
          <a:prstGeom prst="rect">
            <a:avLst/>
          </a:prstGeom>
        </p:spPr>
      </p:pic>
      <p:pic>
        <p:nvPicPr>
          <p:cNvPr id="4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92100" y="0"/>
            <a:ext cx="1734669" cy="2056644"/>
          </a:xfrm>
          <a:prstGeom prst="rect">
            <a:avLst/>
          </a:prstGeom>
        </p:spPr>
      </p:pic>
      <p:pic>
        <p:nvPicPr>
          <p:cNvPr id="5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3773" y="143489"/>
            <a:ext cx="1203007" cy="1214142"/>
          </a:xfrm>
          <a:prstGeom prst="rect">
            <a:avLst/>
          </a:prstGeom>
        </p:spPr>
      </p:pic>
      <p:sp>
        <p:nvSpPr>
          <p:cNvPr id="6" name="Subtítulo 9"/>
          <p:cNvSpPr txBox="1">
            <a:spLocks/>
          </p:cNvSpPr>
          <p:nvPr/>
        </p:nvSpPr>
        <p:spPr>
          <a:xfrm>
            <a:off x="2363086" y="1890284"/>
            <a:ext cx="6387791" cy="26366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algn="just">
              <a:lnSpc>
                <a:spcPts val="2000"/>
              </a:lnSpc>
            </a:pPr>
            <a:r>
              <a:rPr lang="es-CL" sz="20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Muli Regular" panose="020B0604020202020204" charset="0"/>
              </a:rPr>
              <a:t>Resolver la guía en forma escrita en tu cuaderno o en hojas anexas (las cuales debes ir guardando).</a:t>
            </a:r>
          </a:p>
          <a:p>
            <a:pPr marL="114300" algn="just"/>
            <a:endParaRPr lang="es-CL" sz="2000" b="1" dirty="0" smtClean="0">
              <a:solidFill>
                <a:schemeClr val="tx1"/>
              </a:solidFill>
              <a:latin typeface="Century Gothic" panose="020B0502020202020204" pitchFamily="34" charset="0"/>
              <a:cs typeface="Muli Regular" panose="020B0604020202020204" charset="0"/>
            </a:endParaRPr>
          </a:p>
          <a:p>
            <a:pPr marL="114300" algn="just"/>
            <a:r>
              <a:rPr lang="es-CL" sz="20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Muli Regular" panose="020B0604020202020204" charset="0"/>
              </a:rPr>
              <a:t>Recuerda que tu desarrollo debe ser claro y ordenado.</a:t>
            </a:r>
          </a:p>
          <a:p>
            <a:pPr marL="114300" algn="just"/>
            <a:endParaRPr lang="es-CL" sz="2000" b="1" dirty="0" smtClean="0">
              <a:solidFill>
                <a:schemeClr val="tx1"/>
              </a:solidFill>
              <a:latin typeface="Century Gothic" panose="020B0502020202020204" pitchFamily="34" charset="0"/>
              <a:cs typeface="Muli Regular" panose="020B0604020202020204" charset="0"/>
            </a:endParaRPr>
          </a:p>
          <a:p>
            <a:pPr marL="114300" algn="just"/>
            <a:r>
              <a:rPr lang="es-CL" sz="20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Muli Regular" panose="020B0604020202020204" charset="0"/>
              </a:rPr>
              <a:t>Las dudas serán recibidas vía email o en la tutoría en línea (</a:t>
            </a:r>
            <a:r>
              <a:rPr lang="es-CL" sz="2000" b="1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Muli Regular" panose="020B0604020202020204" charset="0"/>
              </a:rPr>
              <a:t>Meet</a:t>
            </a:r>
            <a:r>
              <a:rPr lang="es-CL" sz="20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Muli Regular" panose="020B0604020202020204" charset="0"/>
              </a:rPr>
              <a:t>)</a:t>
            </a:r>
          </a:p>
          <a:p>
            <a:endParaRPr lang="es-CL" dirty="0"/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2422182" y="772326"/>
            <a:ext cx="4034624" cy="71245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600" b="1" dirty="0" smtClean="0">
                <a:latin typeface="Century Gothic" panose="020B0502020202020204" pitchFamily="34" charset="0"/>
              </a:rPr>
              <a:t>Instrucciones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8" name="Picture 2" descr="https://media.giphy.com/media/Pj0a5CZ7vR0HXplwNE/giphy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944" y="5383818"/>
            <a:ext cx="658764" cy="65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oogle Shape;756;p32"/>
          <p:cNvGrpSpPr/>
          <p:nvPr/>
        </p:nvGrpSpPr>
        <p:grpSpPr>
          <a:xfrm>
            <a:off x="1933696" y="1125897"/>
            <a:ext cx="314328" cy="248002"/>
            <a:chOff x="0" y="803700"/>
            <a:chExt cx="314328" cy="248002"/>
          </a:xfrm>
        </p:grpSpPr>
        <p:sp>
          <p:nvSpPr>
            <p:cNvPr id="10" name="Google Shape;757;p32"/>
            <p:cNvSpPr/>
            <p:nvPr/>
          </p:nvSpPr>
          <p:spPr>
            <a:xfrm>
              <a:off x="164922" y="921143"/>
              <a:ext cx="149405" cy="130560"/>
            </a:xfrm>
            <a:custGeom>
              <a:avLst/>
              <a:gdLst/>
              <a:ahLst/>
              <a:cxnLst/>
              <a:rect l="l" t="t" r="r" b="b"/>
              <a:pathLst>
                <a:path w="4178" h="3972" extrusionOk="0">
                  <a:moveTo>
                    <a:pt x="1568" y="0"/>
                  </a:moveTo>
                  <a:cubicBezTo>
                    <a:pt x="1327" y="0"/>
                    <a:pt x="1088" y="179"/>
                    <a:pt x="1088" y="475"/>
                  </a:cubicBezTo>
                  <a:cubicBezTo>
                    <a:pt x="1071" y="751"/>
                    <a:pt x="1071" y="1045"/>
                    <a:pt x="1088" y="1338"/>
                  </a:cubicBezTo>
                  <a:cubicBezTo>
                    <a:pt x="864" y="1355"/>
                    <a:pt x="622" y="1373"/>
                    <a:pt x="380" y="1373"/>
                  </a:cubicBezTo>
                  <a:cubicBezTo>
                    <a:pt x="1" y="1373"/>
                    <a:pt x="1" y="1925"/>
                    <a:pt x="380" y="1925"/>
                  </a:cubicBezTo>
                  <a:cubicBezTo>
                    <a:pt x="639" y="1959"/>
                    <a:pt x="898" y="1959"/>
                    <a:pt x="1157" y="1977"/>
                  </a:cubicBezTo>
                  <a:cubicBezTo>
                    <a:pt x="1243" y="2546"/>
                    <a:pt x="1399" y="3099"/>
                    <a:pt x="1640" y="3616"/>
                  </a:cubicBezTo>
                  <a:cubicBezTo>
                    <a:pt x="1763" y="3868"/>
                    <a:pt x="1971" y="3972"/>
                    <a:pt x="2185" y="3972"/>
                  </a:cubicBezTo>
                  <a:cubicBezTo>
                    <a:pt x="2661" y="3972"/>
                    <a:pt x="3170" y="3457"/>
                    <a:pt x="2848" y="2909"/>
                  </a:cubicBezTo>
                  <a:cubicBezTo>
                    <a:pt x="2693" y="2615"/>
                    <a:pt x="2572" y="2287"/>
                    <a:pt x="2503" y="1942"/>
                  </a:cubicBezTo>
                  <a:lnTo>
                    <a:pt x="2503" y="1942"/>
                  </a:lnTo>
                  <a:cubicBezTo>
                    <a:pt x="2574" y="1945"/>
                    <a:pt x="2645" y="1946"/>
                    <a:pt x="2716" y="1946"/>
                  </a:cubicBezTo>
                  <a:cubicBezTo>
                    <a:pt x="3094" y="1946"/>
                    <a:pt x="3469" y="1906"/>
                    <a:pt x="3832" y="1804"/>
                  </a:cubicBezTo>
                  <a:cubicBezTo>
                    <a:pt x="4177" y="1700"/>
                    <a:pt x="4177" y="1200"/>
                    <a:pt x="3832" y="1096"/>
                  </a:cubicBezTo>
                  <a:cubicBezTo>
                    <a:pt x="3680" y="1057"/>
                    <a:pt x="3528" y="1041"/>
                    <a:pt x="3375" y="1041"/>
                  </a:cubicBezTo>
                  <a:cubicBezTo>
                    <a:pt x="3062" y="1041"/>
                    <a:pt x="2748" y="1107"/>
                    <a:pt x="2434" y="1165"/>
                  </a:cubicBezTo>
                  <a:lnTo>
                    <a:pt x="2331" y="1183"/>
                  </a:lnTo>
                  <a:cubicBezTo>
                    <a:pt x="2262" y="837"/>
                    <a:pt x="2141" y="527"/>
                    <a:pt x="1968" y="233"/>
                  </a:cubicBezTo>
                  <a:cubicBezTo>
                    <a:pt x="1874" y="72"/>
                    <a:pt x="1721" y="0"/>
                    <a:pt x="1568" y="0"/>
                  </a:cubicBezTo>
                  <a:close/>
                </a:path>
              </a:pathLst>
            </a:custGeom>
            <a:solidFill>
              <a:srgbClr val="1E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58;p32"/>
            <p:cNvSpPr/>
            <p:nvPr/>
          </p:nvSpPr>
          <p:spPr>
            <a:xfrm>
              <a:off x="0" y="803700"/>
              <a:ext cx="94442" cy="92989"/>
            </a:xfrm>
            <a:custGeom>
              <a:avLst/>
              <a:gdLst/>
              <a:ahLst/>
              <a:cxnLst/>
              <a:rect l="l" t="t" r="r" b="b"/>
              <a:pathLst>
                <a:path w="2641" h="2829" extrusionOk="0">
                  <a:moveTo>
                    <a:pt x="1224" y="1"/>
                  </a:moveTo>
                  <a:cubicBezTo>
                    <a:pt x="1055" y="1"/>
                    <a:pt x="876" y="117"/>
                    <a:pt x="850" y="337"/>
                  </a:cubicBezTo>
                  <a:cubicBezTo>
                    <a:pt x="833" y="579"/>
                    <a:pt x="833" y="820"/>
                    <a:pt x="850" y="1062"/>
                  </a:cubicBezTo>
                  <a:cubicBezTo>
                    <a:pt x="677" y="1114"/>
                    <a:pt x="505" y="1183"/>
                    <a:pt x="332" y="1235"/>
                  </a:cubicBezTo>
                  <a:cubicBezTo>
                    <a:pt x="1" y="1329"/>
                    <a:pt x="102" y="1800"/>
                    <a:pt x="400" y="1800"/>
                  </a:cubicBezTo>
                  <a:cubicBezTo>
                    <a:pt x="427" y="1800"/>
                    <a:pt x="457" y="1796"/>
                    <a:pt x="488" y="1787"/>
                  </a:cubicBezTo>
                  <a:cubicBezTo>
                    <a:pt x="626" y="1752"/>
                    <a:pt x="764" y="1718"/>
                    <a:pt x="919" y="1683"/>
                  </a:cubicBezTo>
                  <a:cubicBezTo>
                    <a:pt x="988" y="2098"/>
                    <a:pt x="1074" y="2546"/>
                    <a:pt x="1437" y="2788"/>
                  </a:cubicBezTo>
                  <a:cubicBezTo>
                    <a:pt x="1483" y="2816"/>
                    <a:pt x="1534" y="2829"/>
                    <a:pt x="1585" y="2829"/>
                  </a:cubicBezTo>
                  <a:cubicBezTo>
                    <a:pt x="1725" y="2829"/>
                    <a:pt x="1865" y="2733"/>
                    <a:pt x="1903" y="2581"/>
                  </a:cubicBezTo>
                  <a:cubicBezTo>
                    <a:pt x="1972" y="2218"/>
                    <a:pt x="1782" y="1925"/>
                    <a:pt x="1696" y="1563"/>
                  </a:cubicBezTo>
                  <a:cubicBezTo>
                    <a:pt x="1696" y="1563"/>
                    <a:pt x="1696" y="1545"/>
                    <a:pt x="1696" y="1545"/>
                  </a:cubicBezTo>
                  <a:cubicBezTo>
                    <a:pt x="1886" y="1494"/>
                    <a:pt x="2093" y="1459"/>
                    <a:pt x="2283" y="1390"/>
                  </a:cubicBezTo>
                  <a:cubicBezTo>
                    <a:pt x="2641" y="1325"/>
                    <a:pt x="2569" y="815"/>
                    <a:pt x="2241" y="815"/>
                  </a:cubicBezTo>
                  <a:cubicBezTo>
                    <a:pt x="2221" y="815"/>
                    <a:pt x="2201" y="817"/>
                    <a:pt x="2179" y="820"/>
                  </a:cubicBezTo>
                  <a:cubicBezTo>
                    <a:pt x="1972" y="820"/>
                    <a:pt x="1747" y="838"/>
                    <a:pt x="1558" y="872"/>
                  </a:cubicBezTo>
                  <a:cubicBezTo>
                    <a:pt x="1540" y="700"/>
                    <a:pt x="1540" y="510"/>
                    <a:pt x="1540" y="337"/>
                  </a:cubicBezTo>
                  <a:cubicBezTo>
                    <a:pt x="1540" y="109"/>
                    <a:pt x="1387" y="1"/>
                    <a:pt x="1224" y="1"/>
                  </a:cubicBezTo>
                  <a:close/>
                </a:path>
              </a:pathLst>
            </a:custGeom>
            <a:solidFill>
              <a:srgbClr val="1E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631;p29"/>
          <p:cNvSpPr/>
          <p:nvPr/>
        </p:nvSpPr>
        <p:spPr>
          <a:xfrm>
            <a:off x="1229404" y="5599863"/>
            <a:ext cx="818387" cy="520704"/>
          </a:xfrm>
          <a:custGeom>
            <a:avLst/>
            <a:gdLst/>
            <a:ahLst/>
            <a:cxnLst/>
            <a:rect l="l" t="t" r="r" b="b"/>
            <a:pathLst>
              <a:path w="12846" h="8174" extrusionOk="0">
                <a:moveTo>
                  <a:pt x="12195" y="0"/>
                </a:moveTo>
                <a:cubicBezTo>
                  <a:pt x="12144" y="0"/>
                  <a:pt x="12091" y="16"/>
                  <a:pt x="12038" y="50"/>
                </a:cubicBezTo>
                <a:cubicBezTo>
                  <a:pt x="12029" y="60"/>
                  <a:pt x="12010" y="69"/>
                  <a:pt x="11990" y="79"/>
                </a:cubicBezTo>
                <a:cubicBezTo>
                  <a:pt x="11914" y="89"/>
                  <a:pt x="11847" y="127"/>
                  <a:pt x="11808" y="194"/>
                </a:cubicBezTo>
                <a:cubicBezTo>
                  <a:pt x="11339" y="462"/>
                  <a:pt x="10850" y="702"/>
                  <a:pt x="10352" y="912"/>
                </a:cubicBezTo>
                <a:cubicBezTo>
                  <a:pt x="10175" y="987"/>
                  <a:pt x="10252" y="1296"/>
                  <a:pt x="10441" y="1296"/>
                </a:cubicBezTo>
                <a:cubicBezTo>
                  <a:pt x="10446" y="1296"/>
                  <a:pt x="10452" y="1296"/>
                  <a:pt x="10458" y="1296"/>
                </a:cubicBezTo>
                <a:cubicBezTo>
                  <a:pt x="10755" y="1257"/>
                  <a:pt x="11052" y="1190"/>
                  <a:pt x="11339" y="1085"/>
                </a:cubicBezTo>
                <a:lnTo>
                  <a:pt x="11339" y="1085"/>
                </a:lnTo>
                <a:cubicBezTo>
                  <a:pt x="10237" y="3145"/>
                  <a:pt x="9001" y="5128"/>
                  <a:pt x="7631" y="7015"/>
                </a:cubicBezTo>
                <a:cubicBezTo>
                  <a:pt x="7018" y="6115"/>
                  <a:pt x="6443" y="5195"/>
                  <a:pt x="5888" y="4256"/>
                </a:cubicBezTo>
                <a:cubicBezTo>
                  <a:pt x="5837" y="4165"/>
                  <a:pt x="5722" y="4108"/>
                  <a:pt x="5612" y="4108"/>
                </a:cubicBezTo>
                <a:cubicBezTo>
                  <a:pt x="5535" y="4108"/>
                  <a:pt x="5460" y="4136"/>
                  <a:pt x="5409" y="4199"/>
                </a:cubicBezTo>
                <a:cubicBezTo>
                  <a:pt x="4623" y="5176"/>
                  <a:pt x="3895" y="6191"/>
                  <a:pt x="3224" y="7245"/>
                </a:cubicBezTo>
                <a:cubicBezTo>
                  <a:pt x="2841" y="6316"/>
                  <a:pt x="2458" y="5377"/>
                  <a:pt x="2056" y="4448"/>
                </a:cubicBezTo>
                <a:cubicBezTo>
                  <a:pt x="2016" y="4355"/>
                  <a:pt x="1934" y="4317"/>
                  <a:pt x="1847" y="4317"/>
                </a:cubicBezTo>
                <a:cubicBezTo>
                  <a:pt x="1744" y="4317"/>
                  <a:pt x="1634" y="4370"/>
                  <a:pt x="1577" y="4448"/>
                </a:cubicBezTo>
                <a:cubicBezTo>
                  <a:pt x="992" y="5319"/>
                  <a:pt x="475" y="6249"/>
                  <a:pt x="53" y="7207"/>
                </a:cubicBezTo>
                <a:cubicBezTo>
                  <a:pt x="0" y="7326"/>
                  <a:pt x="98" y="7436"/>
                  <a:pt x="195" y="7436"/>
                </a:cubicBezTo>
                <a:cubicBezTo>
                  <a:pt x="239" y="7436"/>
                  <a:pt x="282" y="7413"/>
                  <a:pt x="312" y="7360"/>
                </a:cubicBezTo>
                <a:cubicBezTo>
                  <a:pt x="743" y="6594"/>
                  <a:pt x="1222" y="5856"/>
                  <a:pt x="1749" y="5147"/>
                </a:cubicBezTo>
                <a:cubicBezTo>
                  <a:pt x="2123" y="6086"/>
                  <a:pt x="2506" y="7025"/>
                  <a:pt x="2880" y="7964"/>
                </a:cubicBezTo>
                <a:cubicBezTo>
                  <a:pt x="2934" y="8095"/>
                  <a:pt x="3058" y="8173"/>
                  <a:pt x="3181" y="8173"/>
                </a:cubicBezTo>
                <a:cubicBezTo>
                  <a:pt x="3273" y="8173"/>
                  <a:pt x="3364" y="8129"/>
                  <a:pt x="3426" y="8031"/>
                </a:cubicBezTo>
                <a:cubicBezTo>
                  <a:pt x="4087" y="6958"/>
                  <a:pt x="4815" y="5933"/>
                  <a:pt x="5591" y="4936"/>
                </a:cubicBezTo>
                <a:cubicBezTo>
                  <a:pt x="6156" y="5875"/>
                  <a:pt x="6740" y="6795"/>
                  <a:pt x="7363" y="7705"/>
                </a:cubicBezTo>
                <a:cubicBezTo>
                  <a:pt x="7425" y="7801"/>
                  <a:pt x="7528" y="7849"/>
                  <a:pt x="7631" y="7849"/>
                </a:cubicBezTo>
                <a:cubicBezTo>
                  <a:pt x="7734" y="7849"/>
                  <a:pt x="7837" y="7801"/>
                  <a:pt x="7900" y="7705"/>
                </a:cubicBezTo>
                <a:cubicBezTo>
                  <a:pt x="9423" y="5636"/>
                  <a:pt x="10793" y="3461"/>
                  <a:pt x="11990" y="1190"/>
                </a:cubicBezTo>
                <a:cubicBezTo>
                  <a:pt x="12038" y="1535"/>
                  <a:pt x="12105" y="1870"/>
                  <a:pt x="12182" y="2206"/>
                </a:cubicBezTo>
                <a:cubicBezTo>
                  <a:pt x="12224" y="2370"/>
                  <a:pt x="12342" y="2440"/>
                  <a:pt x="12464" y="2440"/>
                </a:cubicBezTo>
                <a:cubicBezTo>
                  <a:pt x="12649" y="2440"/>
                  <a:pt x="12845" y="2279"/>
                  <a:pt x="12805" y="2043"/>
                </a:cubicBezTo>
                <a:cubicBezTo>
                  <a:pt x="12709" y="1468"/>
                  <a:pt x="12584" y="893"/>
                  <a:pt x="12508" y="318"/>
                </a:cubicBezTo>
                <a:cubicBezTo>
                  <a:pt x="12486" y="151"/>
                  <a:pt x="12354" y="0"/>
                  <a:pt x="12195" y="0"/>
                </a:cubicBezTo>
                <a:close/>
              </a:path>
            </a:pathLst>
          </a:custGeom>
          <a:solidFill>
            <a:srgbClr val="1E1E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771;p55"/>
          <p:cNvGrpSpPr/>
          <p:nvPr/>
        </p:nvGrpSpPr>
        <p:grpSpPr>
          <a:xfrm flipH="1">
            <a:off x="6431353" y="5225493"/>
            <a:ext cx="2712647" cy="965671"/>
            <a:chOff x="3514750" y="3957175"/>
            <a:chExt cx="921875" cy="502125"/>
          </a:xfrm>
        </p:grpSpPr>
        <p:sp>
          <p:nvSpPr>
            <p:cNvPr id="14" name="Google Shape;1772;p55"/>
            <p:cNvSpPr/>
            <p:nvPr/>
          </p:nvSpPr>
          <p:spPr>
            <a:xfrm>
              <a:off x="3516050" y="3961977"/>
              <a:ext cx="870750" cy="495450"/>
            </a:xfrm>
            <a:custGeom>
              <a:avLst/>
              <a:gdLst/>
              <a:ahLst/>
              <a:cxnLst/>
              <a:rect l="l" t="t" r="r" b="b"/>
              <a:pathLst>
                <a:path w="34830" h="19818" extrusionOk="0">
                  <a:moveTo>
                    <a:pt x="18845" y="0"/>
                  </a:moveTo>
                  <a:cubicBezTo>
                    <a:pt x="17043" y="0"/>
                    <a:pt x="15193" y="215"/>
                    <a:pt x="13707" y="1126"/>
                  </a:cubicBezTo>
                  <a:cubicBezTo>
                    <a:pt x="12425" y="1940"/>
                    <a:pt x="11281" y="3811"/>
                    <a:pt x="11402" y="7762"/>
                  </a:cubicBezTo>
                  <a:lnTo>
                    <a:pt x="11350" y="7762"/>
                  </a:lnTo>
                  <a:cubicBezTo>
                    <a:pt x="8041" y="9564"/>
                    <a:pt x="4644" y="11193"/>
                    <a:pt x="1144" y="12614"/>
                  </a:cubicBezTo>
                  <a:cubicBezTo>
                    <a:pt x="780" y="12805"/>
                    <a:pt x="382" y="12978"/>
                    <a:pt x="0" y="13117"/>
                  </a:cubicBezTo>
                  <a:lnTo>
                    <a:pt x="0" y="13169"/>
                  </a:lnTo>
                  <a:cubicBezTo>
                    <a:pt x="3310" y="13169"/>
                    <a:pt x="6568" y="12666"/>
                    <a:pt x="9825" y="12666"/>
                  </a:cubicBezTo>
                  <a:cubicBezTo>
                    <a:pt x="10269" y="12666"/>
                    <a:pt x="10690" y="12600"/>
                    <a:pt x="11125" y="12600"/>
                  </a:cubicBezTo>
                  <a:cubicBezTo>
                    <a:pt x="11234" y="12600"/>
                    <a:pt x="11343" y="12604"/>
                    <a:pt x="11454" y="12614"/>
                  </a:cubicBezTo>
                  <a:cubicBezTo>
                    <a:pt x="11385" y="13203"/>
                    <a:pt x="11368" y="13810"/>
                    <a:pt x="11385" y="14399"/>
                  </a:cubicBezTo>
                  <a:cubicBezTo>
                    <a:pt x="10969" y="19736"/>
                    <a:pt x="17588" y="19199"/>
                    <a:pt x="21331" y="19268"/>
                  </a:cubicBezTo>
                  <a:cubicBezTo>
                    <a:pt x="23222" y="19332"/>
                    <a:pt x="26119" y="19818"/>
                    <a:pt x="28858" y="19818"/>
                  </a:cubicBezTo>
                  <a:cubicBezTo>
                    <a:pt x="29106" y="19818"/>
                    <a:pt x="29353" y="19814"/>
                    <a:pt x="29597" y="19805"/>
                  </a:cubicBezTo>
                  <a:cubicBezTo>
                    <a:pt x="30827" y="19667"/>
                    <a:pt x="32109" y="18887"/>
                    <a:pt x="33028" y="17899"/>
                  </a:cubicBezTo>
                  <a:cubicBezTo>
                    <a:pt x="33548" y="17345"/>
                    <a:pt x="33946" y="16686"/>
                    <a:pt x="34206" y="15993"/>
                  </a:cubicBezTo>
                  <a:cubicBezTo>
                    <a:pt x="34275" y="15803"/>
                    <a:pt x="34310" y="15629"/>
                    <a:pt x="34345" y="15439"/>
                  </a:cubicBezTo>
                  <a:cubicBezTo>
                    <a:pt x="34414" y="15005"/>
                    <a:pt x="34483" y="14590"/>
                    <a:pt x="34535" y="14156"/>
                  </a:cubicBezTo>
                  <a:cubicBezTo>
                    <a:pt x="34622" y="13463"/>
                    <a:pt x="34691" y="12770"/>
                    <a:pt x="34726" y="12060"/>
                  </a:cubicBezTo>
                  <a:cubicBezTo>
                    <a:pt x="34778" y="11263"/>
                    <a:pt x="34830" y="10466"/>
                    <a:pt x="34830" y="9668"/>
                  </a:cubicBezTo>
                  <a:cubicBezTo>
                    <a:pt x="34830" y="8906"/>
                    <a:pt x="34813" y="8126"/>
                    <a:pt x="34778" y="7398"/>
                  </a:cubicBezTo>
                  <a:cubicBezTo>
                    <a:pt x="34761" y="6671"/>
                    <a:pt x="34709" y="5943"/>
                    <a:pt x="34657" y="5198"/>
                  </a:cubicBezTo>
                  <a:cubicBezTo>
                    <a:pt x="34657" y="5198"/>
                    <a:pt x="34657" y="5198"/>
                    <a:pt x="34657" y="5180"/>
                  </a:cubicBezTo>
                  <a:cubicBezTo>
                    <a:pt x="34587" y="4539"/>
                    <a:pt x="34414" y="3915"/>
                    <a:pt x="34154" y="3326"/>
                  </a:cubicBezTo>
                  <a:cubicBezTo>
                    <a:pt x="33894" y="2720"/>
                    <a:pt x="33530" y="2131"/>
                    <a:pt x="33097" y="1628"/>
                  </a:cubicBezTo>
                  <a:cubicBezTo>
                    <a:pt x="32785" y="1264"/>
                    <a:pt x="32439" y="935"/>
                    <a:pt x="32040" y="658"/>
                  </a:cubicBezTo>
                  <a:cubicBezTo>
                    <a:pt x="31399" y="190"/>
                    <a:pt x="30221" y="207"/>
                    <a:pt x="29718" y="155"/>
                  </a:cubicBezTo>
                  <a:lnTo>
                    <a:pt x="28678" y="225"/>
                  </a:lnTo>
                  <a:cubicBezTo>
                    <a:pt x="27991" y="243"/>
                    <a:pt x="27314" y="252"/>
                    <a:pt x="26643" y="252"/>
                  </a:cubicBezTo>
                  <a:cubicBezTo>
                    <a:pt x="24809" y="252"/>
                    <a:pt x="23019" y="187"/>
                    <a:pt x="21193" y="86"/>
                  </a:cubicBezTo>
                  <a:cubicBezTo>
                    <a:pt x="20444" y="43"/>
                    <a:pt x="19649" y="0"/>
                    <a:pt x="18845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773;p55"/>
            <p:cNvSpPr/>
            <p:nvPr/>
          </p:nvSpPr>
          <p:spPr>
            <a:xfrm>
              <a:off x="3790275" y="3957175"/>
              <a:ext cx="646350" cy="502125"/>
            </a:xfrm>
            <a:custGeom>
              <a:avLst/>
              <a:gdLst/>
              <a:ahLst/>
              <a:cxnLst/>
              <a:rect l="l" t="t" r="r" b="b"/>
              <a:pathLst>
                <a:path w="25854" h="20085" fill="none" extrusionOk="0">
                  <a:moveTo>
                    <a:pt x="433" y="8006"/>
                  </a:moveTo>
                  <a:lnTo>
                    <a:pt x="433" y="7954"/>
                  </a:lnTo>
                  <a:cubicBezTo>
                    <a:pt x="312" y="4003"/>
                    <a:pt x="1456" y="2132"/>
                    <a:pt x="2738" y="1318"/>
                  </a:cubicBezTo>
                  <a:cubicBezTo>
                    <a:pt x="4887" y="1"/>
                    <a:pt x="7798" y="139"/>
                    <a:pt x="10224" y="278"/>
                  </a:cubicBezTo>
                  <a:cubicBezTo>
                    <a:pt x="12719" y="417"/>
                    <a:pt x="15145" y="486"/>
                    <a:pt x="17709" y="417"/>
                  </a:cubicBezTo>
                  <a:lnTo>
                    <a:pt x="18749" y="347"/>
                  </a:lnTo>
                  <a:cubicBezTo>
                    <a:pt x="20673" y="243"/>
                    <a:pt x="22804" y="313"/>
                    <a:pt x="24207" y="1664"/>
                  </a:cubicBezTo>
                  <a:cubicBezTo>
                    <a:pt x="24259" y="1699"/>
                    <a:pt x="24294" y="1751"/>
                    <a:pt x="24346" y="1785"/>
                  </a:cubicBezTo>
                  <a:cubicBezTo>
                    <a:pt x="24779" y="2288"/>
                    <a:pt x="25109" y="2860"/>
                    <a:pt x="25334" y="3484"/>
                  </a:cubicBezTo>
                  <a:cubicBezTo>
                    <a:pt x="25524" y="4038"/>
                    <a:pt x="25663" y="4627"/>
                    <a:pt x="25732" y="5216"/>
                  </a:cubicBezTo>
                  <a:cubicBezTo>
                    <a:pt x="25819" y="5962"/>
                    <a:pt x="25854" y="6707"/>
                    <a:pt x="25854" y="7452"/>
                  </a:cubicBezTo>
                  <a:cubicBezTo>
                    <a:pt x="25854" y="8093"/>
                    <a:pt x="25819" y="8699"/>
                    <a:pt x="25802" y="9271"/>
                  </a:cubicBezTo>
                  <a:lnTo>
                    <a:pt x="25802" y="9843"/>
                  </a:lnTo>
                  <a:cubicBezTo>
                    <a:pt x="25802" y="10588"/>
                    <a:pt x="25802" y="11385"/>
                    <a:pt x="25784" y="12200"/>
                  </a:cubicBezTo>
                  <a:cubicBezTo>
                    <a:pt x="25767" y="12945"/>
                    <a:pt x="25698" y="13690"/>
                    <a:pt x="25576" y="14435"/>
                  </a:cubicBezTo>
                  <a:cubicBezTo>
                    <a:pt x="25472" y="15111"/>
                    <a:pt x="25317" y="15769"/>
                    <a:pt x="25074" y="16410"/>
                  </a:cubicBezTo>
                  <a:cubicBezTo>
                    <a:pt x="24953" y="16740"/>
                    <a:pt x="24797" y="17069"/>
                    <a:pt x="24623" y="17381"/>
                  </a:cubicBezTo>
                  <a:cubicBezTo>
                    <a:pt x="24467" y="17658"/>
                    <a:pt x="24259" y="17918"/>
                    <a:pt x="24034" y="18161"/>
                  </a:cubicBezTo>
                  <a:cubicBezTo>
                    <a:pt x="22804" y="19460"/>
                    <a:pt x="20794" y="19893"/>
                    <a:pt x="18611" y="19980"/>
                  </a:cubicBezTo>
                  <a:cubicBezTo>
                    <a:pt x="15682" y="20084"/>
                    <a:pt x="12424" y="19530"/>
                    <a:pt x="10345" y="19443"/>
                  </a:cubicBezTo>
                  <a:cubicBezTo>
                    <a:pt x="6602" y="19391"/>
                    <a:pt x="0" y="19928"/>
                    <a:pt x="416" y="14591"/>
                  </a:cubicBezTo>
                  <a:cubicBezTo>
                    <a:pt x="399" y="14002"/>
                    <a:pt x="416" y="13395"/>
                    <a:pt x="468" y="12806"/>
                  </a:cubicBez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9050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74;p55"/>
            <p:cNvSpPr/>
            <p:nvPr/>
          </p:nvSpPr>
          <p:spPr>
            <a:xfrm>
              <a:off x="3516050" y="4156025"/>
              <a:ext cx="283775" cy="133875"/>
            </a:xfrm>
            <a:custGeom>
              <a:avLst/>
              <a:gdLst/>
              <a:ahLst/>
              <a:cxnLst/>
              <a:rect l="l" t="t" r="r" b="b"/>
              <a:pathLst>
                <a:path w="11351" h="5355" fill="none" extrusionOk="0">
                  <a:moveTo>
                    <a:pt x="11350" y="0"/>
                  </a:moveTo>
                  <a:cubicBezTo>
                    <a:pt x="8041" y="1802"/>
                    <a:pt x="4644" y="3431"/>
                    <a:pt x="1161" y="4852"/>
                  </a:cubicBezTo>
                  <a:cubicBezTo>
                    <a:pt x="780" y="5043"/>
                    <a:pt x="399" y="5216"/>
                    <a:pt x="0" y="5355"/>
                  </a:cubicBezTo>
                </a:path>
              </a:pathLst>
            </a:custGeom>
            <a:noFill/>
            <a:ln w="19050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75;p55"/>
            <p:cNvSpPr/>
            <p:nvPr/>
          </p:nvSpPr>
          <p:spPr>
            <a:xfrm>
              <a:off x="3514750" y="4276025"/>
              <a:ext cx="287675" cy="15175"/>
            </a:xfrm>
            <a:custGeom>
              <a:avLst/>
              <a:gdLst/>
              <a:ahLst/>
              <a:cxnLst/>
              <a:rect l="l" t="t" r="r" b="b"/>
              <a:pathLst>
                <a:path w="11507" h="607" fill="none" extrusionOk="0">
                  <a:moveTo>
                    <a:pt x="0" y="607"/>
                  </a:moveTo>
                  <a:lnTo>
                    <a:pt x="52" y="607"/>
                  </a:lnTo>
                  <a:cubicBezTo>
                    <a:pt x="3362" y="607"/>
                    <a:pt x="6620" y="104"/>
                    <a:pt x="9877" y="104"/>
                  </a:cubicBezTo>
                  <a:cubicBezTo>
                    <a:pt x="10432" y="104"/>
                    <a:pt x="10952" y="0"/>
                    <a:pt x="11506" y="52"/>
                  </a:cubicBezTo>
                </a:path>
              </a:pathLst>
            </a:custGeom>
            <a:noFill/>
            <a:ln w="19050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776;p55"/>
            <p:cNvSpPr/>
            <p:nvPr/>
          </p:nvSpPr>
          <p:spPr>
            <a:xfrm>
              <a:off x="4255950" y="3965850"/>
              <a:ext cx="130850" cy="491275"/>
            </a:xfrm>
            <a:custGeom>
              <a:avLst/>
              <a:gdLst/>
              <a:ahLst/>
              <a:cxnLst/>
              <a:rect l="l" t="t" r="r" b="b"/>
              <a:pathLst>
                <a:path w="5234" h="19651" fill="none" extrusionOk="0">
                  <a:moveTo>
                    <a:pt x="122" y="0"/>
                  </a:moveTo>
                  <a:cubicBezTo>
                    <a:pt x="625" y="52"/>
                    <a:pt x="1803" y="35"/>
                    <a:pt x="2444" y="503"/>
                  </a:cubicBezTo>
                  <a:cubicBezTo>
                    <a:pt x="2843" y="780"/>
                    <a:pt x="3189" y="1109"/>
                    <a:pt x="3501" y="1473"/>
                  </a:cubicBezTo>
                  <a:cubicBezTo>
                    <a:pt x="3934" y="1976"/>
                    <a:pt x="4298" y="2565"/>
                    <a:pt x="4558" y="3171"/>
                  </a:cubicBezTo>
                  <a:cubicBezTo>
                    <a:pt x="4818" y="3760"/>
                    <a:pt x="4991" y="4384"/>
                    <a:pt x="5061" y="5025"/>
                  </a:cubicBezTo>
                  <a:cubicBezTo>
                    <a:pt x="5061" y="5043"/>
                    <a:pt x="5061" y="5043"/>
                    <a:pt x="5061" y="5043"/>
                  </a:cubicBezTo>
                  <a:cubicBezTo>
                    <a:pt x="5113" y="5788"/>
                    <a:pt x="5165" y="6516"/>
                    <a:pt x="5182" y="7243"/>
                  </a:cubicBezTo>
                  <a:cubicBezTo>
                    <a:pt x="5217" y="7971"/>
                    <a:pt x="5234" y="8751"/>
                    <a:pt x="5234" y="9513"/>
                  </a:cubicBezTo>
                  <a:cubicBezTo>
                    <a:pt x="5234" y="10311"/>
                    <a:pt x="5182" y="11108"/>
                    <a:pt x="5130" y="11905"/>
                  </a:cubicBezTo>
                  <a:cubicBezTo>
                    <a:pt x="5095" y="12615"/>
                    <a:pt x="5026" y="13308"/>
                    <a:pt x="4939" y="14001"/>
                  </a:cubicBezTo>
                  <a:cubicBezTo>
                    <a:pt x="4887" y="14435"/>
                    <a:pt x="4818" y="14850"/>
                    <a:pt x="4749" y="15284"/>
                  </a:cubicBezTo>
                  <a:cubicBezTo>
                    <a:pt x="4714" y="15474"/>
                    <a:pt x="4679" y="15648"/>
                    <a:pt x="4610" y="15838"/>
                  </a:cubicBezTo>
                  <a:cubicBezTo>
                    <a:pt x="4350" y="16531"/>
                    <a:pt x="3952" y="17190"/>
                    <a:pt x="3432" y="17744"/>
                  </a:cubicBezTo>
                  <a:cubicBezTo>
                    <a:pt x="2513" y="18732"/>
                    <a:pt x="1231" y="19512"/>
                    <a:pt x="1" y="19650"/>
                  </a:cubicBezTo>
                </a:path>
              </a:pathLst>
            </a:custGeom>
            <a:noFill/>
            <a:ln w="19050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77;p55"/>
            <p:cNvSpPr/>
            <p:nvPr/>
          </p:nvSpPr>
          <p:spPr>
            <a:xfrm>
              <a:off x="4386775" y="4203675"/>
              <a:ext cx="46825" cy="900"/>
            </a:xfrm>
            <a:custGeom>
              <a:avLst/>
              <a:gdLst/>
              <a:ahLst/>
              <a:cxnLst/>
              <a:rect l="l" t="t" r="r" b="b"/>
              <a:pathLst>
                <a:path w="1873" h="36" fill="none" extrusionOk="0">
                  <a:moveTo>
                    <a:pt x="1" y="0"/>
                  </a:moveTo>
                  <a:cubicBezTo>
                    <a:pt x="694" y="35"/>
                    <a:pt x="1231" y="0"/>
                    <a:pt x="1872" y="0"/>
                  </a:cubicBezTo>
                </a:path>
              </a:pathLst>
            </a:custGeom>
            <a:noFill/>
            <a:ln w="19050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78;p55"/>
            <p:cNvSpPr/>
            <p:nvPr/>
          </p:nvSpPr>
          <p:spPr>
            <a:xfrm>
              <a:off x="4386350" y="4262150"/>
              <a:ext cx="46375" cy="1325"/>
            </a:xfrm>
            <a:custGeom>
              <a:avLst/>
              <a:gdLst/>
              <a:ahLst/>
              <a:cxnLst/>
              <a:rect l="l" t="t" r="r" b="b"/>
              <a:pathLst>
                <a:path w="1855" h="53" fill="none" extrusionOk="0">
                  <a:moveTo>
                    <a:pt x="1" y="53"/>
                  </a:moveTo>
                  <a:cubicBezTo>
                    <a:pt x="607" y="1"/>
                    <a:pt x="1248" y="1"/>
                    <a:pt x="1855" y="1"/>
                  </a:cubicBezTo>
                </a:path>
              </a:pathLst>
            </a:custGeom>
            <a:noFill/>
            <a:ln w="19050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79;p55"/>
            <p:cNvSpPr/>
            <p:nvPr/>
          </p:nvSpPr>
          <p:spPr>
            <a:xfrm>
              <a:off x="4386350" y="4143450"/>
              <a:ext cx="47250" cy="8275"/>
            </a:xfrm>
            <a:custGeom>
              <a:avLst/>
              <a:gdLst/>
              <a:ahLst/>
              <a:cxnLst/>
              <a:rect l="l" t="t" r="r" b="b"/>
              <a:pathLst>
                <a:path w="1890" h="331" fill="none" extrusionOk="0">
                  <a:moveTo>
                    <a:pt x="1" y="139"/>
                  </a:moveTo>
                  <a:cubicBezTo>
                    <a:pt x="555" y="139"/>
                    <a:pt x="1439" y="330"/>
                    <a:pt x="1889" y="1"/>
                  </a:cubicBezTo>
                </a:path>
              </a:pathLst>
            </a:custGeom>
            <a:noFill/>
            <a:ln w="19050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80;p55"/>
            <p:cNvSpPr/>
            <p:nvPr/>
          </p:nvSpPr>
          <p:spPr>
            <a:xfrm>
              <a:off x="4386350" y="4088000"/>
              <a:ext cx="42925" cy="4800"/>
            </a:xfrm>
            <a:custGeom>
              <a:avLst/>
              <a:gdLst/>
              <a:ahLst/>
              <a:cxnLst/>
              <a:rect l="l" t="t" r="r" b="b"/>
              <a:pathLst>
                <a:path w="1717" h="192" fill="none" extrusionOk="0">
                  <a:moveTo>
                    <a:pt x="1" y="157"/>
                  </a:moveTo>
                  <a:cubicBezTo>
                    <a:pt x="642" y="191"/>
                    <a:pt x="1058" y="105"/>
                    <a:pt x="1716" y="1"/>
                  </a:cubicBezTo>
                </a:path>
              </a:pathLst>
            </a:custGeom>
            <a:noFill/>
            <a:ln w="19050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81;p55"/>
            <p:cNvSpPr/>
            <p:nvPr/>
          </p:nvSpPr>
          <p:spPr>
            <a:xfrm>
              <a:off x="4374650" y="4039500"/>
              <a:ext cx="48550" cy="6075"/>
            </a:xfrm>
            <a:custGeom>
              <a:avLst/>
              <a:gdLst/>
              <a:ahLst/>
              <a:cxnLst/>
              <a:rect l="l" t="t" r="r" b="b"/>
              <a:pathLst>
                <a:path w="1942" h="243" fill="none" extrusionOk="0">
                  <a:moveTo>
                    <a:pt x="1" y="191"/>
                  </a:moveTo>
                  <a:cubicBezTo>
                    <a:pt x="746" y="243"/>
                    <a:pt x="1214" y="0"/>
                    <a:pt x="1942" y="191"/>
                  </a:cubicBezTo>
                </a:path>
              </a:pathLst>
            </a:custGeom>
            <a:noFill/>
            <a:ln w="19050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82;p55"/>
            <p:cNvSpPr/>
            <p:nvPr/>
          </p:nvSpPr>
          <p:spPr>
            <a:xfrm>
              <a:off x="4342600" y="4001800"/>
              <a:ext cx="54175" cy="2200"/>
            </a:xfrm>
            <a:custGeom>
              <a:avLst/>
              <a:gdLst/>
              <a:ahLst/>
              <a:cxnLst/>
              <a:rect l="l" t="t" r="r" b="b"/>
              <a:pathLst>
                <a:path w="2167" h="88" fill="none" extrusionOk="0">
                  <a:moveTo>
                    <a:pt x="0" y="35"/>
                  </a:moveTo>
                  <a:lnTo>
                    <a:pt x="35" y="35"/>
                  </a:lnTo>
                  <a:cubicBezTo>
                    <a:pt x="763" y="0"/>
                    <a:pt x="1439" y="87"/>
                    <a:pt x="2166" y="87"/>
                  </a:cubicBezTo>
                </a:path>
              </a:pathLst>
            </a:custGeom>
            <a:noFill/>
            <a:ln w="19050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83;p55"/>
            <p:cNvSpPr/>
            <p:nvPr/>
          </p:nvSpPr>
          <p:spPr>
            <a:xfrm>
              <a:off x="4380725" y="4312850"/>
              <a:ext cx="47250" cy="4775"/>
            </a:xfrm>
            <a:custGeom>
              <a:avLst/>
              <a:gdLst/>
              <a:ahLst/>
              <a:cxnLst/>
              <a:rect l="l" t="t" r="r" b="b"/>
              <a:pathLst>
                <a:path w="1890" h="191" fill="none" extrusionOk="0">
                  <a:moveTo>
                    <a:pt x="0" y="139"/>
                  </a:moveTo>
                  <a:cubicBezTo>
                    <a:pt x="451" y="0"/>
                    <a:pt x="1421" y="52"/>
                    <a:pt x="1889" y="191"/>
                  </a:cubicBezTo>
                </a:path>
              </a:pathLst>
            </a:custGeom>
            <a:noFill/>
            <a:ln w="19050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84;p55"/>
            <p:cNvSpPr/>
            <p:nvPr/>
          </p:nvSpPr>
          <p:spPr>
            <a:xfrm>
              <a:off x="4374650" y="4362650"/>
              <a:ext cx="39450" cy="3500"/>
            </a:xfrm>
            <a:custGeom>
              <a:avLst/>
              <a:gdLst/>
              <a:ahLst/>
              <a:cxnLst/>
              <a:rect l="l" t="t" r="r" b="b"/>
              <a:pathLst>
                <a:path w="1578" h="140" fill="none" extrusionOk="0">
                  <a:moveTo>
                    <a:pt x="1" y="1"/>
                  </a:moveTo>
                  <a:cubicBezTo>
                    <a:pt x="521" y="1"/>
                    <a:pt x="1058" y="53"/>
                    <a:pt x="1578" y="139"/>
                  </a:cubicBezTo>
                </a:path>
              </a:pathLst>
            </a:custGeom>
            <a:noFill/>
            <a:ln w="19050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85;p55"/>
            <p:cNvSpPr/>
            <p:nvPr/>
          </p:nvSpPr>
          <p:spPr>
            <a:xfrm>
              <a:off x="4342600" y="4409000"/>
              <a:ext cx="48550" cy="2200"/>
            </a:xfrm>
            <a:custGeom>
              <a:avLst/>
              <a:gdLst/>
              <a:ahLst/>
              <a:cxnLst/>
              <a:rect l="l" t="t" r="r" b="b"/>
              <a:pathLst>
                <a:path w="1942" h="88" fill="none" extrusionOk="0">
                  <a:moveTo>
                    <a:pt x="0" y="36"/>
                  </a:moveTo>
                  <a:cubicBezTo>
                    <a:pt x="642" y="1"/>
                    <a:pt x="1300" y="88"/>
                    <a:pt x="1941" y="88"/>
                  </a:cubicBezTo>
                </a:path>
              </a:pathLst>
            </a:custGeom>
            <a:noFill/>
            <a:ln w="19050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Rectángulo 44"/>
          <p:cNvSpPr/>
          <p:nvPr/>
        </p:nvSpPr>
        <p:spPr>
          <a:xfrm>
            <a:off x="6657899" y="5373774"/>
            <a:ext cx="164725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just"/>
            <a:endParaRPr lang="es-CL" sz="700" dirty="0">
              <a:solidFill>
                <a:schemeClr val="tx1"/>
              </a:solidFill>
              <a:latin typeface="Muli" panose="020B0604020202020204" charset="0"/>
              <a:cs typeface="Muli Regular" panose="020B0604020202020204" charset="0"/>
            </a:endParaRPr>
          </a:p>
          <a:p>
            <a:pPr marL="114300" indent="0" algn="just"/>
            <a:r>
              <a:rPr lang="es-CL" sz="1600" b="1" dirty="0">
                <a:solidFill>
                  <a:schemeClr val="tx1"/>
                </a:solidFill>
                <a:latin typeface="Century Gothic" panose="020B0502020202020204" pitchFamily="34" charset="0"/>
                <a:cs typeface="Muli Regular" panose="020B0604020202020204" charset="0"/>
              </a:rPr>
              <a:t>Tiempo: </a:t>
            </a:r>
            <a:endParaRPr lang="es-CL" sz="1600" b="1" dirty="0" smtClean="0">
              <a:solidFill>
                <a:schemeClr val="tx1"/>
              </a:solidFill>
              <a:latin typeface="Century Gothic" panose="020B0502020202020204" pitchFamily="34" charset="0"/>
              <a:cs typeface="Muli Regular" panose="020B0604020202020204" charset="0"/>
            </a:endParaRPr>
          </a:p>
          <a:p>
            <a:pPr marL="114300" indent="0" algn="just"/>
            <a:r>
              <a:rPr lang="es-CL" sz="16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Muli Regular" panose="020B0604020202020204" charset="0"/>
              </a:rPr>
              <a:t>60 </a:t>
            </a:r>
            <a:r>
              <a:rPr lang="es-CL" sz="1600" b="1" dirty="0">
                <a:solidFill>
                  <a:schemeClr val="tx1"/>
                </a:solidFill>
                <a:latin typeface="Century Gothic" panose="020B0502020202020204" pitchFamily="34" charset="0"/>
                <a:cs typeface="Muli Regular" panose="020B0604020202020204" charset="0"/>
              </a:rPr>
              <a:t>minutos</a:t>
            </a:r>
          </a:p>
        </p:txBody>
      </p:sp>
      <p:sp>
        <p:nvSpPr>
          <p:cNvPr id="32" name="CuadroTexto 1"/>
          <p:cNvSpPr txBox="1"/>
          <p:nvPr/>
        </p:nvSpPr>
        <p:spPr>
          <a:xfrm>
            <a:off x="2960151" y="5504360"/>
            <a:ext cx="3193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>
                <a:latin typeface="Century Gothic" panose="020B0502020202020204" pitchFamily="34" charset="0"/>
              </a:rPr>
              <a:t>@matematica_nsmi</a:t>
            </a:r>
            <a:endParaRPr lang="es-CL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42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5">
            <a:extLst>
              <a:ext uri="{FF2B5EF4-FFF2-40B4-BE49-F238E27FC236}">
                <a16:creationId xmlns="" xmlns:a16="http://schemas.microsoft.com/office/drawing/2014/main" id="{1A1888B1-12FF-4727-9F90-C4A0F044C7D9}"/>
              </a:ext>
            </a:extLst>
          </p:cNvPr>
          <p:cNvSpPr/>
          <p:nvPr/>
        </p:nvSpPr>
        <p:spPr>
          <a:xfrm>
            <a:off x="457546" y="314736"/>
            <a:ext cx="346638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s-ES" sz="3600" b="1" dirty="0" smtClean="0">
                <a:ln w="95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Century Gothic" panose="020B0502020202020204" pitchFamily="34" charset="0"/>
              </a:rPr>
              <a:t>Recordando…</a:t>
            </a:r>
            <a:endParaRPr lang="es-ES" sz="3600" b="1" dirty="0">
              <a:ln w="9525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object 5"/>
          <p:cNvPicPr/>
          <p:nvPr/>
        </p:nvPicPr>
        <p:blipFill rotWithShape="1">
          <a:blip r:embed="rId2" cstate="print"/>
          <a:srcRect l="69674" t="-1" b="64407"/>
          <a:stretch/>
        </p:blipFill>
        <p:spPr>
          <a:xfrm>
            <a:off x="7236296" y="0"/>
            <a:ext cx="1907704" cy="961067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426123" y="1196752"/>
            <a:ext cx="82189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L" dirty="0">
              <a:latin typeface="Quicksand" panose="00000500000000000000" pitchFamily="2" charset="0"/>
            </a:endParaRPr>
          </a:p>
          <a:p>
            <a:pPr algn="just"/>
            <a:endParaRPr lang="es-CL" dirty="0" smtClean="0">
              <a:latin typeface="Quicksand" panose="00000500000000000000" pitchFamily="2" charset="0"/>
            </a:endParaRPr>
          </a:p>
          <a:p>
            <a:pPr algn="just"/>
            <a:endParaRPr lang="es-CL" dirty="0">
              <a:latin typeface="Quicksand" panose="00000500000000000000" pitchFamily="2" charset="0"/>
            </a:endParaRPr>
          </a:p>
          <a:p>
            <a:pPr algn="just"/>
            <a:endParaRPr lang="es-CL" dirty="0" smtClean="0">
              <a:latin typeface="Quicksand" panose="00000500000000000000" pitchFamily="2" charset="0"/>
            </a:endParaRPr>
          </a:p>
          <a:p>
            <a:pPr algn="just"/>
            <a:endParaRPr lang="es-CL" dirty="0">
              <a:latin typeface="Quicksand" panose="00000500000000000000" pitchFamily="2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57300" y="1340768"/>
            <a:ext cx="79751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b="1" dirty="0" smtClean="0">
                <a:latin typeface="Century Gothic" panose="020B0502020202020204" pitchFamily="34" charset="0"/>
              </a:rPr>
              <a:t>La </a:t>
            </a:r>
            <a:r>
              <a:rPr lang="es-CL" b="1" dirty="0">
                <a:latin typeface="Century Gothic" panose="020B0502020202020204" pitchFamily="34" charset="0"/>
              </a:rPr>
              <a:t>probabilidad es el cálculo matemático que evalúa las posibilidades que existen que una cosa suceda cuando interviene el azar. Es un valor entre 0 y 1 que indica la posibilidad relativa de que ocurra un evento.  </a:t>
            </a:r>
            <a:endParaRPr lang="es-CL" dirty="0">
              <a:latin typeface="Century Gothic" panose="020B0502020202020204" pitchFamily="34" charset="0"/>
            </a:endParaRPr>
          </a:p>
        </p:txBody>
      </p:sp>
      <p:pic>
        <p:nvPicPr>
          <p:cNvPr id="11" name="10 Imagen">
            <a:extLst>
              <a:ext uri="{FF2B5EF4-FFF2-40B4-BE49-F238E27FC236}">
                <a16:creationId xmlns:lc="http://schemas.openxmlformats.org/drawingml/2006/lockedCanvas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19AFF2A1-763D-4CC0-9D19-52DBA961A44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57300" y="2771774"/>
            <a:ext cx="5814900" cy="2457426"/>
          </a:xfrm>
          <a:prstGeom prst="rect">
            <a:avLst/>
          </a:prstGeom>
        </p:spPr>
      </p:pic>
      <p:sp>
        <p:nvSpPr>
          <p:cNvPr id="12" name="CuadroTexto 4"/>
          <p:cNvSpPr txBox="1"/>
          <p:nvPr/>
        </p:nvSpPr>
        <p:spPr>
          <a:xfrm>
            <a:off x="6678298" y="2924048"/>
            <a:ext cx="1966734" cy="37548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0000"/>
            </a:solidFill>
            <a:extLst>
              <a:ext uri="{C807C97D-BFC1-408E-A445-0C87EB9F89A2}">
                <ask:lineSketchStyleProps xmlns:lc="http://schemas.openxmlformats.org/drawingml/2006/lockedCanvas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ask="http://schemas.microsoft.com/office/drawing/2018/sketchyshapes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sd="1219033472">
                  <a:custGeom>
                    <a:avLst/>
                    <a:gdLst>
                      <a:gd name="connsiteX0" fmla="*/ 0 w 1606619"/>
                      <a:gd name="connsiteY0" fmla="*/ 0 h 338554"/>
                      <a:gd name="connsiteX1" fmla="*/ 519473 w 1606619"/>
                      <a:gd name="connsiteY1" fmla="*/ 0 h 338554"/>
                      <a:gd name="connsiteX2" fmla="*/ 1006815 w 1606619"/>
                      <a:gd name="connsiteY2" fmla="*/ 0 h 338554"/>
                      <a:gd name="connsiteX3" fmla="*/ 1606619 w 1606619"/>
                      <a:gd name="connsiteY3" fmla="*/ 0 h 338554"/>
                      <a:gd name="connsiteX4" fmla="*/ 1606619 w 1606619"/>
                      <a:gd name="connsiteY4" fmla="*/ 338554 h 338554"/>
                      <a:gd name="connsiteX5" fmla="*/ 1103212 w 1606619"/>
                      <a:gd name="connsiteY5" fmla="*/ 338554 h 338554"/>
                      <a:gd name="connsiteX6" fmla="*/ 535540 w 1606619"/>
                      <a:gd name="connsiteY6" fmla="*/ 338554 h 338554"/>
                      <a:gd name="connsiteX7" fmla="*/ 0 w 1606619"/>
                      <a:gd name="connsiteY7" fmla="*/ 338554 h 338554"/>
                      <a:gd name="connsiteX8" fmla="*/ 0 w 1606619"/>
                      <a:gd name="connsiteY8" fmla="*/ 0 h 338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06619" h="338554" extrusionOk="0">
                        <a:moveTo>
                          <a:pt x="0" y="0"/>
                        </a:moveTo>
                        <a:cubicBezTo>
                          <a:pt x="174282" y="-8107"/>
                          <a:pt x="333075" y="44577"/>
                          <a:pt x="519473" y="0"/>
                        </a:cubicBezTo>
                        <a:cubicBezTo>
                          <a:pt x="705871" y="-44577"/>
                          <a:pt x="791272" y="25209"/>
                          <a:pt x="1006815" y="0"/>
                        </a:cubicBezTo>
                        <a:cubicBezTo>
                          <a:pt x="1222358" y="-25209"/>
                          <a:pt x="1433764" y="45789"/>
                          <a:pt x="1606619" y="0"/>
                        </a:cubicBezTo>
                        <a:cubicBezTo>
                          <a:pt x="1642197" y="98340"/>
                          <a:pt x="1578806" y="172793"/>
                          <a:pt x="1606619" y="338554"/>
                        </a:cubicBezTo>
                        <a:cubicBezTo>
                          <a:pt x="1464200" y="386169"/>
                          <a:pt x="1231495" y="317667"/>
                          <a:pt x="1103212" y="338554"/>
                        </a:cubicBezTo>
                        <a:cubicBezTo>
                          <a:pt x="974929" y="359441"/>
                          <a:pt x="689907" y="294946"/>
                          <a:pt x="535540" y="338554"/>
                        </a:cubicBezTo>
                        <a:cubicBezTo>
                          <a:pt x="381173" y="382162"/>
                          <a:pt x="263355" y="306481"/>
                          <a:pt x="0" y="338554"/>
                        </a:cubicBezTo>
                        <a:cubicBezTo>
                          <a:pt x="-3130" y="256353"/>
                          <a:pt x="8384" y="7790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600" kern="1200" dirty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0,5 x 100 = 50%</a:t>
            </a:r>
            <a:endParaRPr lang="es-CL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2106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1" cy="6858000"/>
            <a:chOff x="0" y="86718"/>
            <a:chExt cx="9144000" cy="6067244"/>
          </a:xfrm>
        </p:grpSpPr>
        <p:sp>
          <p:nvSpPr>
            <p:cNvPr id="3" name="object 3"/>
            <p:cNvSpPr/>
            <p:nvPr/>
          </p:nvSpPr>
          <p:spPr>
            <a:xfrm>
              <a:off x="0" y="86718"/>
              <a:ext cx="9144000" cy="6067244"/>
            </a:xfrm>
            <a:custGeom>
              <a:avLst/>
              <a:gdLst/>
              <a:ahLst/>
              <a:cxnLst/>
              <a:rect l="l" t="t" r="r" b="b"/>
              <a:pathLst>
                <a:path w="10693400" h="5415280">
                  <a:moveTo>
                    <a:pt x="0" y="5415273"/>
                  </a:moveTo>
                  <a:lnTo>
                    <a:pt x="10693399" y="5415273"/>
                  </a:lnTo>
                  <a:lnTo>
                    <a:pt x="10693399" y="0"/>
                  </a:lnTo>
                  <a:lnTo>
                    <a:pt x="0" y="0"/>
                  </a:lnTo>
                  <a:lnTo>
                    <a:pt x="0" y="5415273"/>
                  </a:lnTo>
                  <a:close/>
                </a:path>
              </a:pathLst>
            </a:custGeom>
            <a:solidFill>
              <a:srgbClr val="FEF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 rotWithShape="1">
            <a:blip r:embed="rId2" cstate="print"/>
            <a:srcRect l="69674" t="-1" b="64407"/>
            <a:stretch/>
          </p:blipFill>
          <p:spPr>
            <a:xfrm>
              <a:off x="6981134" y="86718"/>
              <a:ext cx="2162866" cy="1128699"/>
            </a:xfrm>
            <a:prstGeom prst="rect">
              <a:avLst/>
            </a:prstGeom>
          </p:spPr>
        </p:pic>
      </p:grpSp>
      <p:sp>
        <p:nvSpPr>
          <p:cNvPr id="9" name="Rectángulo 5">
            <a:extLst>
              <a:ext uri="{FF2B5EF4-FFF2-40B4-BE49-F238E27FC236}">
                <a16:creationId xmlns="" xmlns:a16="http://schemas.microsoft.com/office/drawing/2014/main" id="{1A1888B1-12FF-4727-9F90-C4A0F044C7D9}"/>
              </a:ext>
            </a:extLst>
          </p:cNvPr>
          <p:cNvSpPr/>
          <p:nvPr/>
        </p:nvSpPr>
        <p:spPr>
          <a:xfrm>
            <a:off x="611560" y="422838"/>
            <a:ext cx="489654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95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Century Gothic" panose="020B0502020202020204" pitchFamily="34" charset="0"/>
              </a:rPr>
              <a:t>Probabilidad total</a:t>
            </a:r>
            <a:endParaRPr lang="es-ES" sz="3200" b="1" dirty="0">
              <a:ln w="9525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11560" y="1484784"/>
            <a:ext cx="79928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b="1" dirty="0">
                <a:latin typeface="Century Gothic" panose="020B0502020202020204" pitchFamily="34" charset="0"/>
              </a:rPr>
              <a:t>El teorema de la probabilidad total es aquel que nos permite calcular la probabilidad de un suceso que se puede realizar a través de varios caminos y a partir de probabilidades condicionadas</a:t>
            </a:r>
            <a:endParaRPr lang="es-CL" dirty="0">
              <a:latin typeface="Century Gothic" panose="020B0502020202020204" pitchFamily="34" charset="0"/>
            </a:endParaRPr>
          </a:p>
          <a:p>
            <a:pPr algn="just"/>
            <a:r>
              <a:rPr lang="es-CL" b="1" dirty="0">
                <a:latin typeface="Century Gothic" panose="020B0502020202020204" pitchFamily="34" charset="0"/>
              </a:rPr>
              <a:t> </a:t>
            </a:r>
            <a:endParaRPr lang="es-CL" dirty="0">
              <a:latin typeface="Century Gothic" panose="020B0502020202020204" pitchFamily="34" charset="0"/>
            </a:endParaRPr>
          </a:p>
          <a:p>
            <a:pPr algn="just"/>
            <a:r>
              <a:rPr lang="es-CL" b="1" dirty="0">
                <a:latin typeface="Century Gothic" panose="020B0502020202020204" pitchFamily="34" charset="0"/>
              </a:rPr>
              <a:t>El teorema establece que:</a:t>
            </a:r>
            <a:endParaRPr lang="es-CL" dirty="0">
              <a:latin typeface="Century Gothic" panose="020B0502020202020204" pitchFamily="34" charset="0"/>
            </a:endParaRPr>
          </a:p>
          <a:p>
            <a:pPr algn="just"/>
            <a:r>
              <a:rPr lang="es-CL" b="1" dirty="0">
                <a:latin typeface="Century Gothic" panose="020B0502020202020204" pitchFamily="34" charset="0"/>
              </a:rPr>
              <a:t> </a:t>
            </a:r>
            <a:endParaRPr lang="es-CL" dirty="0">
              <a:latin typeface="Century Gothic" panose="020B0502020202020204" pitchFamily="34" charset="0"/>
            </a:endParaRPr>
          </a:p>
          <a:p>
            <a:pPr algn="just"/>
            <a:r>
              <a:rPr lang="es-CL" b="1" dirty="0">
                <a:latin typeface="Century Gothic" panose="020B0502020202020204" pitchFamily="34" charset="0"/>
              </a:rPr>
              <a:t>Si A</a:t>
            </a:r>
            <a:r>
              <a:rPr lang="es-CL" b="1" baseline="-25000" dirty="0">
                <a:latin typeface="Century Gothic" panose="020B0502020202020204" pitchFamily="34" charset="0"/>
              </a:rPr>
              <a:t>1</a:t>
            </a:r>
            <a:r>
              <a:rPr lang="es-CL" b="1" dirty="0">
                <a:latin typeface="Century Gothic" panose="020B0502020202020204" pitchFamily="34" charset="0"/>
              </a:rPr>
              <a:t>, A</a:t>
            </a:r>
            <a:r>
              <a:rPr lang="es-CL" b="1" baseline="-25000" dirty="0">
                <a:latin typeface="Century Gothic" panose="020B0502020202020204" pitchFamily="34" charset="0"/>
              </a:rPr>
              <a:t>2</a:t>
            </a:r>
            <a:r>
              <a:rPr lang="es-CL" b="1" dirty="0">
                <a:latin typeface="Century Gothic" panose="020B0502020202020204" pitchFamily="34" charset="0"/>
              </a:rPr>
              <a:t>, A</a:t>
            </a:r>
            <a:r>
              <a:rPr lang="es-CL" b="1" baseline="-25000" dirty="0">
                <a:latin typeface="Century Gothic" panose="020B0502020202020204" pitchFamily="34" charset="0"/>
              </a:rPr>
              <a:t>3</a:t>
            </a:r>
            <a:r>
              <a:rPr lang="es-CL" b="1" dirty="0">
                <a:latin typeface="Century Gothic" panose="020B0502020202020204" pitchFamily="34" charset="0"/>
              </a:rPr>
              <a:t>,……….</a:t>
            </a:r>
            <a:r>
              <a:rPr lang="es-CL" b="1" dirty="0" err="1">
                <a:latin typeface="Century Gothic" panose="020B0502020202020204" pitchFamily="34" charset="0"/>
              </a:rPr>
              <a:t>An</a:t>
            </a:r>
            <a:r>
              <a:rPr lang="es-CL" b="1" dirty="0">
                <a:latin typeface="Century Gothic" panose="020B0502020202020204" pitchFamily="34" charset="0"/>
              </a:rPr>
              <a:t>, son eventos que forman una partición del espacio </a:t>
            </a:r>
            <a:r>
              <a:rPr lang="es-CL" b="1" dirty="0" err="1">
                <a:latin typeface="Century Gothic" panose="020B0502020202020204" pitchFamily="34" charset="0"/>
              </a:rPr>
              <a:t>muestral</a:t>
            </a:r>
            <a:r>
              <a:rPr lang="es-CL" b="1" dirty="0">
                <a:latin typeface="Century Gothic" panose="020B0502020202020204" pitchFamily="34" charset="0"/>
              </a:rPr>
              <a:t> E, y sea B otro evento cualquiera del espacio </a:t>
            </a:r>
            <a:r>
              <a:rPr lang="es-CL" b="1" dirty="0" err="1">
                <a:latin typeface="Century Gothic" panose="020B0502020202020204" pitchFamily="34" charset="0"/>
              </a:rPr>
              <a:t>muestral</a:t>
            </a:r>
            <a:r>
              <a:rPr lang="es-CL" b="1" dirty="0">
                <a:latin typeface="Century Gothic" panose="020B0502020202020204" pitchFamily="34" charset="0"/>
              </a:rPr>
              <a:t> E, entonces la probabilidad del evento B se puede obtener de la siguiente manera:</a:t>
            </a:r>
            <a:endParaRPr lang="es-CL" dirty="0">
              <a:latin typeface="Century Gothic" panose="020B0502020202020204" pitchFamily="34" charset="0"/>
            </a:endParaRPr>
          </a:p>
          <a:p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347105"/>
            <a:ext cx="6480720" cy="54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1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693774"/>
              </p:ext>
            </p:extLst>
          </p:nvPr>
        </p:nvGraphicFramePr>
        <p:xfrm>
          <a:off x="493204" y="5115469"/>
          <a:ext cx="8229600" cy="11938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119385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Century Gothic" panose="020B0502020202020204" pitchFamily="34" charset="0"/>
                        </a:rPr>
                        <a:t>P(B) = Probabilidad de un evento cualquiera del espacio </a:t>
                      </a:r>
                      <a:r>
                        <a:rPr lang="es-CL" sz="1600" dirty="0" err="1" smtClean="0">
                          <a:effectLst/>
                          <a:latin typeface="Century Gothic" panose="020B0502020202020204" pitchFamily="34" charset="0"/>
                        </a:rPr>
                        <a:t>muestral</a:t>
                      </a:r>
                      <a:r>
                        <a:rPr lang="es-CL" sz="1600" dirty="0" smtClean="0"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 err="1" smtClean="0">
                          <a:effectLst/>
                          <a:latin typeface="Century Gothic" panose="020B0502020202020204" pitchFamily="34" charset="0"/>
                        </a:rPr>
                        <a:t>An</a:t>
                      </a:r>
                      <a:r>
                        <a:rPr lang="es-CL" sz="160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CL" sz="1600" dirty="0">
                          <a:effectLst/>
                          <a:latin typeface="Century Gothic" panose="020B0502020202020204" pitchFamily="34" charset="0"/>
                        </a:rPr>
                        <a:t>= Un suceso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Century Gothic" panose="020B0502020202020204" pitchFamily="34" charset="0"/>
                        </a:rPr>
                        <a:t>        P(B/</a:t>
                      </a:r>
                      <a:r>
                        <a:rPr lang="es-CL" sz="1600" dirty="0" err="1" smtClean="0">
                          <a:effectLst/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s-CL" sz="1600" baseline="-25000" dirty="0" err="1" smtClean="0">
                          <a:effectLst/>
                          <a:latin typeface="Century Gothic" panose="020B0502020202020204" pitchFamily="34" charset="0"/>
                        </a:rPr>
                        <a:t>n</a:t>
                      </a:r>
                      <a:r>
                        <a:rPr lang="es-CL" sz="1600" dirty="0">
                          <a:effectLst/>
                          <a:latin typeface="Century Gothic" panose="020B0502020202020204" pitchFamily="34" charset="0"/>
                        </a:rPr>
                        <a:t>) = Probabilidad del suceso B dado que ha ocurrido el suceso </a:t>
                      </a:r>
                      <a:r>
                        <a:rPr lang="es-CL" sz="1600" dirty="0" err="1">
                          <a:effectLst/>
                          <a:latin typeface="Century Gothic" panose="020B0502020202020204" pitchFamily="34" charset="0"/>
                        </a:rPr>
                        <a:t>An</a:t>
                      </a:r>
                      <a:endParaRPr lang="es-CL" sz="16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89535" marR="895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599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" y="0"/>
            <a:ext cx="9144001" cy="6858000"/>
            <a:chOff x="0" y="86718"/>
            <a:chExt cx="9144000" cy="6067244"/>
          </a:xfrm>
        </p:grpSpPr>
        <p:sp>
          <p:nvSpPr>
            <p:cNvPr id="3" name="object 3"/>
            <p:cNvSpPr/>
            <p:nvPr/>
          </p:nvSpPr>
          <p:spPr>
            <a:xfrm>
              <a:off x="0" y="86718"/>
              <a:ext cx="9144000" cy="6067244"/>
            </a:xfrm>
            <a:custGeom>
              <a:avLst/>
              <a:gdLst/>
              <a:ahLst/>
              <a:cxnLst/>
              <a:rect l="l" t="t" r="r" b="b"/>
              <a:pathLst>
                <a:path w="10693400" h="5415280">
                  <a:moveTo>
                    <a:pt x="0" y="5415273"/>
                  </a:moveTo>
                  <a:lnTo>
                    <a:pt x="10693399" y="5415273"/>
                  </a:lnTo>
                  <a:lnTo>
                    <a:pt x="10693399" y="0"/>
                  </a:lnTo>
                  <a:lnTo>
                    <a:pt x="0" y="0"/>
                  </a:lnTo>
                  <a:lnTo>
                    <a:pt x="0" y="5415273"/>
                  </a:lnTo>
                  <a:close/>
                </a:path>
              </a:pathLst>
            </a:custGeom>
            <a:solidFill>
              <a:srgbClr val="FEF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 rotWithShape="1">
            <a:blip r:embed="rId2" cstate="print"/>
            <a:srcRect l="69674" t="-1" b="64407"/>
            <a:stretch/>
          </p:blipFill>
          <p:spPr>
            <a:xfrm>
              <a:off x="6981134" y="86718"/>
              <a:ext cx="2162866" cy="1128699"/>
            </a:xfrm>
            <a:prstGeom prst="rect">
              <a:avLst/>
            </a:prstGeom>
          </p:spPr>
        </p:pic>
      </p:grpSp>
      <p:sp>
        <p:nvSpPr>
          <p:cNvPr id="6" name="5 Rectángulo"/>
          <p:cNvSpPr/>
          <p:nvPr/>
        </p:nvSpPr>
        <p:spPr>
          <a:xfrm>
            <a:off x="-162272" y="1130806"/>
            <a:ext cx="9036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608" lvl="1"/>
            <a:r>
              <a:rPr lang="es-CL" dirty="0">
                <a:latin typeface="Quicksand" panose="00000500000000000000" pitchFamily="2" charset="0"/>
              </a:rPr>
              <a:t>	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94468" y="2276872"/>
            <a:ext cx="78659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b="1" dirty="0">
                <a:latin typeface="Century Gothic" panose="020B0502020202020204" pitchFamily="34" charset="0"/>
              </a:rPr>
              <a:t>Los problemas de probabilidades que requieren del teorema de la </a:t>
            </a:r>
            <a:r>
              <a:rPr lang="es-CL" sz="2000" b="1" u="sng" dirty="0">
                <a:latin typeface="Century Gothic" panose="020B0502020202020204" pitchFamily="34" charset="0"/>
              </a:rPr>
              <a:t>probabilidad total</a:t>
            </a:r>
            <a:r>
              <a:rPr lang="es-CL" sz="2000" b="1" dirty="0">
                <a:latin typeface="Century Gothic" panose="020B0502020202020204" pitchFamily="34" charset="0"/>
              </a:rPr>
              <a:t>, también se pueden resolver de manera sencilla usando el diagrama del árbol. Para nuestro estudio, resolveremos un ejemplo utilizando este método.</a:t>
            </a:r>
            <a:endParaRPr lang="es-CL" sz="2000" dirty="0">
              <a:latin typeface="Century Gothic" panose="020B0502020202020204" pitchFamily="34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6756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5">
            <a:extLst>
              <a:ext uri="{FF2B5EF4-FFF2-40B4-BE49-F238E27FC236}">
                <a16:creationId xmlns="" xmlns:a16="http://schemas.microsoft.com/office/drawing/2014/main" id="{1A1888B1-12FF-4727-9F90-C4A0F044C7D9}"/>
              </a:ext>
            </a:extLst>
          </p:cNvPr>
          <p:cNvSpPr/>
          <p:nvPr/>
        </p:nvSpPr>
        <p:spPr>
          <a:xfrm>
            <a:off x="539552" y="548680"/>
            <a:ext cx="288032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s-ES" sz="3200" b="1" dirty="0" smtClean="0">
                <a:ln w="95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Century Gothic" panose="020B0502020202020204" pitchFamily="34" charset="0"/>
              </a:rPr>
              <a:t>Ejemplo n°1:</a:t>
            </a:r>
            <a:endParaRPr lang="es-ES" sz="3200" b="1" dirty="0">
              <a:ln w="9525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39552" y="1556792"/>
            <a:ext cx="77482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b="1" dirty="0">
                <a:latin typeface="Century Gothic" panose="020B0502020202020204" pitchFamily="34" charset="0"/>
              </a:rPr>
              <a:t>En un acuario se tienen sólo 2 especies de peces, </a:t>
            </a:r>
            <a:r>
              <a:rPr lang="es-CL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el 40% son de la especie azul </a:t>
            </a:r>
            <a:r>
              <a:rPr lang="es-CL" b="1" dirty="0">
                <a:latin typeface="Century Gothic" panose="020B0502020202020204" pitchFamily="34" charset="0"/>
              </a:rPr>
              <a:t>y </a:t>
            </a:r>
            <a:r>
              <a:rPr lang="es-CL" b="1" dirty="0">
                <a:solidFill>
                  <a:srgbClr val="FF0000"/>
                </a:solidFill>
                <a:latin typeface="Century Gothic" panose="020B0502020202020204" pitchFamily="34" charset="0"/>
              </a:rPr>
              <a:t>el 60% son de la especie roja</a:t>
            </a:r>
            <a:r>
              <a:rPr lang="es-CL" b="1" dirty="0">
                <a:latin typeface="Century Gothic" panose="020B0502020202020204" pitchFamily="34" charset="0"/>
              </a:rPr>
              <a:t>. De la especie azul, </a:t>
            </a:r>
            <a:r>
              <a:rPr lang="es-CL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el 30% son machos</a:t>
            </a:r>
            <a:r>
              <a:rPr lang="es-CL" b="1" dirty="0">
                <a:latin typeface="Century Gothic" panose="020B0502020202020204" pitchFamily="34" charset="0"/>
              </a:rPr>
              <a:t>, mientras que de la especie roja, </a:t>
            </a:r>
            <a:r>
              <a:rPr lang="es-CL" b="1" dirty="0">
                <a:solidFill>
                  <a:srgbClr val="FF0000"/>
                </a:solidFill>
                <a:latin typeface="Century Gothic" panose="020B0502020202020204" pitchFamily="34" charset="0"/>
              </a:rPr>
              <a:t>el 40% son hembras</a:t>
            </a:r>
            <a:r>
              <a:rPr lang="es-CL" b="1" dirty="0">
                <a:latin typeface="Century Gothic" panose="020B0502020202020204" pitchFamily="34" charset="0"/>
              </a:rPr>
              <a:t>. ¿Cuál es la probabilidad de que un </a:t>
            </a:r>
            <a:r>
              <a:rPr lang="es-CL" b="1" u="sng" dirty="0">
                <a:latin typeface="Century Gothic" panose="020B0502020202020204" pitchFamily="34" charset="0"/>
              </a:rPr>
              <a:t>pez elegido aleatoriamente en el acuario sea macho</a:t>
            </a:r>
            <a:r>
              <a:rPr lang="es-CL" b="1" dirty="0"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39552" y="3196377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Century Gothic" panose="020B0502020202020204" pitchFamily="34" charset="0"/>
              </a:rPr>
              <a:t>Para responder esta pregunta, debemos encontrar la cantidad de machos tanto azules como rojos del acuario.</a:t>
            </a:r>
            <a:endParaRPr lang="es-CL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49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5">
            <a:extLst>
              <a:ext uri="{FF2B5EF4-FFF2-40B4-BE49-F238E27FC236}">
                <a16:creationId xmlns="" xmlns:a16="http://schemas.microsoft.com/office/drawing/2014/main" id="{1A1888B1-12FF-4727-9F90-C4A0F044C7D9}"/>
              </a:ext>
            </a:extLst>
          </p:cNvPr>
          <p:cNvSpPr/>
          <p:nvPr/>
        </p:nvSpPr>
        <p:spPr>
          <a:xfrm>
            <a:off x="539552" y="256292"/>
            <a:ext cx="741682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s-ES" sz="3200" b="1" dirty="0" smtClean="0">
                <a:ln w="95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Century Gothic" panose="020B0502020202020204" pitchFamily="34" charset="0"/>
              </a:rPr>
              <a:t>Solución con el diagrama de árbol:</a:t>
            </a:r>
            <a:endParaRPr lang="es-ES" sz="3200" b="1" dirty="0">
              <a:ln w="9525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5288" y="2489451"/>
            <a:ext cx="84988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partir de los datos del enunciado vamos a elaborar el diagrama del árbol:</a:t>
            </a:r>
            <a:r>
              <a:rPr kumimoji="0" lang="es-CL" alt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409444" y="1052736"/>
            <a:ext cx="8229600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1800" dirty="0" smtClean="0">
                <a:latin typeface="Century Gothic" panose="020B0502020202020204" pitchFamily="34" charset="0"/>
              </a:rPr>
              <a:t>Definición de los eventos:</a:t>
            </a:r>
          </a:p>
          <a:p>
            <a:pPr marL="0" indent="0">
              <a:buNone/>
            </a:pPr>
            <a:r>
              <a:rPr lang="es-CL" sz="18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A1: Que el pez elegido aleatoriamente sea de la especie azul.</a:t>
            </a:r>
          </a:p>
          <a:p>
            <a:pPr marL="0" indent="0">
              <a:buNone/>
            </a:pPr>
            <a:r>
              <a:rPr lang="es-CL" sz="1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A2: Que el pez elegido aleatoriamente sea de la especie roja.</a:t>
            </a:r>
          </a:p>
          <a:p>
            <a:pPr marL="0" indent="0">
              <a:buNone/>
            </a:pPr>
            <a:r>
              <a:rPr lang="es-CL" sz="1800" dirty="0" smtClean="0">
                <a:latin typeface="Century Gothic" panose="020B0502020202020204" pitchFamily="34" charset="0"/>
              </a:rPr>
              <a:t>B: que el pez escogido aleatoriamente sea macho</a:t>
            </a:r>
            <a:endParaRPr lang="es-CL" sz="1800" dirty="0"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7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5455266"/>
                  </p:ext>
                </p:extLst>
              </p:nvPr>
            </p:nvGraphicFramePr>
            <p:xfrm>
              <a:off x="390231" y="3284984"/>
              <a:ext cx="4613817" cy="64807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613817"/>
                  </a:tblGrid>
                  <a:tr h="648072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L" sz="1800" dirty="0">
                              <a:effectLst/>
                              <a:latin typeface="Century Gothic" panose="020B0502020202020204" pitchFamily="34" charset="0"/>
                            </a:rPr>
                            <a:t>40% de </a:t>
                          </a:r>
                          <a:r>
                            <a:rPr lang="es-CL" sz="1800" dirty="0">
                              <a:solidFill>
                                <a:schemeClr val="accent1"/>
                              </a:solidFill>
                              <a:effectLst/>
                              <a:latin typeface="Century Gothic" panose="020B0502020202020204" pitchFamily="34" charset="0"/>
                            </a:rPr>
                            <a:t>peces azules </a:t>
                          </a:r>
                          <a:r>
                            <a:rPr lang="es-CL" sz="1800" dirty="0">
                              <a:effectLst/>
                              <a:latin typeface="Century Gothic" panose="020B0502020202020204" pitchFamily="34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CL" sz="18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s-CL" sz="1800">
                                      <a:effectLst/>
                                      <a:latin typeface="Cambria Math"/>
                                    </a:rPr>
                                    <m:t>𝟒𝟎</m:t>
                                  </m:r>
                                </m:num>
                                <m:den>
                                  <m:r>
                                    <a:rPr lang="es-CL" sz="1800">
                                      <a:effectLst/>
                                      <a:latin typeface="Cambria Math"/>
                                    </a:rPr>
                                    <m:t>𝟏𝟎𝟎</m:t>
                                  </m:r>
                                </m:den>
                              </m:f>
                            </m:oMath>
                          </a14:m>
                          <a:r>
                            <a:rPr lang="es-CL" sz="1800" dirty="0">
                              <a:effectLst/>
                              <a:latin typeface="Century Gothic" panose="020B0502020202020204" pitchFamily="34" charset="0"/>
                            </a:rPr>
                            <a:t> = 0,40 = 0,4</a:t>
                          </a:r>
                          <a:endParaRPr lang="es-CL" sz="1800" dirty="0">
                            <a:effectLst/>
                            <a:latin typeface="Century Gothic" panose="020B050202020202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89535" marR="89535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7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5455266"/>
                  </p:ext>
                </p:extLst>
              </p:nvPr>
            </p:nvGraphicFramePr>
            <p:xfrm>
              <a:off x="390231" y="3284984"/>
              <a:ext cx="4613817" cy="64807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613817"/>
                  </a:tblGrid>
                  <a:tr h="648072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89535" marR="89535" marT="0" marB="0">
                        <a:blipFill rotWithShape="1">
                          <a:blip r:embed="rId3"/>
                          <a:stretch>
                            <a:fillRect t="-943" b="-94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8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4355165"/>
                  </p:ext>
                </p:extLst>
              </p:nvPr>
            </p:nvGraphicFramePr>
            <p:xfrm>
              <a:off x="395288" y="4077072"/>
              <a:ext cx="4392736" cy="57606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392736"/>
                  </a:tblGrid>
                  <a:tr h="57606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L" sz="1800" dirty="0">
                              <a:effectLst/>
                              <a:latin typeface="Century Gothic" panose="020B0502020202020204" pitchFamily="34" charset="0"/>
                            </a:rPr>
                            <a:t>60% de </a:t>
                          </a:r>
                          <a:r>
                            <a:rPr lang="es-CL" sz="1800" dirty="0">
                              <a:solidFill>
                                <a:srgbClr val="FF0000"/>
                              </a:solidFill>
                              <a:effectLst/>
                              <a:latin typeface="Century Gothic" panose="020B0502020202020204" pitchFamily="34" charset="0"/>
                            </a:rPr>
                            <a:t>peces rojos </a:t>
                          </a:r>
                          <a:r>
                            <a:rPr lang="es-CL" sz="1800" dirty="0">
                              <a:effectLst/>
                              <a:latin typeface="Century Gothic" panose="020B0502020202020204" pitchFamily="34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CL" sz="18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s-CL" sz="1800">
                                      <a:effectLst/>
                                      <a:latin typeface="Cambria Math"/>
                                    </a:rPr>
                                    <m:t>𝟔𝟎</m:t>
                                  </m:r>
                                </m:num>
                                <m:den>
                                  <m:r>
                                    <a:rPr lang="es-CL" sz="1800">
                                      <a:effectLst/>
                                      <a:latin typeface="Cambria Math"/>
                                    </a:rPr>
                                    <m:t>𝟏𝟎𝟎</m:t>
                                  </m:r>
                                </m:den>
                              </m:f>
                            </m:oMath>
                          </a14:m>
                          <a:r>
                            <a:rPr lang="es-CL" sz="1800" dirty="0">
                              <a:effectLst/>
                              <a:latin typeface="Century Gothic" panose="020B0502020202020204" pitchFamily="34" charset="0"/>
                            </a:rPr>
                            <a:t> = 0,60 = 0,6</a:t>
                          </a:r>
                          <a:endParaRPr lang="es-CL" sz="1800" dirty="0">
                            <a:effectLst/>
                            <a:latin typeface="Century Gothic" panose="020B050202020202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89535" marR="89535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8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4355165"/>
                  </p:ext>
                </p:extLst>
              </p:nvPr>
            </p:nvGraphicFramePr>
            <p:xfrm>
              <a:off x="395288" y="4077072"/>
              <a:ext cx="4392736" cy="57606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392736"/>
                  </a:tblGrid>
                  <a:tr h="576064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89535" marR="89535" marT="0" marB="0">
                        <a:blipFill rotWithShape="1">
                          <a:blip r:embed="rId4"/>
                          <a:stretch>
                            <a:fillRect l="-139" t="-1064" r="-139" b="-106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graphicFrame>
        <p:nvGraphicFramePr>
          <p:cNvPr id="11" name="10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217361"/>
              </p:ext>
            </p:extLst>
          </p:nvPr>
        </p:nvGraphicFramePr>
        <p:xfrm>
          <a:off x="5436096" y="3356992"/>
          <a:ext cx="3168352" cy="1635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Imagen de mapa de bits" r:id="rId5" imgW="2066667" imgH="1066667" progId="Paint.Picture">
                  <p:embed/>
                </p:oleObj>
              </mc:Choice>
              <mc:Fallback>
                <p:oleObj name="Imagen de mapa de bits" r:id="rId5" imgW="2066667" imgH="1066667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3356992"/>
                        <a:ext cx="3168352" cy="16352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365960" y="5301208"/>
            <a:ext cx="8354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Century Gothic" panose="020B0502020202020204" pitchFamily="34" charset="0"/>
              </a:rPr>
              <a:t>Recuerde que las sumas de las probabilidades, en este caso debe ser 1. </a:t>
            </a:r>
            <a:endParaRPr lang="es-CL" b="1" dirty="0" smtClean="0">
              <a:latin typeface="Century Gothic" panose="020B0502020202020204" pitchFamily="34" charset="0"/>
            </a:endParaRPr>
          </a:p>
          <a:p>
            <a:r>
              <a:rPr lang="es-CL" b="1" dirty="0" smtClean="0">
                <a:latin typeface="Century Gothic" panose="020B0502020202020204" pitchFamily="34" charset="0"/>
              </a:rPr>
              <a:t>Por </a:t>
            </a:r>
            <a:r>
              <a:rPr lang="es-CL" b="1" dirty="0">
                <a:latin typeface="Century Gothic" panose="020B0502020202020204" pitchFamily="34" charset="0"/>
              </a:rPr>
              <a:t>lo tanto:  0,4 + 0,6 = 1</a:t>
            </a:r>
            <a:endParaRPr lang="es-CL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75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3 Marcador de contenido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33772709"/>
                  </p:ext>
                </p:extLst>
              </p:nvPr>
            </p:nvGraphicFramePr>
            <p:xfrm>
              <a:off x="323528" y="1412776"/>
              <a:ext cx="4032448" cy="172819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32448"/>
                  </a:tblGrid>
                  <a:tr h="1728192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800" dirty="0">
                              <a:effectLst/>
                              <a:latin typeface="Century Gothic" panose="020B0502020202020204" pitchFamily="34" charset="0"/>
                            </a:rPr>
                            <a:t>De la especie azul, el 30% son machos: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CL" sz="18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s-CL" sz="1800">
                                      <a:effectLst/>
                                      <a:latin typeface="Cambria Math"/>
                                    </a:rPr>
                                    <m:t>𝟑𝟎</m:t>
                                  </m:r>
                                </m:num>
                                <m:den>
                                  <m:r>
                                    <a:rPr lang="es-CL" sz="1800">
                                      <a:effectLst/>
                                      <a:latin typeface="Cambria Math"/>
                                    </a:rPr>
                                    <m:t>𝟏𝟎𝟎</m:t>
                                  </m:r>
                                </m:den>
                              </m:f>
                            </m:oMath>
                          </a14:m>
                          <a:r>
                            <a:rPr lang="es-CL" sz="1800" dirty="0">
                              <a:effectLst/>
                              <a:latin typeface="Century Gothic" panose="020B0502020202020204" pitchFamily="34" charset="0"/>
                            </a:rPr>
                            <a:t> = 0,3, eso quiere decir que las hembra de la especie azul son el 70%, o sea 0,7.</a:t>
                          </a:r>
                          <a:endParaRPr lang="es-CL" sz="1800" dirty="0">
                            <a:effectLst/>
                            <a:latin typeface="Century Gothic" panose="020B050202020202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89535" marR="89535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3 Marcador de contenido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33772709"/>
                  </p:ext>
                </p:extLst>
              </p:nvPr>
            </p:nvGraphicFramePr>
            <p:xfrm>
              <a:off x="323528" y="1412776"/>
              <a:ext cx="4032448" cy="172819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32448"/>
                  </a:tblGrid>
                  <a:tr h="1728192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89535" marR="89535" marT="0" marB="0">
                        <a:blipFill rotWithShape="1">
                          <a:blip r:embed="rId3"/>
                          <a:stretch>
                            <a:fillRect t="-3887" b="-35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4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4099506"/>
                  </p:ext>
                </p:extLst>
              </p:nvPr>
            </p:nvGraphicFramePr>
            <p:xfrm>
              <a:off x="4572000" y="1412776"/>
              <a:ext cx="4320480" cy="18002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320480"/>
                  </a:tblGrid>
                  <a:tr h="180020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800" dirty="0">
                              <a:effectLst/>
                              <a:latin typeface="Century Gothic" panose="020B0502020202020204" pitchFamily="34" charset="0"/>
                            </a:rPr>
                            <a:t>De la especie roja, el 40% son hembras: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CL" sz="18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s-CL" sz="1800">
                                      <a:effectLst/>
                                      <a:latin typeface="Cambria Math"/>
                                    </a:rPr>
                                    <m:t>𝟒𝟎</m:t>
                                  </m:r>
                                </m:num>
                                <m:den>
                                  <m:r>
                                    <a:rPr lang="es-CL" sz="1800">
                                      <a:effectLst/>
                                      <a:latin typeface="Cambria Math"/>
                                    </a:rPr>
                                    <m:t>𝟏𝟎𝟎</m:t>
                                  </m:r>
                                </m:den>
                              </m:f>
                            </m:oMath>
                          </a14:m>
                          <a:r>
                            <a:rPr lang="es-CL" sz="1800" dirty="0">
                              <a:effectLst/>
                              <a:latin typeface="Century Gothic" panose="020B0502020202020204" pitchFamily="34" charset="0"/>
                            </a:rPr>
                            <a:t> = 0,4 eso quiere decir que los machos de la especie roja son el 60%, o sea 0,6.</a:t>
                          </a:r>
                          <a:endParaRPr lang="es-CL" sz="1800" dirty="0">
                            <a:effectLst/>
                            <a:latin typeface="Century Gothic" panose="020B050202020202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89535" marR="89535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4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4099506"/>
                  </p:ext>
                </p:extLst>
              </p:nvPr>
            </p:nvGraphicFramePr>
            <p:xfrm>
              <a:off x="4572000" y="1412776"/>
              <a:ext cx="4320480" cy="18002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320480"/>
                  </a:tblGrid>
                  <a:tr h="180020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89535" marR="89535" marT="0" marB="0">
                        <a:blipFill rotWithShape="1">
                          <a:blip r:embed="rId4"/>
                          <a:stretch>
                            <a:fillRect t="-3729" b="-33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162524"/>
              </p:ext>
            </p:extLst>
          </p:nvPr>
        </p:nvGraphicFramePr>
        <p:xfrm>
          <a:off x="1907704" y="3717032"/>
          <a:ext cx="5678345" cy="25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Imagen de mapa de bits" r:id="rId5" imgW="3067478" imgH="1400000" progId="Paint.Picture">
                  <p:embed/>
                </p:oleObj>
              </mc:Choice>
              <mc:Fallback>
                <p:oleObj name="Imagen de mapa de bits" r:id="rId5" imgW="3067478" imgH="140000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3717032"/>
                        <a:ext cx="5678345" cy="2592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674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3348310"/>
              </p:ext>
            </p:extLst>
          </p:nvPr>
        </p:nvGraphicFramePr>
        <p:xfrm>
          <a:off x="395536" y="332656"/>
          <a:ext cx="8229600" cy="12618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8640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Century Gothic" panose="020B0502020202020204" pitchFamily="34" charset="0"/>
                        </a:rPr>
                        <a:t>El </a:t>
                      </a:r>
                      <a:r>
                        <a:rPr lang="es-CL" sz="1800" dirty="0" smtClean="0">
                          <a:effectLst/>
                          <a:latin typeface="Century Gothic" panose="020B0502020202020204" pitchFamily="34" charset="0"/>
                        </a:rPr>
                        <a:t>método </a:t>
                      </a:r>
                      <a:r>
                        <a:rPr lang="es-CL" sz="1800" dirty="0">
                          <a:effectLst/>
                          <a:latin typeface="Century Gothic" panose="020B0502020202020204" pitchFamily="34" charset="0"/>
                        </a:rPr>
                        <a:t>para calcular probabilidades usando el diagrama del árbol es: cuando avanzamos de izquierda a derecha, multiplicamos las probabilidades; cuando avanzamos de arriba hacia abajo, sumamos las probabilidades. Entonces:</a:t>
                      </a:r>
                      <a:endParaRPr lang="es-CL" sz="18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895283"/>
              </p:ext>
            </p:extLst>
          </p:nvPr>
        </p:nvGraphicFramePr>
        <p:xfrm>
          <a:off x="493204" y="1700808"/>
          <a:ext cx="8229600" cy="6309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Century Gothic" panose="020B0502020202020204" pitchFamily="34" charset="0"/>
                        </a:rPr>
                        <a:t>- Multiplicamos </a:t>
                      </a:r>
                      <a:r>
                        <a:rPr lang="es-CL" sz="1800" dirty="0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0,4 x 0,3 = 0,12 o 12% </a:t>
                      </a:r>
                      <a:r>
                        <a:rPr lang="es-CL" sz="1800" dirty="0">
                          <a:effectLst/>
                          <a:latin typeface="Century Gothic" panose="020B0502020202020204" pitchFamily="34" charset="0"/>
                        </a:rPr>
                        <a:t>para obtener los peces machos y </a:t>
                      </a:r>
                      <a:r>
                        <a:rPr lang="es-CL" sz="1800" dirty="0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que son azules. </a:t>
                      </a:r>
                      <a:r>
                        <a:rPr lang="es-CL" sz="1800" dirty="0">
                          <a:effectLst/>
                          <a:latin typeface="Century Gothic" panose="020B0502020202020204" pitchFamily="34" charset="0"/>
                        </a:rPr>
                        <a:t>Probabilidad de </a:t>
                      </a:r>
                      <a:r>
                        <a:rPr lang="es-CL" sz="1800" dirty="0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macho azul.</a:t>
                      </a:r>
                      <a:endParaRPr lang="es-CL" sz="1800" dirty="0">
                        <a:solidFill>
                          <a:schemeClr val="accent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265340"/>
              </p:ext>
            </p:extLst>
          </p:nvPr>
        </p:nvGraphicFramePr>
        <p:xfrm>
          <a:off x="493204" y="2564904"/>
          <a:ext cx="8229600" cy="6309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Century Gothic" panose="020B0502020202020204" pitchFamily="34" charset="0"/>
                        </a:rPr>
                        <a:t>- Multiplicamos </a:t>
                      </a:r>
                      <a:r>
                        <a:rPr lang="es-CL" sz="18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0,6 x 0,6 = 0,36 o 36% </a:t>
                      </a:r>
                      <a:r>
                        <a:rPr lang="es-CL" sz="1800" dirty="0">
                          <a:effectLst/>
                          <a:latin typeface="Century Gothic" panose="020B0502020202020204" pitchFamily="34" charset="0"/>
                        </a:rPr>
                        <a:t>para obtener los peces machos y </a:t>
                      </a:r>
                      <a:r>
                        <a:rPr lang="es-CL" sz="18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que son rojos</a:t>
                      </a:r>
                      <a:r>
                        <a:rPr lang="es-CL" sz="1800" dirty="0">
                          <a:effectLst/>
                          <a:latin typeface="Century Gothic" panose="020B0502020202020204" pitchFamily="34" charset="0"/>
                        </a:rPr>
                        <a:t>. Probabilidad de </a:t>
                      </a:r>
                      <a:r>
                        <a:rPr lang="es-CL" sz="18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macho rojo.</a:t>
                      </a:r>
                      <a:endParaRPr lang="es-CL" sz="18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76415"/>
              </p:ext>
            </p:extLst>
          </p:nvPr>
        </p:nvGraphicFramePr>
        <p:xfrm>
          <a:off x="457200" y="3501008"/>
          <a:ext cx="8301608" cy="6309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01608"/>
              </a:tblGrid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Century Gothic" panose="020B0502020202020204" pitchFamily="34" charset="0"/>
                        </a:rPr>
                        <a:t>Luego sumamos:    </a:t>
                      </a:r>
                      <a:r>
                        <a:rPr lang="es-CL" sz="1800" dirty="0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Machos azules </a:t>
                      </a:r>
                      <a:r>
                        <a:rPr lang="es-CL" sz="1800" dirty="0">
                          <a:effectLst/>
                          <a:latin typeface="Century Gothic" panose="020B0502020202020204" pitchFamily="34" charset="0"/>
                        </a:rPr>
                        <a:t>+ </a:t>
                      </a:r>
                      <a:r>
                        <a:rPr lang="es-CL" sz="18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Machos rojos </a:t>
                      </a:r>
                      <a:r>
                        <a:rPr lang="es-CL" sz="1800" dirty="0">
                          <a:effectLst/>
                          <a:latin typeface="Century Gothic" panose="020B0502020202020204" pitchFamily="34" charset="0"/>
                        </a:rPr>
                        <a:t>= </a:t>
                      </a:r>
                      <a:r>
                        <a:rPr lang="es-CL" sz="1800" dirty="0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</a:rPr>
                        <a:t>0,12</a:t>
                      </a:r>
                      <a:r>
                        <a:rPr lang="es-CL" sz="1800" dirty="0">
                          <a:effectLst/>
                          <a:latin typeface="Century Gothic" panose="020B0502020202020204" pitchFamily="34" charset="0"/>
                        </a:rPr>
                        <a:t> + </a:t>
                      </a:r>
                      <a:r>
                        <a:rPr lang="es-CL" sz="18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0,36</a:t>
                      </a:r>
                      <a:r>
                        <a:rPr lang="es-CL" sz="1800" dirty="0">
                          <a:effectLst/>
                          <a:latin typeface="Century Gothic" panose="020B0502020202020204" pitchFamily="34" charset="0"/>
                        </a:rPr>
                        <a:t> = 0,48  o  48%</a:t>
                      </a:r>
                      <a:endParaRPr lang="es-CL" sz="18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pic>
        <p:nvPicPr>
          <p:cNvPr id="8" name="7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49080"/>
            <a:ext cx="7056784" cy="26750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428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2376</TotalTime>
  <Words>1015</Words>
  <Application>Microsoft Office PowerPoint</Application>
  <PresentationFormat>Presentación en pantalla (4:3)</PresentationFormat>
  <Paragraphs>85</Paragraphs>
  <Slides>15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7" baseType="lpstr">
      <vt:lpstr>Tema de Office</vt:lpstr>
      <vt:lpstr>Imagen de mapa de bits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Solucionario</vt:lpstr>
      <vt:lpstr>Evaluación sumativa n°5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Hilda Gonzalez V</dc:creator>
  <cp:lastModifiedBy>Hilda Gonzalez V</cp:lastModifiedBy>
  <cp:revision>146</cp:revision>
  <dcterms:created xsi:type="dcterms:W3CDTF">2020-08-13T21:14:33Z</dcterms:created>
  <dcterms:modified xsi:type="dcterms:W3CDTF">2020-11-18T19:05:06Z</dcterms:modified>
</cp:coreProperties>
</file>