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300" r:id="rId2"/>
    <p:sldId id="256" r:id="rId3"/>
    <p:sldId id="257" r:id="rId4"/>
    <p:sldId id="258" r:id="rId5"/>
    <p:sldId id="301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embeddedFontLst>
    <p:embeddedFont>
      <p:font typeface="Titulo" pitchFamily="2" charset="0"/>
      <p:regular r:id="rId12"/>
    </p:embeddedFont>
    <p:embeddedFont>
      <p:font typeface="Roboto Mono Regular" charset="0"/>
      <p:regular r:id="rId13"/>
      <p:bold r:id="rId14"/>
      <p:italic r:id="rId15"/>
      <p:boldItalic r:id="rId16"/>
    </p:embeddedFont>
    <p:embeddedFont>
      <p:font typeface="Little Days" pitchFamily="2" charset="0"/>
      <p:regular r:id="rId17"/>
    </p:embeddedFont>
    <p:embeddedFont>
      <p:font typeface="Cheri" pitchFamily="2" charset="0"/>
      <p:regular r:id="rId18"/>
    </p:embeddedFont>
    <p:embeddedFont>
      <p:font typeface="Coming Soon" charset="0"/>
      <p:regular r:id="rId19"/>
    </p:embeddedFont>
    <p:embeddedFont>
      <p:font typeface="Concert One" charset="0"/>
      <p:regular r:id="rId20"/>
    </p:embeddedFont>
    <p:embeddedFont>
      <p:font typeface="Anonymous Pr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D1A858-B9AA-424A-8433-8107BA362109}">
  <a:tblStyle styleId="{59D1A858-B9AA-424A-8433-8107BA3621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4743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1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3"/>
          <a:stretch/>
        </p:blipFill>
        <p:spPr>
          <a:xfrm>
            <a:off x="2" y="11884"/>
            <a:ext cx="3973351" cy="513161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07" y="2347519"/>
            <a:ext cx="5143109" cy="279598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/>
          <a:stretch/>
        </p:blipFill>
        <p:spPr>
          <a:xfrm>
            <a:off x="3973350" y="0"/>
            <a:ext cx="5170651" cy="236364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5" y="1925061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>
                <a:solidFill>
                  <a:srgbClr val="FF0000"/>
                </a:solidFill>
                <a:latin typeface="Titulo" pitchFamily="2" charset="0"/>
              </a:rPr>
              <a:t>PARTE 3</a:t>
            </a:r>
          </a:p>
        </p:txBody>
      </p:sp>
    </p:spTree>
    <p:extLst>
      <p:ext uri="{BB962C8B-B14F-4D97-AF65-F5344CB8AC3E}">
        <p14:creationId xmlns:p14="http://schemas.microsoft.com/office/powerpoint/2010/main" val="32472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Solucionario parte 2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1810;p43"/>
          <p:cNvGrpSpPr/>
          <p:nvPr/>
        </p:nvGrpSpPr>
        <p:grpSpPr>
          <a:xfrm>
            <a:off x="1832374" y="3469585"/>
            <a:ext cx="1140876" cy="1272150"/>
            <a:chOff x="4557359" y="1696902"/>
            <a:chExt cx="1417942" cy="1581096"/>
          </a:xfrm>
        </p:grpSpPr>
        <p:grpSp>
          <p:nvGrpSpPr>
            <p:cNvPr id="42" name="Google Shape;1811;p43"/>
            <p:cNvGrpSpPr/>
            <p:nvPr/>
          </p:nvGrpSpPr>
          <p:grpSpPr>
            <a:xfrm>
              <a:off x="4557359" y="1696902"/>
              <a:ext cx="1416821" cy="1120194"/>
              <a:chOff x="4388575" y="3544450"/>
              <a:chExt cx="821250" cy="649275"/>
            </a:xfrm>
          </p:grpSpPr>
          <p:sp>
            <p:nvSpPr>
              <p:cNvPr id="50" name="Google Shape;1812;p43"/>
              <p:cNvSpPr/>
              <p:nvPr/>
            </p:nvSpPr>
            <p:spPr>
              <a:xfrm>
                <a:off x="4393575" y="3811375"/>
                <a:ext cx="164500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4640" extrusionOk="0">
                    <a:moveTo>
                      <a:pt x="6332" y="1"/>
                    </a:moveTo>
                    <a:cubicBezTo>
                      <a:pt x="6300" y="1"/>
                      <a:pt x="6266" y="12"/>
                      <a:pt x="6231" y="38"/>
                    </a:cubicBezTo>
                    <a:cubicBezTo>
                      <a:pt x="4223" y="1448"/>
                      <a:pt x="2191" y="2859"/>
                      <a:pt x="159" y="4293"/>
                    </a:cubicBezTo>
                    <a:cubicBezTo>
                      <a:pt x="0" y="4392"/>
                      <a:pt x="104" y="4639"/>
                      <a:pt x="254" y="4639"/>
                    </a:cubicBezTo>
                    <a:cubicBezTo>
                      <a:pt x="284" y="4639"/>
                      <a:pt x="317" y="4629"/>
                      <a:pt x="350" y="4604"/>
                    </a:cubicBezTo>
                    <a:cubicBezTo>
                      <a:pt x="2358" y="3194"/>
                      <a:pt x="4390" y="1759"/>
                      <a:pt x="6423" y="348"/>
                    </a:cubicBezTo>
                    <a:cubicBezTo>
                      <a:pt x="6579" y="231"/>
                      <a:pt x="6479" y="1"/>
                      <a:pt x="6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813;p43"/>
              <p:cNvSpPr/>
              <p:nvPr/>
            </p:nvSpPr>
            <p:spPr>
              <a:xfrm>
                <a:off x="4388575" y="3919000"/>
                <a:ext cx="15850" cy="1632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528" extrusionOk="0">
                    <a:moveTo>
                      <a:pt x="179" y="0"/>
                    </a:moveTo>
                    <a:cubicBezTo>
                      <a:pt x="90" y="0"/>
                      <a:pt x="0" y="60"/>
                      <a:pt x="0" y="180"/>
                    </a:cubicBezTo>
                    <a:cubicBezTo>
                      <a:pt x="24" y="2236"/>
                      <a:pt x="120" y="4292"/>
                      <a:pt x="263" y="6348"/>
                    </a:cubicBezTo>
                    <a:cubicBezTo>
                      <a:pt x="263" y="6467"/>
                      <a:pt x="359" y="6527"/>
                      <a:pt x="451" y="6527"/>
                    </a:cubicBezTo>
                    <a:cubicBezTo>
                      <a:pt x="544" y="6527"/>
                      <a:pt x="634" y="6467"/>
                      <a:pt x="622" y="6348"/>
                    </a:cubicBezTo>
                    <a:cubicBezTo>
                      <a:pt x="478" y="4292"/>
                      <a:pt x="383" y="2236"/>
                      <a:pt x="359" y="180"/>
                    </a:cubicBezTo>
                    <a:cubicBezTo>
                      <a:pt x="359" y="60"/>
                      <a:pt x="26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814;p43"/>
              <p:cNvSpPr/>
              <p:nvPr/>
            </p:nvSpPr>
            <p:spPr>
              <a:xfrm>
                <a:off x="4550800" y="3811375"/>
                <a:ext cx="16877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4727" extrusionOk="0">
                    <a:moveTo>
                      <a:pt x="248" y="1"/>
                    </a:moveTo>
                    <a:cubicBezTo>
                      <a:pt x="101" y="1"/>
                      <a:pt x="1" y="231"/>
                      <a:pt x="158" y="348"/>
                    </a:cubicBezTo>
                    <a:cubicBezTo>
                      <a:pt x="2238" y="1807"/>
                      <a:pt x="4341" y="3241"/>
                      <a:pt x="6421" y="4700"/>
                    </a:cubicBezTo>
                    <a:cubicBezTo>
                      <a:pt x="6451" y="4718"/>
                      <a:pt x="6481" y="4727"/>
                      <a:pt x="6508" y="4727"/>
                    </a:cubicBezTo>
                    <a:cubicBezTo>
                      <a:pt x="6656" y="4727"/>
                      <a:pt x="6750" y="4490"/>
                      <a:pt x="6589" y="4389"/>
                    </a:cubicBezTo>
                    <a:cubicBezTo>
                      <a:pt x="4509" y="2931"/>
                      <a:pt x="2429" y="1496"/>
                      <a:pt x="349" y="38"/>
                    </a:cubicBezTo>
                    <a:cubicBezTo>
                      <a:pt x="314" y="12"/>
                      <a:pt x="280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815;p43"/>
              <p:cNvSpPr/>
              <p:nvPr/>
            </p:nvSpPr>
            <p:spPr>
              <a:xfrm>
                <a:off x="4393500" y="4077600"/>
                <a:ext cx="1646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4645" extrusionOk="0">
                    <a:moveTo>
                      <a:pt x="265" y="1"/>
                    </a:moveTo>
                    <a:cubicBezTo>
                      <a:pt x="111" y="1"/>
                      <a:pt x="0" y="238"/>
                      <a:pt x="162" y="339"/>
                    </a:cubicBezTo>
                    <a:cubicBezTo>
                      <a:pt x="2194" y="1773"/>
                      <a:pt x="4226" y="3184"/>
                      <a:pt x="6234" y="4618"/>
                    </a:cubicBezTo>
                    <a:cubicBezTo>
                      <a:pt x="6264" y="4637"/>
                      <a:pt x="6294" y="4645"/>
                      <a:pt x="6323" y="4645"/>
                    </a:cubicBezTo>
                    <a:cubicBezTo>
                      <a:pt x="6476" y="4645"/>
                      <a:pt x="6587" y="4408"/>
                      <a:pt x="6426" y="4307"/>
                    </a:cubicBezTo>
                    <a:cubicBezTo>
                      <a:pt x="4393" y="2873"/>
                      <a:pt x="2361" y="1462"/>
                      <a:pt x="353" y="28"/>
                    </a:cubicBezTo>
                    <a:cubicBezTo>
                      <a:pt x="323" y="9"/>
                      <a:pt x="293" y="1"/>
                      <a:pt x="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816;p43"/>
              <p:cNvSpPr/>
              <p:nvPr/>
            </p:nvSpPr>
            <p:spPr>
              <a:xfrm>
                <a:off x="4550700" y="4078600"/>
                <a:ext cx="174775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6991" h="4605" extrusionOk="0">
                    <a:moveTo>
                      <a:pt x="6737" y="0"/>
                    </a:moveTo>
                    <a:cubicBezTo>
                      <a:pt x="6706" y="0"/>
                      <a:pt x="6673" y="11"/>
                      <a:pt x="6641" y="36"/>
                    </a:cubicBezTo>
                    <a:cubicBezTo>
                      <a:pt x="4537" y="1518"/>
                      <a:pt x="2265" y="2785"/>
                      <a:pt x="162" y="4267"/>
                    </a:cubicBezTo>
                    <a:cubicBezTo>
                      <a:pt x="0" y="4368"/>
                      <a:pt x="111" y="4605"/>
                      <a:pt x="264" y="4605"/>
                    </a:cubicBezTo>
                    <a:cubicBezTo>
                      <a:pt x="293" y="4605"/>
                      <a:pt x="323" y="4597"/>
                      <a:pt x="353" y="4578"/>
                    </a:cubicBezTo>
                    <a:cubicBezTo>
                      <a:pt x="2457" y="3096"/>
                      <a:pt x="4704" y="1829"/>
                      <a:pt x="6832" y="346"/>
                    </a:cubicBezTo>
                    <a:cubicBezTo>
                      <a:pt x="6990" y="247"/>
                      <a:pt x="6886" y="0"/>
                      <a:pt x="6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817;p43"/>
              <p:cNvSpPr/>
              <p:nvPr/>
            </p:nvSpPr>
            <p:spPr>
              <a:xfrm>
                <a:off x="4710725" y="3919000"/>
                <a:ext cx="1675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58" extrusionOk="0">
                    <a:moveTo>
                      <a:pt x="204" y="0"/>
                    </a:moveTo>
                    <a:cubicBezTo>
                      <a:pt x="114" y="0"/>
                      <a:pt x="24" y="60"/>
                      <a:pt x="24" y="180"/>
                    </a:cubicBezTo>
                    <a:cubicBezTo>
                      <a:pt x="1" y="2260"/>
                      <a:pt x="311" y="4316"/>
                      <a:pt x="168" y="6396"/>
                    </a:cubicBezTo>
                    <a:cubicBezTo>
                      <a:pt x="156" y="6503"/>
                      <a:pt x="246" y="6557"/>
                      <a:pt x="338" y="6557"/>
                    </a:cubicBezTo>
                    <a:cubicBezTo>
                      <a:pt x="431" y="6557"/>
                      <a:pt x="527" y="6503"/>
                      <a:pt x="527" y="6396"/>
                    </a:cubicBezTo>
                    <a:cubicBezTo>
                      <a:pt x="670" y="4316"/>
                      <a:pt x="359" y="2260"/>
                      <a:pt x="383" y="180"/>
                    </a:cubicBezTo>
                    <a:cubicBezTo>
                      <a:pt x="383" y="60"/>
                      <a:pt x="293" y="0"/>
                      <a:pt x="2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818;p43"/>
              <p:cNvSpPr/>
              <p:nvPr/>
            </p:nvSpPr>
            <p:spPr>
              <a:xfrm>
                <a:off x="4741200" y="3935125"/>
                <a:ext cx="13475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596" extrusionOk="0">
                    <a:moveTo>
                      <a:pt x="201" y="1"/>
                    </a:moveTo>
                    <a:cubicBezTo>
                      <a:pt x="108" y="1"/>
                      <a:pt x="13" y="61"/>
                      <a:pt x="1" y="180"/>
                    </a:cubicBezTo>
                    <a:cubicBezTo>
                      <a:pt x="1" y="1925"/>
                      <a:pt x="73" y="3671"/>
                      <a:pt x="168" y="5416"/>
                    </a:cubicBezTo>
                    <a:cubicBezTo>
                      <a:pt x="180" y="5536"/>
                      <a:pt x="276" y="5595"/>
                      <a:pt x="365" y="5595"/>
                    </a:cubicBezTo>
                    <a:cubicBezTo>
                      <a:pt x="455" y="5595"/>
                      <a:pt x="539" y="5536"/>
                      <a:pt x="527" y="5416"/>
                    </a:cubicBezTo>
                    <a:cubicBezTo>
                      <a:pt x="431" y="3671"/>
                      <a:pt x="360" y="1925"/>
                      <a:pt x="383" y="180"/>
                    </a:cubicBezTo>
                    <a:cubicBezTo>
                      <a:pt x="383" y="61"/>
                      <a:pt x="294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820;p43"/>
              <p:cNvSpPr/>
              <p:nvPr/>
            </p:nvSpPr>
            <p:spPr>
              <a:xfrm>
                <a:off x="4903175" y="3672000"/>
                <a:ext cx="13475" cy="1395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583" extrusionOk="0">
                    <a:moveTo>
                      <a:pt x="204" y="0"/>
                    </a:moveTo>
                    <a:cubicBezTo>
                      <a:pt x="115" y="0"/>
                      <a:pt x="25" y="54"/>
                      <a:pt x="25" y="162"/>
                    </a:cubicBezTo>
                    <a:cubicBezTo>
                      <a:pt x="1" y="1907"/>
                      <a:pt x="73" y="3676"/>
                      <a:pt x="168" y="5421"/>
                    </a:cubicBezTo>
                    <a:cubicBezTo>
                      <a:pt x="180" y="5529"/>
                      <a:pt x="276" y="5583"/>
                      <a:pt x="366" y="5583"/>
                    </a:cubicBezTo>
                    <a:cubicBezTo>
                      <a:pt x="455" y="5583"/>
                      <a:pt x="539" y="5529"/>
                      <a:pt x="527" y="5421"/>
                    </a:cubicBezTo>
                    <a:cubicBezTo>
                      <a:pt x="431" y="3676"/>
                      <a:pt x="360" y="1907"/>
                      <a:pt x="384" y="162"/>
                    </a:cubicBezTo>
                    <a:cubicBezTo>
                      <a:pt x="384" y="54"/>
                      <a:pt x="294" y="0"/>
                      <a:pt x="2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821;p43"/>
              <p:cNvSpPr/>
              <p:nvPr/>
            </p:nvSpPr>
            <p:spPr>
              <a:xfrm>
                <a:off x="4869375" y="3544450"/>
                <a:ext cx="171150" cy="1175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703" extrusionOk="0">
                    <a:moveTo>
                      <a:pt x="6582" y="1"/>
                    </a:moveTo>
                    <a:cubicBezTo>
                      <a:pt x="6553" y="1"/>
                      <a:pt x="6523" y="9"/>
                      <a:pt x="6493" y="28"/>
                    </a:cubicBezTo>
                    <a:cubicBezTo>
                      <a:pt x="4389" y="1510"/>
                      <a:pt x="2238" y="2897"/>
                      <a:pt x="158" y="4355"/>
                    </a:cubicBezTo>
                    <a:cubicBezTo>
                      <a:pt x="1" y="4473"/>
                      <a:pt x="101" y="4703"/>
                      <a:pt x="248" y="4703"/>
                    </a:cubicBezTo>
                    <a:cubicBezTo>
                      <a:pt x="280" y="4703"/>
                      <a:pt x="314" y="4692"/>
                      <a:pt x="349" y="4666"/>
                    </a:cubicBezTo>
                    <a:cubicBezTo>
                      <a:pt x="2429" y="3208"/>
                      <a:pt x="4581" y="1821"/>
                      <a:pt x="6684" y="339"/>
                    </a:cubicBezTo>
                    <a:cubicBezTo>
                      <a:pt x="6846" y="238"/>
                      <a:pt x="6735" y="1"/>
                      <a:pt x="6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822;p43"/>
              <p:cNvSpPr/>
              <p:nvPr/>
            </p:nvSpPr>
            <p:spPr>
              <a:xfrm>
                <a:off x="4870900" y="3652425"/>
                <a:ext cx="15275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19" extrusionOk="0">
                    <a:moveTo>
                      <a:pt x="180" y="0"/>
                    </a:moveTo>
                    <a:cubicBezTo>
                      <a:pt x="91" y="0"/>
                      <a:pt x="1" y="60"/>
                      <a:pt x="1" y="180"/>
                    </a:cubicBezTo>
                    <a:cubicBezTo>
                      <a:pt x="25" y="2236"/>
                      <a:pt x="97" y="4292"/>
                      <a:pt x="240" y="6348"/>
                    </a:cubicBezTo>
                    <a:cubicBezTo>
                      <a:pt x="252" y="6458"/>
                      <a:pt x="353" y="6518"/>
                      <a:pt x="444" y="6518"/>
                    </a:cubicBezTo>
                    <a:cubicBezTo>
                      <a:pt x="531" y="6518"/>
                      <a:pt x="610" y="6464"/>
                      <a:pt x="599" y="6348"/>
                    </a:cubicBezTo>
                    <a:cubicBezTo>
                      <a:pt x="455" y="4292"/>
                      <a:pt x="383" y="2236"/>
                      <a:pt x="360" y="180"/>
                    </a:cubicBezTo>
                    <a:cubicBezTo>
                      <a:pt x="360" y="60"/>
                      <a:pt x="270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823;p43"/>
              <p:cNvSpPr/>
              <p:nvPr/>
            </p:nvSpPr>
            <p:spPr>
              <a:xfrm>
                <a:off x="5033050" y="3544450"/>
                <a:ext cx="170550" cy="117575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4703" extrusionOk="0">
                    <a:moveTo>
                      <a:pt x="242" y="1"/>
                    </a:moveTo>
                    <a:cubicBezTo>
                      <a:pt x="94" y="1"/>
                      <a:pt x="0" y="238"/>
                      <a:pt x="161" y="339"/>
                    </a:cubicBezTo>
                    <a:cubicBezTo>
                      <a:pt x="2241" y="1821"/>
                      <a:pt x="4393" y="3208"/>
                      <a:pt x="6497" y="4666"/>
                    </a:cubicBezTo>
                    <a:cubicBezTo>
                      <a:pt x="6532" y="4692"/>
                      <a:pt x="6565" y="4703"/>
                      <a:pt x="6596" y="4703"/>
                    </a:cubicBezTo>
                    <a:cubicBezTo>
                      <a:pt x="6737" y="4703"/>
                      <a:pt x="6821" y="4473"/>
                      <a:pt x="6664" y="4355"/>
                    </a:cubicBezTo>
                    <a:cubicBezTo>
                      <a:pt x="4584" y="2897"/>
                      <a:pt x="2433" y="1510"/>
                      <a:pt x="329" y="28"/>
                    </a:cubicBezTo>
                    <a:cubicBezTo>
                      <a:pt x="299" y="9"/>
                      <a:pt x="269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824;p43"/>
              <p:cNvSpPr/>
              <p:nvPr/>
            </p:nvSpPr>
            <p:spPr>
              <a:xfrm>
                <a:off x="4875925" y="3810825"/>
                <a:ext cx="164500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4640" extrusionOk="0">
                    <a:moveTo>
                      <a:pt x="231" y="1"/>
                    </a:moveTo>
                    <a:cubicBezTo>
                      <a:pt x="88" y="1"/>
                      <a:pt x="0" y="248"/>
                      <a:pt x="159" y="347"/>
                    </a:cubicBezTo>
                    <a:cubicBezTo>
                      <a:pt x="2191" y="1781"/>
                      <a:pt x="4199" y="3192"/>
                      <a:pt x="6231" y="4602"/>
                    </a:cubicBezTo>
                    <a:cubicBezTo>
                      <a:pt x="6266" y="4628"/>
                      <a:pt x="6300" y="4639"/>
                      <a:pt x="6332" y="4639"/>
                    </a:cubicBezTo>
                    <a:cubicBezTo>
                      <a:pt x="6479" y="4639"/>
                      <a:pt x="6579" y="4409"/>
                      <a:pt x="6422" y="4291"/>
                    </a:cubicBezTo>
                    <a:cubicBezTo>
                      <a:pt x="4390" y="2881"/>
                      <a:pt x="2358" y="1446"/>
                      <a:pt x="326" y="36"/>
                    </a:cubicBezTo>
                    <a:cubicBezTo>
                      <a:pt x="293" y="11"/>
                      <a:pt x="261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825;p43"/>
              <p:cNvSpPr/>
              <p:nvPr/>
            </p:nvSpPr>
            <p:spPr>
              <a:xfrm>
                <a:off x="5037225" y="3811975"/>
                <a:ext cx="169950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4536" extrusionOk="0">
                    <a:moveTo>
                      <a:pt x="6573" y="1"/>
                    </a:moveTo>
                    <a:cubicBezTo>
                      <a:pt x="6542" y="1"/>
                      <a:pt x="6508" y="12"/>
                      <a:pt x="6474" y="38"/>
                    </a:cubicBezTo>
                    <a:cubicBezTo>
                      <a:pt x="4394" y="1472"/>
                      <a:pt x="2242" y="2739"/>
                      <a:pt x="162" y="4198"/>
                    </a:cubicBezTo>
                    <a:cubicBezTo>
                      <a:pt x="0" y="4298"/>
                      <a:pt x="111" y="4535"/>
                      <a:pt x="265" y="4535"/>
                    </a:cubicBezTo>
                    <a:cubicBezTo>
                      <a:pt x="293" y="4535"/>
                      <a:pt x="323" y="4527"/>
                      <a:pt x="353" y="4508"/>
                    </a:cubicBezTo>
                    <a:cubicBezTo>
                      <a:pt x="2409" y="3074"/>
                      <a:pt x="4585" y="1783"/>
                      <a:pt x="6641" y="348"/>
                    </a:cubicBezTo>
                    <a:cubicBezTo>
                      <a:pt x="6798" y="231"/>
                      <a:pt x="6713" y="1"/>
                      <a:pt x="65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826;p43"/>
              <p:cNvSpPr/>
              <p:nvPr/>
            </p:nvSpPr>
            <p:spPr>
              <a:xfrm>
                <a:off x="5193075" y="3652425"/>
                <a:ext cx="1675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52" extrusionOk="0">
                    <a:moveTo>
                      <a:pt x="180" y="0"/>
                    </a:moveTo>
                    <a:cubicBezTo>
                      <a:pt x="90" y="0"/>
                      <a:pt x="0" y="60"/>
                      <a:pt x="0" y="180"/>
                    </a:cubicBezTo>
                    <a:cubicBezTo>
                      <a:pt x="0" y="2236"/>
                      <a:pt x="311" y="4316"/>
                      <a:pt x="168" y="6372"/>
                    </a:cubicBezTo>
                    <a:cubicBezTo>
                      <a:pt x="156" y="6491"/>
                      <a:pt x="240" y="6551"/>
                      <a:pt x="329" y="6551"/>
                    </a:cubicBezTo>
                    <a:cubicBezTo>
                      <a:pt x="419" y="6551"/>
                      <a:pt x="514" y="6491"/>
                      <a:pt x="526" y="6372"/>
                    </a:cubicBezTo>
                    <a:cubicBezTo>
                      <a:pt x="670" y="4316"/>
                      <a:pt x="359" y="2236"/>
                      <a:pt x="359" y="180"/>
                    </a:cubicBezTo>
                    <a:cubicBezTo>
                      <a:pt x="359" y="60"/>
                      <a:pt x="269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827;p43"/>
              <p:cNvSpPr/>
              <p:nvPr/>
            </p:nvSpPr>
            <p:spPr>
              <a:xfrm>
                <a:off x="4709075" y="3811375"/>
                <a:ext cx="17295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4727" extrusionOk="0">
                    <a:moveTo>
                      <a:pt x="6693" y="1"/>
                    </a:moveTo>
                    <a:cubicBezTo>
                      <a:pt x="6662" y="1"/>
                      <a:pt x="6628" y="12"/>
                      <a:pt x="6593" y="38"/>
                    </a:cubicBezTo>
                    <a:cubicBezTo>
                      <a:pt x="4466" y="1520"/>
                      <a:pt x="2290" y="2907"/>
                      <a:pt x="162" y="4389"/>
                    </a:cubicBezTo>
                    <a:cubicBezTo>
                      <a:pt x="1" y="4490"/>
                      <a:pt x="112" y="4727"/>
                      <a:pt x="265" y="4727"/>
                    </a:cubicBezTo>
                    <a:cubicBezTo>
                      <a:pt x="294" y="4727"/>
                      <a:pt x="324" y="4718"/>
                      <a:pt x="353" y="4700"/>
                    </a:cubicBezTo>
                    <a:cubicBezTo>
                      <a:pt x="2457" y="3217"/>
                      <a:pt x="4657" y="1831"/>
                      <a:pt x="6761" y="348"/>
                    </a:cubicBezTo>
                    <a:cubicBezTo>
                      <a:pt x="6918" y="231"/>
                      <a:pt x="6833" y="1"/>
                      <a:pt x="6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828;p43"/>
              <p:cNvSpPr/>
              <p:nvPr/>
            </p:nvSpPr>
            <p:spPr>
              <a:xfrm>
                <a:off x="4874750" y="3811375"/>
                <a:ext cx="164525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6581" h="4640" extrusionOk="0">
                    <a:moveTo>
                      <a:pt x="248" y="1"/>
                    </a:moveTo>
                    <a:cubicBezTo>
                      <a:pt x="101" y="1"/>
                      <a:pt x="1" y="231"/>
                      <a:pt x="158" y="348"/>
                    </a:cubicBezTo>
                    <a:cubicBezTo>
                      <a:pt x="2190" y="1759"/>
                      <a:pt x="4222" y="3194"/>
                      <a:pt x="6230" y="4604"/>
                    </a:cubicBezTo>
                    <a:cubicBezTo>
                      <a:pt x="6263" y="4629"/>
                      <a:pt x="6296" y="4639"/>
                      <a:pt x="6327" y="4639"/>
                    </a:cubicBezTo>
                    <a:cubicBezTo>
                      <a:pt x="6476" y="4639"/>
                      <a:pt x="6580" y="4392"/>
                      <a:pt x="6422" y="4293"/>
                    </a:cubicBezTo>
                    <a:cubicBezTo>
                      <a:pt x="4389" y="2859"/>
                      <a:pt x="2381" y="1448"/>
                      <a:pt x="349" y="38"/>
                    </a:cubicBezTo>
                    <a:cubicBezTo>
                      <a:pt x="315" y="12"/>
                      <a:pt x="280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829;p43"/>
              <p:cNvSpPr/>
              <p:nvPr/>
            </p:nvSpPr>
            <p:spPr>
              <a:xfrm>
                <a:off x="4717950" y="4077600"/>
                <a:ext cx="16420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4645" extrusionOk="0">
                    <a:moveTo>
                      <a:pt x="246" y="1"/>
                    </a:moveTo>
                    <a:cubicBezTo>
                      <a:pt x="98" y="1"/>
                      <a:pt x="1" y="238"/>
                      <a:pt x="142" y="339"/>
                    </a:cubicBezTo>
                    <a:cubicBezTo>
                      <a:pt x="2174" y="1773"/>
                      <a:pt x="4206" y="3184"/>
                      <a:pt x="6238" y="4618"/>
                    </a:cubicBezTo>
                    <a:cubicBezTo>
                      <a:pt x="6268" y="4637"/>
                      <a:pt x="6298" y="4645"/>
                      <a:pt x="6325" y="4645"/>
                    </a:cubicBezTo>
                    <a:cubicBezTo>
                      <a:pt x="6473" y="4645"/>
                      <a:pt x="6567" y="4408"/>
                      <a:pt x="6406" y="4307"/>
                    </a:cubicBezTo>
                    <a:cubicBezTo>
                      <a:pt x="4398" y="2873"/>
                      <a:pt x="2365" y="1462"/>
                      <a:pt x="333" y="28"/>
                    </a:cubicBezTo>
                    <a:cubicBezTo>
                      <a:pt x="303" y="9"/>
                      <a:pt x="274" y="1"/>
                      <a:pt x="2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830;p43"/>
              <p:cNvSpPr/>
              <p:nvPr/>
            </p:nvSpPr>
            <p:spPr>
              <a:xfrm>
                <a:off x="4874650" y="4077600"/>
                <a:ext cx="1646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4645" extrusionOk="0">
                    <a:moveTo>
                      <a:pt x="6323" y="1"/>
                    </a:moveTo>
                    <a:cubicBezTo>
                      <a:pt x="6294" y="1"/>
                      <a:pt x="6264" y="9"/>
                      <a:pt x="6234" y="28"/>
                    </a:cubicBezTo>
                    <a:cubicBezTo>
                      <a:pt x="4226" y="1462"/>
                      <a:pt x="2194" y="2873"/>
                      <a:pt x="162" y="4307"/>
                    </a:cubicBezTo>
                    <a:cubicBezTo>
                      <a:pt x="0" y="4408"/>
                      <a:pt x="111" y="4645"/>
                      <a:pt x="265" y="4645"/>
                    </a:cubicBezTo>
                    <a:cubicBezTo>
                      <a:pt x="293" y="4645"/>
                      <a:pt x="323" y="4637"/>
                      <a:pt x="353" y="4618"/>
                    </a:cubicBezTo>
                    <a:cubicBezTo>
                      <a:pt x="2385" y="3184"/>
                      <a:pt x="4393" y="1773"/>
                      <a:pt x="6426" y="339"/>
                    </a:cubicBezTo>
                    <a:cubicBezTo>
                      <a:pt x="6587" y="238"/>
                      <a:pt x="6476" y="1"/>
                      <a:pt x="63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831;p43"/>
              <p:cNvSpPr/>
              <p:nvPr/>
            </p:nvSpPr>
            <p:spPr>
              <a:xfrm>
                <a:off x="5028700" y="3919000"/>
                <a:ext cx="15575" cy="1632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28" extrusionOk="0">
                    <a:moveTo>
                      <a:pt x="443" y="0"/>
                    </a:moveTo>
                    <a:cubicBezTo>
                      <a:pt x="353" y="0"/>
                      <a:pt x="264" y="60"/>
                      <a:pt x="264" y="180"/>
                    </a:cubicBezTo>
                    <a:cubicBezTo>
                      <a:pt x="240" y="2236"/>
                      <a:pt x="144" y="4292"/>
                      <a:pt x="1" y="6348"/>
                    </a:cubicBezTo>
                    <a:cubicBezTo>
                      <a:pt x="1" y="6467"/>
                      <a:pt x="90" y="6527"/>
                      <a:pt x="180" y="6527"/>
                    </a:cubicBezTo>
                    <a:cubicBezTo>
                      <a:pt x="270" y="6527"/>
                      <a:pt x="359" y="6467"/>
                      <a:pt x="359" y="6348"/>
                    </a:cubicBezTo>
                    <a:cubicBezTo>
                      <a:pt x="527" y="4292"/>
                      <a:pt x="598" y="2236"/>
                      <a:pt x="622" y="180"/>
                    </a:cubicBezTo>
                    <a:cubicBezTo>
                      <a:pt x="622" y="60"/>
                      <a:pt x="533" y="0"/>
                      <a:pt x="4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832;p43"/>
              <p:cNvSpPr/>
              <p:nvPr/>
            </p:nvSpPr>
            <p:spPr>
              <a:xfrm>
                <a:off x="4418000" y="3852025"/>
                <a:ext cx="1412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4033" extrusionOk="0">
                    <a:moveTo>
                      <a:pt x="5403" y="0"/>
                    </a:moveTo>
                    <a:cubicBezTo>
                      <a:pt x="5371" y="0"/>
                      <a:pt x="5337" y="12"/>
                      <a:pt x="5302" y="37"/>
                    </a:cubicBezTo>
                    <a:cubicBezTo>
                      <a:pt x="3581" y="1257"/>
                      <a:pt x="1859" y="2476"/>
                      <a:pt x="162" y="3671"/>
                    </a:cubicBezTo>
                    <a:cubicBezTo>
                      <a:pt x="0" y="3793"/>
                      <a:pt x="95" y="4033"/>
                      <a:pt x="243" y="4033"/>
                    </a:cubicBezTo>
                    <a:cubicBezTo>
                      <a:pt x="270" y="4033"/>
                      <a:pt x="300" y="4025"/>
                      <a:pt x="329" y="4006"/>
                    </a:cubicBezTo>
                    <a:cubicBezTo>
                      <a:pt x="2051" y="2787"/>
                      <a:pt x="3772" y="1568"/>
                      <a:pt x="5493" y="348"/>
                    </a:cubicBezTo>
                    <a:cubicBezTo>
                      <a:pt x="5650" y="231"/>
                      <a:pt x="5550" y="0"/>
                      <a:pt x="5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833;p43"/>
              <p:cNvSpPr/>
              <p:nvPr/>
            </p:nvSpPr>
            <p:spPr>
              <a:xfrm>
                <a:off x="4546625" y="4058825"/>
                <a:ext cx="142950" cy="97500"/>
              </a:xfrm>
              <a:custGeom>
                <a:avLst/>
                <a:gdLst/>
                <a:ahLst/>
                <a:cxnLst/>
                <a:rect l="l" t="t" r="r" b="b"/>
                <a:pathLst>
                  <a:path w="5718" h="3900" extrusionOk="0">
                    <a:moveTo>
                      <a:pt x="5492" y="1"/>
                    </a:moveTo>
                    <a:cubicBezTo>
                      <a:pt x="5461" y="1"/>
                      <a:pt x="5428" y="12"/>
                      <a:pt x="5393" y="38"/>
                    </a:cubicBezTo>
                    <a:cubicBezTo>
                      <a:pt x="3648" y="1209"/>
                      <a:pt x="1902" y="2381"/>
                      <a:pt x="157" y="3552"/>
                    </a:cubicBezTo>
                    <a:cubicBezTo>
                      <a:pt x="0" y="3670"/>
                      <a:pt x="85" y="3900"/>
                      <a:pt x="239" y="3900"/>
                    </a:cubicBezTo>
                    <a:cubicBezTo>
                      <a:pt x="273" y="3900"/>
                      <a:pt x="310" y="3889"/>
                      <a:pt x="348" y="3863"/>
                    </a:cubicBezTo>
                    <a:cubicBezTo>
                      <a:pt x="2070" y="2691"/>
                      <a:pt x="3815" y="1520"/>
                      <a:pt x="5560" y="348"/>
                    </a:cubicBezTo>
                    <a:cubicBezTo>
                      <a:pt x="5717" y="231"/>
                      <a:pt x="5633" y="1"/>
                      <a:pt x="54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834;p43"/>
              <p:cNvSpPr/>
              <p:nvPr/>
            </p:nvSpPr>
            <p:spPr>
              <a:xfrm>
                <a:off x="4902725" y="3580675"/>
                <a:ext cx="1436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3914" extrusionOk="0">
                    <a:moveTo>
                      <a:pt x="5499" y="0"/>
                    </a:moveTo>
                    <a:cubicBezTo>
                      <a:pt x="5467" y="0"/>
                      <a:pt x="5433" y="11"/>
                      <a:pt x="5398" y="37"/>
                    </a:cubicBezTo>
                    <a:cubicBezTo>
                      <a:pt x="3653" y="1209"/>
                      <a:pt x="1908" y="2380"/>
                      <a:pt x="162" y="3552"/>
                    </a:cubicBezTo>
                    <a:cubicBezTo>
                      <a:pt x="1" y="3673"/>
                      <a:pt x="112" y="3913"/>
                      <a:pt x="266" y="3913"/>
                    </a:cubicBezTo>
                    <a:cubicBezTo>
                      <a:pt x="294" y="3913"/>
                      <a:pt x="324" y="3905"/>
                      <a:pt x="354" y="3886"/>
                    </a:cubicBezTo>
                    <a:cubicBezTo>
                      <a:pt x="2099" y="2691"/>
                      <a:pt x="3844" y="1519"/>
                      <a:pt x="5590" y="348"/>
                    </a:cubicBezTo>
                    <a:cubicBezTo>
                      <a:pt x="5746" y="230"/>
                      <a:pt x="5646" y="0"/>
                      <a:pt x="54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1835;p43"/>
            <p:cNvGrpSpPr/>
            <p:nvPr/>
          </p:nvGrpSpPr>
          <p:grpSpPr>
            <a:xfrm rot="10800000">
              <a:off x="5387956" y="2616177"/>
              <a:ext cx="587344" cy="661821"/>
              <a:chOff x="4869375" y="3544450"/>
              <a:chExt cx="340450" cy="383598"/>
            </a:xfrm>
          </p:grpSpPr>
          <p:sp>
            <p:nvSpPr>
              <p:cNvPr id="44" name="Google Shape;1836;p43"/>
              <p:cNvSpPr/>
              <p:nvPr/>
            </p:nvSpPr>
            <p:spPr>
              <a:xfrm>
                <a:off x="4903175" y="3672000"/>
                <a:ext cx="13475" cy="1395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583" extrusionOk="0">
                    <a:moveTo>
                      <a:pt x="204" y="0"/>
                    </a:moveTo>
                    <a:cubicBezTo>
                      <a:pt x="115" y="0"/>
                      <a:pt x="25" y="54"/>
                      <a:pt x="25" y="162"/>
                    </a:cubicBezTo>
                    <a:cubicBezTo>
                      <a:pt x="1" y="1907"/>
                      <a:pt x="73" y="3676"/>
                      <a:pt x="168" y="5421"/>
                    </a:cubicBezTo>
                    <a:cubicBezTo>
                      <a:pt x="180" y="5529"/>
                      <a:pt x="276" y="5583"/>
                      <a:pt x="366" y="5583"/>
                    </a:cubicBezTo>
                    <a:cubicBezTo>
                      <a:pt x="455" y="5583"/>
                      <a:pt x="539" y="5529"/>
                      <a:pt x="527" y="5421"/>
                    </a:cubicBezTo>
                    <a:cubicBezTo>
                      <a:pt x="431" y="3676"/>
                      <a:pt x="360" y="1907"/>
                      <a:pt x="384" y="162"/>
                    </a:cubicBezTo>
                    <a:cubicBezTo>
                      <a:pt x="384" y="54"/>
                      <a:pt x="294" y="0"/>
                      <a:pt x="2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837;p43"/>
              <p:cNvSpPr/>
              <p:nvPr/>
            </p:nvSpPr>
            <p:spPr>
              <a:xfrm>
                <a:off x="4869375" y="3544450"/>
                <a:ext cx="171150" cy="1175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4703" extrusionOk="0">
                    <a:moveTo>
                      <a:pt x="6582" y="1"/>
                    </a:moveTo>
                    <a:cubicBezTo>
                      <a:pt x="6553" y="1"/>
                      <a:pt x="6523" y="9"/>
                      <a:pt x="6493" y="28"/>
                    </a:cubicBezTo>
                    <a:cubicBezTo>
                      <a:pt x="4389" y="1510"/>
                      <a:pt x="2238" y="2897"/>
                      <a:pt x="158" y="4355"/>
                    </a:cubicBezTo>
                    <a:cubicBezTo>
                      <a:pt x="1" y="4473"/>
                      <a:pt x="101" y="4703"/>
                      <a:pt x="248" y="4703"/>
                    </a:cubicBezTo>
                    <a:cubicBezTo>
                      <a:pt x="280" y="4703"/>
                      <a:pt x="314" y="4692"/>
                      <a:pt x="349" y="4666"/>
                    </a:cubicBezTo>
                    <a:cubicBezTo>
                      <a:pt x="2429" y="3208"/>
                      <a:pt x="4581" y="1821"/>
                      <a:pt x="6684" y="339"/>
                    </a:cubicBezTo>
                    <a:cubicBezTo>
                      <a:pt x="6846" y="238"/>
                      <a:pt x="6735" y="1"/>
                      <a:pt x="6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38;p43"/>
              <p:cNvSpPr/>
              <p:nvPr/>
            </p:nvSpPr>
            <p:spPr>
              <a:xfrm>
                <a:off x="4870900" y="3652425"/>
                <a:ext cx="15275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19" extrusionOk="0">
                    <a:moveTo>
                      <a:pt x="180" y="0"/>
                    </a:moveTo>
                    <a:cubicBezTo>
                      <a:pt x="91" y="0"/>
                      <a:pt x="1" y="60"/>
                      <a:pt x="1" y="180"/>
                    </a:cubicBezTo>
                    <a:cubicBezTo>
                      <a:pt x="25" y="2236"/>
                      <a:pt x="97" y="4292"/>
                      <a:pt x="240" y="6348"/>
                    </a:cubicBezTo>
                    <a:cubicBezTo>
                      <a:pt x="252" y="6458"/>
                      <a:pt x="353" y="6518"/>
                      <a:pt x="444" y="6518"/>
                    </a:cubicBezTo>
                    <a:cubicBezTo>
                      <a:pt x="531" y="6518"/>
                      <a:pt x="610" y="6464"/>
                      <a:pt x="599" y="6348"/>
                    </a:cubicBezTo>
                    <a:cubicBezTo>
                      <a:pt x="455" y="4292"/>
                      <a:pt x="383" y="2236"/>
                      <a:pt x="360" y="180"/>
                    </a:cubicBezTo>
                    <a:cubicBezTo>
                      <a:pt x="360" y="60"/>
                      <a:pt x="270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39;p43"/>
              <p:cNvSpPr/>
              <p:nvPr/>
            </p:nvSpPr>
            <p:spPr>
              <a:xfrm>
                <a:off x="5033050" y="3544450"/>
                <a:ext cx="170550" cy="117575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4703" extrusionOk="0">
                    <a:moveTo>
                      <a:pt x="242" y="1"/>
                    </a:moveTo>
                    <a:cubicBezTo>
                      <a:pt x="94" y="1"/>
                      <a:pt x="0" y="238"/>
                      <a:pt x="161" y="339"/>
                    </a:cubicBezTo>
                    <a:cubicBezTo>
                      <a:pt x="2241" y="1821"/>
                      <a:pt x="4393" y="3208"/>
                      <a:pt x="6497" y="4666"/>
                    </a:cubicBezTo>
                    <a:cubicBezTo>
                      <a:pt x="6532" y="4692"/>
                      <a:pt x="6565" y="4703"/>
                      <a:pt x="6596" y="4703"/>
                    </a:cubicBezTo>
                    <a:cubicBezTo>
                      <a:pt x="6737" y="4703"/>
                      <a:pt x="6821" y="4473"/>
                      <a:pt x="6664" y="4355"/>
                    </a:cubicBezTo>
                    <a:cubicBezTo>
                      <a:pt x="4584" y="2897"/>
                      <a:pt x="2433" y="1510"/>
                      <a:pt x="329" y="28"/>
                    </a:cubicBezTo>
                    <a:cubicBezTo>
                      <a:pt x="299" y="9"/>
                      <a:pt x="269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40;p43"/>
              <p:cNvSpPr/>
              <p:nvPr/>
            </p:nvSpPr>
            <p:spPr>
              <a:xfrm>
                <a:off x="5193075" y="3652425"/>
                <a:ext cx="16750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52" extrusionOk="0">
                    <a:moveTo>
                      <a:pt x="180" y="0"/>
                    </a:moveTo>
                    <a:cubicBezTo>
                      <a:pt x="90" y="0"/>
                      <a:pt x="0" y="60"/>
                      <a:pt x="0" y="180"/>
                    </a:cubicBezTo>
                    <a:cubicBezTo>
                      <a:pt x="0" y="2236"/>
                      <a:pt x="311" y="4316"/>
                      <a:pt x="168" y="6372"/>
                    </a:cubicBezTo>
                    <a:cubicBezTo>
                      <a:pt x="156" y="6491"/>
                      <a:pt x="240" y="6551"/>
                      <a:pt x="329" y="6551"/>
                    </a:cubicBezTo>
                    <a:cubicBezTo>
                      <a:pt x="419" y="6551"/>
                      <a:pt x="514" y="6491"/>
                      <a:pt x="526" y="6372"/>
                    </a:cubicBezTo>
                    <a:cubicBezTo>
                      <a:pt x="670" y="4316"/>
                      <a:pt x="359" y="2236"/>
                      <a:pt x="359" y="180"/>
                    </a:cubicBezTo>
                    <a:cubicBezTo>
                      <a:pt x="359" y="60"/>
                      <a:pt x="269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841;p43"/>
              <p:cNvSpPr/>
              <p:nvPr/>
            </p:nvSpPr>
            <p:spPr>
              <a:xfrm>
                <a:off x="4874751" y="3811375"/>
                <a:ext cx="176930" cy="116673"/>
              </a:xfrm>
              <a:custGeom>
                <a:avLst/>
                <a:gdLst/>
                <a:ahLst/>
                <a:cxnLst/>
                <a:rect l="l" t="t" r="r" b="b"/>
                <a:pathLst>
                  <a:path w="6581" h="4640" extrusionOk="0">
                    <a:moveTo>
                      <a:pt x="248" y="1"/>
                    </a:moveTo>
                    <a:cubicBezTo>
                      <a:pt x="101" y="1"/>
                      <a:pt x="1" y="231"/>
                      <a:pt x="158" y="348"/>
                    </a:cubicBezTo>
                    <a:cubicBezTo>
                      <a:pt x="2190" y="1759"/>
                      <a:pt x="4222" y="3194"/>
                      <a:pt x="6230" y="4604"/>
                    </a:cubicBezTo>
                    <a:cubicBezTo>
                      <a:pt x="6263" y="4629"/>
                      <a:pt x="6296" y="4639"/>
                      <a:pt x="6327" y="4639"/>
                    </a:cubicBezTo>
                    <a:cubicBezTo>
                      <a:pt x="6476" y="4639"/>
                      <a:pt x="6580" y="4392"/>
                      <a:pt x="6422" y="4293"/>
                    </a:cubicBezTo>
                    <a:cubicBezTo>
                      <a:pt x="4389" y="2859"/>
                      <a:pt x="2381" y="1448"/>
                      <a:pt x="349" y="38"/>
                    </a:cubicBezTo>
                    <a:cubicBezTo>
                      <a:pt x="315" y="12"/>
                      <a:pt x="280" y="1"/>
                      <a:pt x="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55%2B63.bmp (414×35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9542"/>
            <a:ext cx="2520280" cy="32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211960" y="699542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FF0000"/>
                </a:solidFill>
                <a:latin typeface="Deuxieme Rang" pitchFamily="50" charset="0"/>
              </a:rPr>
              <a:t>Carbonos Primarios:</a:t>
            </a:r>
          </a:p>
          <a:p>
            <a:r>
              <a:rPr lang="es-CL" sz="2400" b="1" dirty="0" smtClean="0">
                <a:solidFill>
                  <a:srgbClr val="FF0000"/>
                </a:solidFill>
                <a:latin typeface="Deuxieme Rang" pitchFamily="50" charset="0"/>
              </a:rPr>
              <a:t>A, E, </a:t>
            </a:r>
            <a:r>
              <a:rPr lang="es-CL" sz="2400" b="1" dirty="0" smtClean="0">
                <a:solidFill>
                  <a:srgbClr val="FF0000"/>
                </a:solidFill>
                <a:latin typeface="+mj-lt"/>
              </a:rPr>
              <a:t>K, L, H y G</a:t>
            </a:r>
            <a:endParaRPr lang="es-CL" sz="2400" b="1" dirty="0" smtClean="0">
              <a:solidFill>
                <a:srgbClr val="FF0000"/>
              </a:solidFill>
              <a:latin typeface="Deuxieme Rang" pitchFamily="50" charset="0"/>
            </a:endParaRPr>
          </a:p>
          <a:p>
            <a:endParaRPr lang="es-CL" sz="2400" b="1" dirty="0">
              <a:solidFill>
                <a:srgbClr val="FF0000"/>
              </a:solidFill>
              <a:latin typeface="Deuxieme Rang" pitchFamily="50" charset="0"/>
            </a:endParaRPr>
          </a:p>
          <a:p>
            <a:r>
              <a:rPr lang="es-CL" sz="2400" b="1" dirty="0" smtClean="0">
                <a:solidFill>
                  <a:srgbClr val="FF0000"/>
                </a:solidFill>
                <a:latin typeface="Deuxieme Rang" pitchFamily="50" charset="0"/>
              </a:rPr>
              <a:t>Carbonos Secundarios:</a:t>
            </a:r>
          </a:p>
          <a:p>
            <a:r>
              <a:rPr lang="es-CL" sz="2400" b="1" dirty="0" smtClean="0">
                <a:solidFill>
                  <a:srgbClr val="FF0000"/>
                </a:solidFill>
                <a:latin typeface="Deuxieme Rang" pitchFamily="50" charset="0"/>
              </a:rPr>
              <a:t>B, D, </a:t>
            </a:r>
            <a:r>
              <a:rPr lang="es-CL" sz="2400" b="1" dirty="0" smtClean="0">
                <a:solidFill>
                  <a:srgbClr val="FF0000"/>
                </a:solidFill>
                <a:latin typeface="+mj-lt"/>
              </a:rPr>
              <a:t>I</a:t>
            </a:r>
            <a:endParaRPr lang="es-CL" sz="2400" b="1" dirty="0" smtClean="0">
              <a:solidFill>
                <a:srgbClr val="FF0000"/>
              </a:solidFill>
              <a:latin typeface="Deuxieme Rang" pitchFamily="50" charset="0"/>
            </a:endParaRPr>
          </a:p>
          <a:p>
            <a:endParaRPr lang="es-CL" sz="2400" b="1" dirty="0">
              <a:solidFill>
                <a:srgbClr val="FF0000"/>
              </a:solidFill>
              <a:latin typeface="Deuxieme Rang" pitchFamily="50" charset="0"/>
            </a:endParaRPr>
          </a:p>
          <a:p>
            <a:r>
              <a:rPr lang="es-CL" sz="2400" b="1" dirty="0" smtClean="0">
                <a:solidFill>
                  <a:srgbClr val="FF0000"/>
                </a:solidFill>
                <a:latin typeface="Deuxieme Rang" pitchFamily="50" charset="0"/>
              </a:rPr>
              <a:t>Carbonos terciarios:</a:t>
            </a:r>
          </a:p>
          <a:p>
            <a:r>
              <a:rPr lang="es-CL" sz="2400" b="1" dirty="0" smtClean="0">
                <a:solidFill>
                  <a:srgbClr val="FF0000"/>
                </a:solidFill>
                <a:latin typeface="Deuxieme Rang" pitchFamily="50" charset="0"/>
              </a:rPr>
              <a:t>F, </a:t>
            </a:r>
            <a:r>
              <a:rPr lang="es-CL" sz="2400" b="1" dirty="0" smtClean="0">
                <a:solidFill>
                  <a:srgbClr val="FF0000"/>
                </a:solidFill>
                <a:latin typeface="+mj-lt"/>
              </a:rPr>
              <a:t>J</a:t>
            </a:r>
            <a:endParaRPr lang="es-CL" sz="2400" b="1" dirty="0">
              <a:solidFill>
                <a:srgbClr val="FF0000"/>
              </a:solidFill>
              <a:latin typeface="Deuxieme Rang" pitchFamily="50" charset="0"/>
            </a:endParaRPr>
          </a:p>
          <a:p>
            <a:r>
              <a:rPr lang="es-CL" sz="2400" b="1" dirty="0" smtClean="0">
                <a:solidFill>
                  <a:srgbClr val="FF0000"/>
                </a:solidFill>
                <a:latin typeface="Deuxieme Rang" pitchFamily="50" charset="0"/>
              </a:rPr>
              <a:t>Carbonos cuaternarios:</a:t>
            </a:r>
          </a:p>
          <a:p>
            <a:r>
              <a:rPr lang="es-CL" sz="2400" b="1" dirty="0" smtClean="0">
                <a:solidFill>
                  <a:srgbClr val="FF0000"/>
                </a:solidFill>
                <a:latin typeface="+mj-lt"/>
              </a:rPr>
              <a:t>C</a:t>
            </a:r>
            <a:endParaRPr lang="es-CL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3563888" y="643792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9" r="63831"/>
          <a:stretch/>
        </p:blipFill>
        <p:spPr bwMode="auto">
          <a:xfrm>
            <a:off x="661662" y="276364"/>
            <a:ext cx="2666122" cy="439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10539" r="17700"/>
          <a:stretch/>
        </p:blipFill>
        <p:spPr bwMode="auto">
          <a:xfrm>
            <a:off x="5050092" y="366023"/>
            <a:ext cx="3400515" cy="439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Google Shape;195;p31"/>
          <p:cNvSpPr/>
          <p:nvPr/>
        </p:nvSpPr>
        <p:spPr>
          <a:xfrm>
            <a:off x="3508473" y="3236980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10 CuadroTexto"/>
          <p:cNvSpPr txBox="1"/>
          <p:nvPr/>
        </p:nvSpPr>
        <p:spPr>
          <a:xfrm>
            <a:off x="2491070" y="108916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491070" y="130793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1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487013" y="179353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0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491070" y="154636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0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479169" y="333764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443842" y="366778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1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487013" y="397555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0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487013" y="429040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1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388121" y="13924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7388121" y="114635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3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7388121" y="159294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1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388121" y="185414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0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7353908" y="342116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5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380312" y="371979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7353908" y="406417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1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7380312" y="437195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1</a:t>
            </a: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3563888" y="643792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95;p31"/>
          <p:cNvSpPr/>
          <p:nvPr/>
        </p:nvSpPr>
        <p:spPr>
          <a:xfrm>
            <a:off x="7956376" y="643792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21 Rectángulo"/>
          <p:cNvSpPr/>
          <p:nvPr/>
        </p:nvSpPr>
        <p:spPr>
          <a:xfrm>
            <a:off x="486528" y="404664"/>
            <a:ext cx="37254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0070C0"/>
                </a:solidFill>
                <a:latin typeface="Cheri" pitchFamily="2" charset="0"/>
              </a:rPr>
              <a:t>Completa con </a:t>
            </a:r>
            <a:r>
              <a:rPr lang="es-CL" dirty="0" smtClean="0">
                <a:solidFill>
                  <a:srgbClr val="0070C0"/>
                </a:solidFill>
                <a:latin typeface="Cheri" pitchFamily="2" charset="0"/>
              </a:rPr>
              <a:t> los hidrógenos </a:t>
            </a:r>
            <a:r>
              <a:rPr lang="es-CL" dirty="0">
                <a:solidFill>
                  <a:srgbClr val="0070C0"/>
                </a:solidFill>
                <a:latin typeface="Cheri" pitchFamily="2" charset="0"/>
              </a:rPr>
              <a:t>que faltan para formar correctamente al </a:t>
            </a:r>
            <a:r>
              <a:rPr lang="es-CL" dirty="0" smtClean="0">
                <a:solidFill>
                  <a:srgbClr val="0070C0"/>
                </a:solidFill>
                <a:latin typeface="Cheri" pitchFamily="2" charset="0"/>
              </a:rPr>
              <a:t>hidrocarburo:</a:t>
            </a:r>
          </a:p>
          <a:p>
            <a:endParaRPr lang="es-CL" dirty="0">
              <a:solidFill>
                <a:srgbClr val="0070C0"/>
              </a:solidFill>
              <a:latin typeface="Cheri" pitchFamily="2" charset="0"/>
            </a:endParaRPr>
          </a:p>
          <a:p>
            <a:r>
              <a:rPr lang="es-CL" dirty="0" smtClean="0">
                <a:solidFill>
                  <a:srgbClr val="0070C0"/>
                </a:solidFill>
                <a:latin typeface="Cheri" pitchFamily="2" charset="0"/>
              </a:rPr>
              <a:t>Ejemplo:         </a:t>
            </a:r>
            <a:r>
              <a:rPr lang="es-CL" b="1" dirty="0" smtClean="0">
                <a:solidFill>
                  <a:srgbClr val="0070C0"/>
                </a:solidFill>
              </a:rPr>
              <a:t>C 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baseline="-25000" dirty="0" smtClean="0">
                <a:solidFill>
                  <a:srgbClr val="FF0000"/>
                </a:solidFill>
              </a:rPr>
              <a:t>2</a:t>
            </a:r>
            <a:r>
              <a:rPr lang="es-CL" b="1" dirty="0" smtClean="0">
                <a:solidFill>
                  <a:srgbClr val="0070C0"/>
                </a:solidFill>
              </a:rPr>
              <a:t>   =  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dirty="0" smtClean="0">
                <a:solidFill>
                  <a:srgbClr val="0070C0"/>
                </a:solidFill>
              </a:rPr>
              <a:t>    - C </a:t>
            </a:r>
            <a:r>
              <a:rPr lang="es-CL" dirty="0" smtClean="0">
                <a:solidFill>
                  <a:srgbClr val="0070C0"/>
                </a:solidFill>
                <a:latin typeface="Cheri" pitchFamily="2" charset="0"/>
              </a:rPr>
              <a:t> -   </a:t>
            </a:r>
            <a:r>
              <a:rPr lang="es-CL" b="1" dirty="0" smtClean="0">
                <a:solidFill>
                  <a:srgbClr val="0070C0"/>
                </a:solidFill>
              </a:rPr>
              <a:t>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</a:p>
          <a:p>
            <a:endParaRPr lang="es-CL" b="1" dirty="0">
              <a:solidFill>
                <a:srgbClr val="FF0000"/>
              </a:solidFill>
            </a:endParaRPr>
          </a:p>
          <a:p>
            <a:endParaRPr lang="es-CL" b="1" dirty="0" smtClean="0">
              <a:solidFill>
                <a:srgbClr val="009900"/>
              </a:solidFill>
            </a:endParaRPr>
          </a:p>
          <a:p>
            <a:endParaRPr lang="es-CL" b="1" dirty="0">
              <a:solidFill>
                <a:srgbClr val="009900"/>
              </a:solidFill>
            </a:endParaRPr>
          </a:p>
          <a:p>
            <a:r>
              <a:rPr lang="es-CL" b="1" dirty="0" smtClean="0">
                <a:solidFill>
                  <a:srgbClr val="009900"/>
                </a:solidFill>
              </a:rPr>
              <a:t>1</a:t>
            </a:r>
            <a:r>
              <a:rPr lang="es-CL" b="1" dirty="0">
                <a:solidFill>
                  <a:srgbClr val="009900"/>
                </a:solidFill>
              </a:rPr>
              <a:t>)</a:t>
            </a:r>
            <a:r>
              <a:rPr lang="es-CL" b="1" dirty="0" smtClean="0">
                <a:solidFill>
                  <a:srgbClr val="009900"/>
                </a:solidFill>
              </a:rPr>
              <a:t>  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dirty="0" smtClean="0">
                <a:solidFill>
                  <a:srgbClr val="009900"/>
                </a:solidFill>
              </a:rPr>
              <a:t>       C   -  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dirty="0" smtClean="0">
                <a:solidFill>
                  <a:srgbClr val="009900"/>
                </a:solidFill>
              </a:rPr>
              <a:t>  =  C    =  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baseline="-25000" dirty="0" smtClean="0">
                <a:solidFill>
                  <a:srgbClr val="FF0000"/>
                </a:solidFill>
              </a:rPr>
              <a:t>2</a:t>
            </a:r>
            <a:endParaRPr lang="es-CL" b="1" dirty="0" smtClean="0">
              <a:solidFill>
                <a:srgbClr val="FF0000"/>
              </a:solidFill>
            </a:endParaRPr>
          </a:p>
          <a:p>
            <a:endParaRPr lang="es-CL" b="1" dirty="0">
              <a:solidFill>
                <a:srgbClr val="009900"/>
              </a:solidFill>
            </a:endParaRPr>
          </a:p>
          <a:p>
            <a:endParaRPr lang="es-CL" b="1" dirty="0" smtClean="0">
              <a:solidFill>
                <a:srgbClr val="009900"/>
              </a:solidFill>
            </a:endParaRPr>
          </a:p>
          <a:p>
            <a:endParaRPr lang="es-CL" b="1" dirty="0">
              <a:solidFill>
                <a:srgbClr val="009900"/>
              </a:solidFill>
            </a:endParaRPr>
          </a:p>
          <a:p>
            <a:r>
              <a:rPr lang="es-CL" b="1" dirty="0" smtClean="0">
                <a:solidFill>
                  <a:srgbClr val="009900"/>
                </a:solidFill>
              </a:rPr>
              <a:t>2)  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baseline="-25000" dirty="0" smtClean="0">
                <a:solidFill>
                  <a:srgbClr val="FF0000"/>
                </a:solidFill>
              </a:rPr>
              <a:t>2</a:t>
            </a:r>
            <a:r>
              <a:rPr lang="es-CL" b="1" dirty="0" smtClean="0">
                <a:solidFill>
                  <a:srgbClr val="009900"/>
                </a:solidFill>
              </a:rPr>
              <a:t>  =  C  =  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dirty="0" smtClean="0">
                <a:solidFill>
                  <a:srgbClr val="009900"/>
                </a:solidFill>
              </a:rPr>
              <a:t> -  C       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endParaRPr lang="es-CL" b="1" dirty="0" smtClean="0">
              <a:solidFill>
                <a:srgbClr val="009900"/>
              </a:solidFill>
            </a:endParaRPr>
          </a:p>
          <a:p>
            <a:endParaRPr lang="es-CL" b="1" dirty="0">
              <a:solidFill>
                <a:srgbClr val="009900"/>
              </a:solidFill>
            </a:endParaRPr>
          </a:p>
          <a:p>
            <a:endParaRPr lang="es-CL" b="1" dirty="0" smtClean="0">
              <a:solidFill>
                <a:srgbClr val="0099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60032" y="1203598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dirty="0" smtClean="0">
                <a:solidFill>
                  <a:srgbClr val="009900"/>
                </a:solidFill>
              </a:rPr>
              <a:t>3)  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baseline="-25000" dirty="0" smtClean="0">
                <a:solidFill>
                  <a:srgbClr val="FF0000"/>
                </a:solidFill>
              </a:rPr>
              <a:t>3</a:t>
            </a:r>
            <a:r>
              <a:rPr lang="es-CL" b="1" dirty="0" smtClean="0">
                <a:solidFill>
                  <a:srgbClr val="009900"/>
                </a:solidFill>
              </a:rPr>
              <a:t>    </a:t>
            </a:r>
            <a:r>
              <a:rPr lang="es-CL" b="1" dirty="0">
                <a:solidFill>
                  <a:srgbClr val="009900"/>
                </a:solidFill>
              </a:rPr>
              <a:t>- C 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baseline="-25000" dirty="0" smtClean="0">
                <a:solidFill>
                  <a:srgbClr val="FF0000"/>
                </a:solidFill>
              </a:rPr>
              <a:t>2</a:t>
            </a:r>
            <a:r>
              <a:rPr lang="es-CL" b="1" dirty="0" smtClean="0">
                <a:solidFill>
                  <a:srgbClr val="009900"/>
                </a:solidFill>
              </a:rPr>
              <a:t>  </a:t>
            </a:r>
            <a:r>
              <a:rPr lang="es-CL" b="1" dirty="0">
                <a:solidFill>
                  <a:srgbClr val="009900"/>
                </a:solidFill>
              </a:rPr>
              <a:t>- </a:t>
            </a:r>
            <a:r>
              <a:rPr lang="es-CL" b="1" dirty="0" smtClean="0">
                <a:solidFill>
                  <a:srgbClr val="009900"/>
                </a:solidFill>
              </a:rPr>
              <a:t>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dirty="0" smtClean="0">
                <a:solidFill>
                  <a:srgbClr val="009900"/>
                </a:solidFill>
              </a:rPr>
              <a:t>   </a:t>
            </a:r>
            <a:r>
              <a:rPr lang="es-CL" b="1" dirty="0">
                <a:solidFill>
                  <a:srgbClr val="009900"/>
                </a:solidFill>
              </a:rPr>
              <a:t>= C   = </a:t>
            </a:r>
            <a:r>
              <a:rPr lang="es-CL" b="1" dirty="0" smtClean="0">
                <a:solidFill>
                  <a:srgbClr val="009900"/>
                </a:solidFill>
              </a:rPr>
              <a:t>C</a:t>
            </a:r>
            <a:r>
              <a:rPr lang="es-CL" b="1" dirty="0">
                <a:solidFill>
                  <a:srgbClr val="FF0000"/>
                </a:solidFill>
              </a:rPr>
              <a:t>H</a:t>
            </a:r>
            <a:r>
              <a:rPr lang="es-CL" b="1" baseline="-25000" dirty="0">
                <a:solidFill>
                  <a:srgbClr val="FF0000"/>
                </a:solidFill>
              </a:rPr>
              <a:t>2</a:t>
            </a:r>
            <a:endParaRPr lang="es-CL" b="1" dirty="0">
              <a:solidFill>
                <a:srgbClr val="FF0000"/>
              </a:solidFill>
            </a:endParaRPr>
          </a:p>
          <a:p>
            <a:endParaRPr lang="es-CL" b="1" dirty="0">
              <a:solidFill>
                <a:srgbClr val="009900"/>
              </a:solidFill>
            </a:endParaRPr>
          </a:p>
          <a:p>
            <a:endParaRPr lang="es-CL" b="1" dirty="0">
              <a:solidFill>
                <a:srgbClr val="009900"/>
              </a:solidFill>
            </a:endParaRPr>
          </a:p>
          <a:p>
            <a:endParaRPr lang="es-CL" b="1" dirty="0" smtClean="0">
              <a:solidFill>
                <a:srgbClr val="009900"/>
              </a:solidFill>
            </a:endParaRPr>
          </a:p>
          <a:p>
            <a:endParaRPr lang="es-CL" b="1" dirty="0">
              <a:solidFill>
                <a:srgbClr val="009900"/>
              </a:solidFill>
            </a:endParaRPr>
          </a:p>
          <a:p>
            <a:r>
              <a:rPr lang="es-CL" b="1" dirty="0" smtClean="0">
                <a:solidFill>
                  <a:srgbClr val="009900"/>
                </a:solidFill>
              </a:rPr>
              <a:t>4) 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baseline="-25000" dirty="0">
                <a:solidFill>
                  <a:srgbClr val="FF0000"/>
                </a:solidFill>
              </a:rPr>
              <a:t>3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>
                <a:solidFill>
                  <a:srgbClr val="009900"/>
                </a:solidFill>
              </a:rPr>
              <a:t>-   </a:t>
            </a:r>
            <a:r>
              <a:rPr lang="es-CL" b="1" dirty="0" smtClean="0">
                <a:solidFill>
                  <a:srgbClr val="009900"/>
                </a:solidFill>
              </a:rPr>
              <a:t>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dirty="0" smtClean="0">
                <a:solidFill>
                  <a:srgbClr val="009900"/>
                </a:solidFill>
              </a:rPr>
              <a:t>    </a:t>
            </a:r>
            <a:r>
              <a:rPr lang="es-CL" b="1" dirty="0">
                <a:solidFill>
                  <a:srgbClr val="009900"/>
                </a:solidFill>
              </a:rPr>
              <a:t>-  C       </a:t>
            </a:r>
            <a:r>
              <a:rPr lang="es-CL" b="1" dirty="0" err="1">
                <a:solidFill>
                  <a:srgbClr val="009900"/>
                </a:solidFill>
              </a:rPr>
              <a:t>C</a:t>
            </a:r>
            <a:r>
              <a:rPr lang="es-CL" b="1" dirty="0">
                <a:solidFill>
                  <a:srgbClr val="009900"/>
                </a:solidFill>
              </a:rPr>
              <a:t>  -  </a:t>
            </a:r>
            <a:r>
              <a:rPr lang="es-CL" b="1" dirty="0" smtClean="0">
                <a:solidFill>
                  <a:srgbClr val="009900"/>
                </a:solidFill>
              </a:rPr>
              <a:t>C  </a:t>
            </a:r>
            <a:r>
              <a:rPr lang="es-CL" b="1" dirty="0">
                <a:solidFill>
                  <a:srgbClr val="009900"/>
                </a:solidFill>
              </a:rPr>
              <a:t>=   </a:t>
            </a:r>
            <a:r>
              <a:rPr lang="es-CL" b="1" dirty="0" smtClean="0">
                <a:solidFill>
                  <a:srgbClr val="009900"/>
                </a:solidFill>
              </a:rPr>
              <a:t>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baseline="-25000" dirty="0" smtClean="0">
                <a:solidFill>
                  <a:srgbClr val="FF0000"/>
                </a:solidFill>
              </a:rPr>
              <a:t>2</a:t>
            </a:r>
            <a:endParaRPr lang="es-CL" b="1" dirty="0">
              <a:solidFill>
                <a:srgbClr val="009900"/>
              </a:solidFill>
            </a:endParaRPr>
          </a:p>
          <a:p>
            <a:r>
              <a:rPr lang="es-CL" b="1" dirty="0">
                <a:solidFill>
                  <a:srgbClr val="009900"/>
                </a:solidFill>
              </a:rPr>
              <a:t>                </a:t>
            </a:r>
          </a:p>
          <a:p>
            <a:r>
              <a:rPr lang="es-CL" b="1" dirty="0">
                <a:solidFill>
                  <a:srgbClr val="009900"/>
                </a:solidFill>
              </a:rPr>
              <a:t>                </a:t>
            </a:r>
            <a:r>
              <a:rPr lang="es-CL" b="1" dirty="0" smtClean="0">
                <a:solidFill>
                  <a:srgbClr val="009900"/>
                </a:solidFill>
              </a:rPr>
              <a:t>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dirty="0" smtClean="0">
                <a:solidFill>
                  <a:srgbClr val="009900"/>
                </a:solidFill>
              </a:rPr>
              <a:t>   </a:t>
            </a:r>
            <a:r>
              <a:rPr lang="es-CL" b="1" dirty="0">
                <a:solidFill>
                  <a:srgbClr val="009900"/>
                </a:solidFill>
              </a:rPr>
              <a:t>- </a:t>
            </a:r>
            <a:r>
              <a:rPr lang="es-CL" b="1" dirty="0" smtClean="0">
                <a:solidFill>
                  <a:srgbClr val="009900"/>
                </a:solidFill>
              </a:rPr>
              <a:t>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baseline="-25000" dirty="0">
                <a:solidFill>
                  <a:srgbClr val="FF0000"/>
                </a:solidFill>
              </a:rPr>
              <a:t>3</a:t>
            </a:r>
            <a:r>
              <a:rPr lang="es-CL" b="1" dirty="0" smtClean="0">
                <a:solidFill>
                  <a:srgbClr val="009900"/>
                </a:solidFill>
              </a:rPr>
              <a:t>             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dirty="0" smtClean="0">
                <a:solidFill>
                  <a:srgbClr val="009900"/>
                </a:solidFill>
              </a:rPr>
              <a:t>    </a:t>
            </a:r>
            <a:r>
              <a:rPr lang="es-CL" b="1" dirty="0">
                <a:solidFill>
                  <a:srgbClr val="009900"/>
                </a:solidFill>
              </a:rPr>
              <a:t>=    </a:t>
            </a:r>
            <a:r>
              <a:rPr lang="es-CL" b="1" dirty="0" smtClean="0">
                <a:solidFill>
                  <a:srgbClr val="009900"/>
                </a:solidFill>
              </a:rPr>
              <a:t>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baseline="-25000" dirty="0" smtClean="0">
                <a:solidFill>
                  <a:srgbClr val="FF0000"/>
                </a:solidFill>
              </a:rPr>
              <a:t>2</a:t>
            </a:r>
            <a:endParaRPr lang="es-CL" b="1" dirty="0">
              <a:solidFill>
                <a:srgbClr val="009900"/>
              </a:solidFill>
            </a:endParaRPr>
          </a:p>
          <a:p>
            <a:endParaRPr lang="es-CL" b="1" dirty="0">
              <a:solidFill>
                <a:srgbClr val="009900"/>
              </a:solidFill>
            </a:endParaRPr>
          </a:p>
          <a:p>
            <a:r>
              <a:rPr lang="es-CL" b="1" dirty="0">
                <a:solidFill>
                  <a:srgbClr val="009900"/>
                </a:solidFill>
              </a:rPr>
              <a:t>                </a:t>
            </a:r>
            <a:r>
              <a:rPr lang="es-CL" b="1" dirty="0" smtClean="0">
                <a:solidFill>
                  <a:srgbClr val="009900"/>
                </a:solidFill>
              </a:rPr>
              <a:t>C</a:t>
            </a:r>
            <a:r>
              <a:rPr lang="es-CL" b="1" dirty="0" smtClean="0">
                <a:solidFill>
                  <a:srgbClr val="FF0000"/>
                </a:solidFill>
              </a:rPr>
              <a:t>H</a:t>
            </a:r>
            <a:r>
              <a:rPr lang="es-CL" b="1" baseline="-25000" dirty="0" smtClean="0">
                <a:solidFill>
                  <a:srgbClr val="FF0000"/>
                </a:solidFill>
              </a:rPr>
              <a:t>3</a:t>
            </a:r>
            <a:endParaRPr lang="es-CL" b="1" dirty="0">
              <a:solidFill>
                <a:srgbClr val="FF0000"/>
              </a:solidFill>
            </a:endParaRPr>
          </a:p>
          <a:p>
            <a:endParaRPr lang="es-CL" b="1" dirty="0">
              <a:solidFill>
                <a:srgbClr val="009900"/>
              </a:solidFill>
            </a:endParaRPr>
          </a:p>
        </p:txBody>
      </p:sp>
      <p:pic>
        <p:nvPicPr>
          <p:cNvPr id="25" name="Picture 2" descr="Alquinos | química cerpsw 20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2" t="41083" r="45817" b="45942"/>
          <a:stretch/>
        </p:blipFill>
        <p:spPr bwMode="auto">
          <a:xfrm>
            <a:off x="1187624" y="2204022"/>
            <a:ext cx="145473" cy="13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lquinos | química cerpsw 20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2" t="41083" r="45817" b="45942"/>
          <a:stretch/>
        </p:blipFill>
        <p:spPr bwMode="auto">
          <a:xfrm>
            <a:off x="2627784" y="3003798"/>
            <a:ext cx="145473" cy="13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Alquinos | química cerpsw 20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2" t="41083" r="45817" b="45942"/>
          <a:stretch/>
        </p:blipFill>
        <p:spPr bwMode="auto">
          <a:xfrm>
            <a:off x="6516944" y="2349176"/>
            <a:ext cx="145473" cy="13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5810944" y="2976726"/>
            <a:ext cx="0" cy="15869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5810944" y="2514417"/>
            <a:ext cx="0" cy="15869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7308304" y="2514417"/>
            <a:ext cx="0" cy="15869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7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79512" y="1682997"/>
            <a:ext cx="2802196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771800" y="977661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Autoevaluación</a:t>
            </a:r>
            <a:endParaRPr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12650"/>
              </p:ext>
            </p:extLst>
          </p:nvPr>
        </p:nvGraphicFramePr>
        <p:xfrm>
          <a:off x="2699792" y="2355726"/>
          <a:ext cx="4032448" cy="741680"/>
        </p:xfrm>
        <a:graphic>
          <a:graphicData uri="http://schemas.openxmlformats.org/drawingml/2006/table">
            <a:tbl>
              <a:tblPr firstRow="1" bandRow="1">
                <a:tableStyleId>{59D1A858-B9AA-424A-8433-8107BA362109}</a:tableStyleId>
              </a:tblPr>
              <a:tblGrid>
                <a:gridCol w="1008112"/>
                <a:gridCol w="1008112"/>
                <a:gridCol w="1008112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1) 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2) B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3) 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4) B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5) 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6) 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7) 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8) D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03648" y="1476849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Estudiar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32460" y="1923678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Ingresar a clases a</a:t>
            </a:r>
          </a:p>
          <a:p>
            <a:r>
              <a:rPr lang="es-CL" dirty="0" smtClean="0"/>
              <a:t> consultar dudas</a:t>
            </a:r>
            <a:endParaRPr lang="es-C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971600" y="411510"/>
            <a:ext cx="33536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Clasificación de los Hidrocarburos</a:t>
            </a: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 redondeado"/>
          <p:cNvSpPr/>
          <p:nvPr/>
        </p:nvSpPr>
        <p:spPr>
          <a:xfrm>
            <a:off x="3851920" y="1211750"/>
            <a:ext cx="132125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rgbClr val="00B050"/>
                </a:solidFill>
              </a:rPr>
              <a:t>Hidrocarburos</a:t>
            </a:r>
            <a:endParaRPr lang="es-CL" sz="1200" b="1" dirty="0">
              <a:solidFill>
                <a:srgbClr val="00B05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451448" y="1981504"/>
            <a:ext cx="1264277" cy="240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</a:rPr>
              <a:t>Alifáticos</a:t>
            </a:r>
            <a:endParaRPr lang="es-C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08896" y="2025671"/>
            <a:ext cx="1264277" cy="274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</a:rPr>
              <a:t>Alicíclicos</a:t>
            </a:r>
            <a:endParaRPr lang="es-C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973228" y="1981504"/>
            <a:ext cx="1197333" cy="240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</a:rPr>
              <a:t>Aromáticos</a:t>
            </a:r>
            <a:endParaRPr lang="es-C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093467" y="2581479"/>
            <a:ext cx="1264277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</a:rPr>
              <a:t>Insaturados</a:t>
            </a:r>
            <a:endParaRPr lang="es-C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118" y="2625537"/>
            <a:ext cx="1264277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</a:rPr>
              <a:t>Saturados</a:t>
            </a:r>
            <a:endParaRPr lang="es-C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03735" y="3075806"/>
            <a:ext cx="1264277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</a:rPr>
              <a:t>Enlace Simple</a:t>
            </a:r>
            <a:endParaRPr lang="es-C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94117" y="3746583"/>
            <a:ext cx="1264277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FF0000"/>
                </a:solidFill>
              </a:rPr>
              <a:t>Alcanos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55951" y="3082652"/>
            <a:ext cx="1264277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</a:rPr>
              <a:t>Enlace Doble</a:t>
            </a:r>
            <a:endParaRPr lang="es-C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487981" y="3171336"/>
            <a:ext cx="114506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</a:rPr>
              <a:t>Enlace Triple</a:t>
            </a:r>
            <a:endParaRPr lang="es-C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487981" y="3781564"/>
            <a:ext cx="1264277" cy="218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FF0000"/>
                </a:solidFill>
              </a:rPr>
              <a:t>Alquinos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093468" y="3740432"/>
            <a:ext cx="1264277" cy="206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FF0000"/>
                </a:solidFill>
              </a:rPr>
              <a:t>Alquenos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123932" y="2691631"/>
            <a:ext cx="1264277" cy="325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>
                    <a:lumMod val="50000"/>
                  </a:schemeClr>
                </a:solidFill>
              </a:rPr>
              <a:t>Ciclos insaturados</a:t>
            </a:r>
            <a:endParaRPr lang="es-C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708951" y="2689491"/>
            <a:ext cx="1264277" cy="32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accent6">
                    <a:lumMod val="50000"/>
                  </a:schemeClr>
                </a:solidFill>
              </a:rPr>
              <a:t>Ciclos saturados</a:t>
            </a:r>
            <a:endParaRPr lang="es-CL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565281" y="2534535"/>
            <a:ext cx="1264277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0000"/>
                </a:solidFill>
              </a:rPr>
              <a:t>policíclico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858791" y="3201249"/>
            <a:ext cx="1264277" cy="341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</a:rPr>
              <a:t>Enlace simple</a:t>
            </a:r>
            <a:endParaRPr lang="es-C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7606697" y="1501808"/>
            <a:ext cx="1264277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0000"/>
                </a:solidFill>
              </a:rPr>
              <a:t>monociclico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6314944" y="3778364"/>
            <a:ext cx="1264277" cy="576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FF0000"/>
                </a:solidFill>
              </a:rPr>
              <a:t>Ciclos alquenos y/o Alquinos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859655" y="3752040"/>
            <a:ext cx="1264277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FF0000"/>
                </a:solidFill>
              </a:rPr>
              <a:t>Ciclos alcanos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268346" y="3201249"/>
            <a:ext cx="1264277" cy="341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</a:rPr>
              <a:t>Enlace doble y/o triple</a:t>
            </a:r>
            <a:endParaRPr lang="es-C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5546966" y="1198961"/>
            <a:ext cx="132128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Ramificado</a:t>
            </a:r>
          </a:p>
          <a:p>
            <a:pPr algn="ctr"/>
            <a:r>
              <a:rPr lang="es-CL" sz="1100" dirty="0" smtClean="0">
                <a:solidFill>
                  <a:schemeClr val="accent6">
                    <a:lumMod val="50000"/>
                  </a:schemeClr>
                </a:solidFill>
              </a:rPr>
              <a:t>(+ de 2 extremos)</a:t>
            </a:r>
            <a:endParaRPr lang="es-CL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5511875" y="555526"/>
            <a:ext cx="1264277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Lineales</a:t>
            </a:r>
          </a:p>
          <a:p>
            <a:pPr algn="ctr"/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(2 extremos)</a:t>
            </a:r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539614" y="1656003"/>
            <a:ext cx="1420" cy="1236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9" idx="2"/>
            <a:endCxn id="10" idx="0"/>
          </p:cNvCxnSpPr>
          <p:nvPr/>
        </p:nvCxnSpPr>
        <p:spPr>
          <a:xfrm>
            <a:off x="1226257" y="2841561"/>
            <a:ext cx="9617" cy="2342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2083586" y="1779662"/>
            <a:ext cx="4707373" cy="7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endCxn id="5" idx="0"/>
          </p:cNvCxnSpPr>
          <p:nvPr/>
        </p:nvCxnSpPr>
        <p:spPr>
          <a:xfrm flipH="1">
            <a:off x="2083587" y="1787562"/>
            <a:ext cx="136" cy="1939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4539478" y="1798883"/>
            <a:ext cx="136" cy="1939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6756071" y="1798883"/>
            <a:ext cx="136" cy="1939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1979712" y="2222469"/>
            <a:ext cx="0" cy="1552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1226257" y="2374112"/>
            <a:ext cx="1600110" cy="7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1243698" y="2374112"/>
            <a:ext cx="1" cy="2195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2826366" y="2356797"/>
            <a:ext cx="1" cy="2195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77 Conector recto"/>
          <p:cNvCxnSpPr>
            <a:stCxn id="10" idx="2"/>
          </p:cNvCxnSpPr>
          <p:nvPr/>
        </p:nvCxnSpPr>
        <p:spPr>
          <a:xfrm>
            <a:off x="1235874" y="3507854"/>
            <a:ext cx="15167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>
            <a:off x="5323877" y="2558868"/>
            <a:ext cx="1600110" cy="7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>
            <a:off x="4563649" y="2444462"/>
            <a:ext cx="0" cy="1318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5789859" y="2222469"/>
            <a:ext cx="12553" cy="3133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>
            <a:off x="5357252" y="3010644"/>
            <a:ext cx="2" cy="1914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2817603" y="2797503"/>
            <a:ext cx="7585" cy="1452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>
            <a:off x="2505496" y="2958683"/>
            <a:ext cx="1600110" cy="7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endCxn id="12" idx="0"/>
          </p:cNvCxnSpPr>
          <p:nvPr/>
        </p:nvCxnSpPr>
        <p:spPr>
          <a:xfrm>
            <a:off x="2649549" y="2950936"/>
            <a:ext cx="38541" cy="131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V="1">
            <a:off x="2547809" y="3507854"/>
            <a:ext cx="0" cy="6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2505496" y="2942715"/>
            <a:ext cx="0" cy="1288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>
            <a:off x="4105606" y="2994859"/>
            <a:ext cx="0" cy="1686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>
          <a:xfrm>
            <a:off x="2688090" y="3542717"/>
            <a:ext cx="0" cy="1811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>
            <a:off x="4072761" y="3586755"/>
            <a:ext cx="0" cy="1811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 flipH="1">
            <a:off x="5358419" y="2593618"/>
            <a:ext cx="13032" cy="1097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>
            <a:off x="6923986" y="2559443"/>
            <a:ext cx="0" cy="1321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115 Conector recto"/>
          <p:cNvCxnSpPr/>
          <p:nvPr/>
        </p:nvCxnSpPr>
        <p:spPr>
          <a:xfrm>
            <a:off x="5185725" y="2222469"/>
            <a:ext cx="61041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120 Conector recto"/>
          <p:cNvCxnSpPr>
            <a:stCxn id="16" idx="2"/>
          </p:cNvCxnSpPr>
          <p:nvPr/>
        </p:nvCxnSpPr>
        <p:spPr>
          <a:xfrm flipH="1">
            <a:off x="6756070" y="3016794"/>
            <a:ext cx="1" cy="184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>
            <a:off x="5357253" y="3533319"/>
            <a:ext cx="1" cy="207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122 Conector recto"/>
          <p:cNvCxnSpPr/>
          <p:nvPr/>
        </p:nvCxnSpPr>
        <p:spPr>
          <a:xfrm>
            <a:off x="6868249" y="3561657"/>
            <a:ext cx="1" cy="2199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>
            <a:off x="7323292" y="1701630"/>
            <a:ext cx="12553" cy="9239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140 Conector recto"/>
          <p:cNvCxnSpPr/>
          <p:nvPr/>
        </p:nvCxnSpPr>
        <p:spPr>
          <a:xfrm>
            <a:off x="7133727" y="2029085"/>
            <a:ext cx="187130" cy="3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>
            <a:off x="9612560" y="121175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Rectángulo redondeado"/>
          <p:cNvSpPr/>
          <p:nvPr/>
        </p:nvSpPr>
        <p:spPr>
          <a:xfrm>
            <a:off x="492036" y="1439979"/>
            <a:ext cx="14876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>
                    <a:lumMod val="50000"/>
                  </a:schemeClr>
                </a:solidFill>
              </a:rPr>
              <a:t>Cadena Abierta</a:t>
            </a:r>
          </a:p>
          <a:p>
            <a:pPr algn="ctr"/>
            <a:endParaRPr lang="es-CL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62" name="61 Conector recto"/>
          <p:cNvCxnSpPr/>
          <p:nvPr/>
        </p:nvCxnSpPr>
        <p:spPr>
          <a:xfrm>
            <a:off x="827584" y="2165090"/>
            <a:ext cx="623864" cy="3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827585" y="1895854"/>
            <a:ext cx="0" cy="2504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flipV="1">
            <a:off x="611560" y="1701630"/>
            <a:ext cx="216024" cy="97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827585" y="1701630"/>
            <a:ext cx="216023" cy="97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V="1">
            <a:off x="1043608" y="1701630"/>
            <a:ext cx="215258" cy="97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1258866" y="1701630"/>
            <a:ext cx="192582" cy="97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7335845" y="1717832"/>
            <a:ext cx="243376" cy="127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 flipV="1">
            <a:off x="7363321" y="2599265"/>
            <a:ext cx="243376" cy="3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 flipV="1">
            <a:off x="5173173" y="1443044"/>
            <a:ext cx="373793" cy="127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>
            <a:off x="5340462" y="771550"/>
            <a:ext cx="16790" cy="6684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112 Conector recto"/>
          <p:cNvCxnSpPr>
            <a:endCxn id="25" idx="1"/>
          </p:cNvCxnSpPr>
          <p:nvPr/>
        </p:nvCxnSpPr>
        <p:spPr>
          <a:xfrm flipV="1">
            <a:off x="5348857" y="771550"/>
            <a:ext cx="163018" cy="37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flipV="1">
            <a:off x="7668121" y="2904065"/>
            <a:ext cx="243376" cy="3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7" t="43748" b="47769"/>
          <a:stretch/>
        </p:blipFill>
        <p:spPr bwMode="auto">
          <a:xfrm>
            <a:off x="611560" y="4063192"/>
            <a:ext cx="1146710" cy="29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7" t="43748" b="47769"/>
          <a:stretch/>
        </p:blipFill>
        <p:spPr bwMode="auto">
          <a:xfrm>
            <a:off x="6924290" y="632252"/>
            <a:ext cx="1146710" cy="29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102 Conector"/>
          <p:cNvSpPr/>
          <p:nvPr/>
        </p:nvSpPr>
        <p:spPr>
          <a:xfrm>
            <a:off x="7668121" y="625701"/>
            <a:ext cx="121688" cy="1458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" name="125 Conector"/>
          <p:cNvSpPr/>
          <p:nvPr/>
        </p:nvSpPr>
        <p:spPr>
          <a:xfrm>
            <a:off x="6966504" y="771549"/>
            <a:ext cx="121688" cy="1458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8" t="52406" r="76393" b="26256"/>
          <a:stretch/>
        </p:blipFill>
        <p:spPr bwMode="auto">
          <a:xfrm>
            <a:off x="6868249" y="1176907"/>
            <a:ext cx="616760" cy="3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" name="126 Conector"/>
          <p:cNvSpPr/>
          <p:nvPr/>
        </p:nvSpPr>
        <p:spPr>
          <a:xfrm>
            <a:off x="7387347" y="1213689"/>
            <a:ext cx="90976" cy="1458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8" name="127 Conector"/>
          <p:cNvSpPr/>
          <p:nvPr/>
        </p:nvSpPr>
        <p:spPr>
          <a:xfrm>
            <a:off x="7262462" y="1485161"/>
            <a:ext cx="90976" cy="1458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128 Conector"/>
          <p:cNvSpPr/>
          <p:nvPr/>
        </p:nvSpPr>
        <p:spPr>
          <a:xfrm>
            <a:off x="6900484" y="1213879"/>
            <a:ext cx="90976" cy="1458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13633" r="85224" b="70930"/>
          <a:stretch/>
        </p:blipFill>
        <p:spPr bwMode="auto">
          <a:xfrm>
            <a:off x="2314630" y="4183050"/>
            <a:ext cx="669837" cy="2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84" y="4117104"/>
            <a:ext cx="1229255" cy="42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" name="104 Conector recto"/>
          <p:cNvCxnSpPr/>
          <p:nvPr/>
        </p:nvCxnSpPr>
        <p:spPr>
          <a:xfrm flipV="1">
            <a:off x="3559527" y="4183050"/>
            <a:ext cx="216024" cy="12251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81" b="18219"/>
          <a:stretch/>
        </p:blipFill>
        <p:spPr bwMode="auto">
          <a:xfrm>
            <a:off x="6482511" y="4354889"/>
            <a:ext cx="405661" cy="39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1" t="65206" r="5936"/>
          <a:stretch/>
        </p:blipFill>
        <p:spPr bwMode="auto">
          <a:xfrm>
            <a:off x="7185911" y="4346928"/>
            <a:ext cx="420786" cy="42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0" t="774" r="7361" b="72196"/>
          <a:stretch/>
        </p:blipFill>
        <p:spPr bwMode="auto">
          <a:xfrm>
            <a:off x="5323877" y="4238475"/>
            <a:ext cx="422459" cy="39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1" t="10802" r="3878" b="8633"/>
          <a:stretch/>
        </p:blipFill>
        <p:spPr bwMode="auto">
          <a:xfrm>
            <a:off x="7820715" y="1933856"/>
            <a:ext cx="500570" cy="55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3" t="35186" r="7845" b="42633"/>
          <a:stretch/>
        </p:blipFill>
        <p:spPr bwMode="auto">
          <a:xfrm>
            <a:off x="7718788" y="3071243"/>
            <a:ext cx="952317" cy="39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4"/>
          <p:cNvGrpSpPr/>
          <p:nvPr/>
        </p:nvGrpSpPr>
        <p:grpSpPr>
          <a:xfrm>
            <a:off x="7740352" y="3939902"/>
            <a:ext cx="824184" cy="71206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453952" y="473461"/>
            <a:ext cx="6324167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Cheri" pitchFamily="2" charset="0"/>
              </a:rPr>
              <a:t>Veamos un ejemplo:</a:t>
            </a:r>
          </a:p>
          <a:p>
            <a:r>
              <a:rPr lang="es-CL" dirty="0" smtClean="0">
                <a:solidFill>
                  <a:srgbClr val="FF0000"/>
                </a:solidFill>
                <a:latin typeface="Cheri" pitchFamily="2" charset="0"/>
              </a:rPr>
              <a:t>Clasifiquemos los siguientes compuestos</a:t>
            </a:r>
          </a:p>
          <a:p>
            <a:endParaRPr lang="es-CL" dirty="0">
              <a:solidFill>
                <a:srgbClr val="FF0000"/>
              </a:solidFill>
              <a:latin typeface="Cheri" pitchFamily="2" charset="0"/>
            </a:endParaRPr>
          </a:p>
          <a:p>
            <a:r>
              <a:rPr lang="es-CL" dirty="0" smtClean="0">
                <a:solidFill>
                  <a:srgbClr val="FF0000"/>
                </a:solidFill>
                <a:latin typeface="Cheri" pitchFamily="2" charset="0"/>
              </a:rPr>
              <a:t>1.-               </a:t>
            </a:r>
            <a:r>
              <a:rPr lang="es-CL" b="1" dirty="0" smtClean="0">
                <a:solidFill>
                  <a:srgbClr val="002060"/>
                </a:solidFill>
                <a:latin typeface="Little Days" pitchFamily="2" charset="0"/>
              </a:rPr>
              <a:t>- Hidrocarburo lineal Alicíclico, ciclo saturado, ciclo Alcano</a:t>
            </a:r>
          </a:p>
          <a:p>
            <a:endParaRPr lang="es-CL" b="1" dirty="0">
              <a:solidFill>
                <a:srgbClr val="002060"/>
              </a:solidFill>
              <a:latin typeface="Little Days" pitchFamily="2" charset="0"/>
            </a:endParaRPr>
          </a:p>
          <a:p>
            <a:endParaRPr lang="es-CL" b="1" dirty="0" smtClean="0">
              <a:solidFill>
                <a:srgbClr val="002060"/>
              </a:solidFill>
              <a:latin typeface="Little Days" pitchFamily="2" charset="0"/>
            </a:endParaRPr>
          </a:p>
          <a:p>
            <a:endParaRPr lang="es-CL" b="1" dirty="0">
              <a:solidFill>
                <a:srgbClr val="002060"/>
              </a:solidFill>
              <a:latin typeface="Little Days" pitchFamily="2" charset="0"/>
            </a:endParaRPr>
          </a:p>
          <a:p>
            <a:r>
              <a:rPr lang="es-CL" b="1" dirty="0" smtClean="0">
                <a:solidFill>
                  <a:srgbClr val="002060"/>
                </a:solidFill>
                <a:latin typeface="Little Days" pitchFamily="2" charset="0"/>
              </a:rPr>
              <a:t>2.-          - Hidrocarburo ramificado, saturado, alcano</a:t>
            </a:r>
          </a:p>
          <a:p>
            <a:endParaRPr lang="es-CL" b="1" dirty="0">
              <a:solidFill>
                <a:srgbClr val="002060"/>
              </a:solidFill>
              <a:latin typeface="Little Days" pitchFamily="2" charset="0"/>
            </a:endParaRPr>
          </a:p>
          <a:p>
            <a:endParaRPr lang="es-CL" b="1" dirty="0" smtClean="0">
              <a:solidFill>
                <a:srgbClr val="002060"/>
              </a:solidFill>
              <a:latin typeface="Little Days" pitchFamily="2" charset="0"/>
            </a:endParaRPr>
          </a:p>
          <a:p>
            <a:r>
              <a:rPr lang="es-CL" b="1" dirty="0" smtClean="0">
                <a:solidFill>
                  <a:srgbClr val="002060"/>
                </a:solidFill>
                <a:latin typeface="Little Days" pitchFamily="2" charset="0"/>
              </a:rPr>
              <a:t>3.-           - Hidrocarburo ramificado alicíclico, ciclo insaturado, ciclo </a:t>
            </a:r>
            <a:r>
              <a:rPr lang="es-CL" b="1" dirty="0" err="1" smtClean="0">
                <a:solidFill>
                  <a:srgbClr val="002060"/>
                </a:solidFill>
                <a:latin typeface="Little Days" pitchFamily="2" charset="0"/>
              </a:rPr>
              <a:t>alqueno</a:t>
            </a:r>
            <a:endParaRPr lang="es-CL" b="1" dirty="0" smtClean="0">
              <a:solidFill>
                <a:srgbClr val="002060"/>
              </a:solidFill>
              <a:latin typeface="Little Days" pitchFamily="2" charset="0"/>
            </a:endParaRPr>
          </a:p>
          <a:p>
            <a:endParaRPr lang="es-CL" b="1" dirty="0">
              <a:solidFill>
                <a:srgbClr val="002060"/>
              </a:solidFill>
              <a:latin typeface="Little Days" pitchFamily="2" charset="0"/>
            </a:endParaRPr>
          </a:p>
          <a:p>
            <a:endParaRPr lang="es-CL" b="1" dirty="0" smtClean="0">
              <a:solidFill>
                <a:srgbClr val="002060"/>
              </a:solidFill>
              <a:latin typeface="Little Days" pitchFamily="2" charset="0"/>
            </a:endParaRPr>
          </a:p>
          <a:p>
            <a:endParaRPr lang="es-CL" b="1" dirty="0">
              <a:solidFill>
                <a:srgbClr val="002060"/>
              </a:solidFill>
              <a:latin typeface="Little Days" pitchFamily="2" charset="0"/>
            </a:endParaRPr>
          </a:p>
          <a:p>
            <a:endParaRPr lang="es-CL" b="1" dirty="0" smtClean="0">
              <a:solidFill>
                <a:srgbClr val="002060"/>
              </a:solidFill>
              <a:latin typeface="Little Days" pitchFamily="2" charset="0"/>
            </a:endParaRPr>
          </a:p>
          <a:p>
            <a:r>
              <a:rPr lang="es-CL" b="1" dirty="0" smtClean="0">
                <a:solidFill>
                  <a:srgbClr val="002060"/>
                </a:solidFill>
                <a:latin typeface="Little Days" pitchFamily="2" charset="0"/>
              </a:rPr>
              <a:t>4.- ________     -</a:t>
            </a:r>
          </a:p>
          <a:p>
            <a:r>
              <a:rPr lang="es-CL" b="1" dirty="0" smtClean="0">
                <a:solidFill>
                  <a:srgbClr val="002060"/>
                </a:solidFill>
                <a:latin typeface="Little Days" pitchFamily="2" charset="0"/>
              </a:rPr>
              <a:t>              </a:t>
            </a:r>
          </a:p>
          <a:p>
            <a:r>
              <a:rPr lang="es-CL" b="1" dirty="0">
                <a:solidFill>
                  <a:srgbClr val="002060"/>
                </a:solidFill>
                <a:latin typeface="Little Days" pitchFamily="2" charset="0"/>
              </a:rPr>
              <a:t> </a:t>
            </a:r>
            <a:r>
              <a:rPr lang="es-CL" b="1" dirty="0" smtClean="0">
                <a:solidFill>
                  <a:srgbClr val="002060"/>
                </a:solidFill>
                <a:latin typeface="Little Days" pitchFamily="2" charset="0"/>
              </a:rPr>
              <a:t>              Hazlo tu ahora</a:t>
            </a:r>
            <a:endParaRPr lang="es-CL" b="1" dirty="0">
              <a:solidFill>
                <a:srgbClr val="002060"/>
              </a:solidFill>
              <a:latin typeface="Little Days" pitchFamily="2" charset="0"/>
            </a:endParaRPr>
          </a:p>
          <a:p>
            <a:endParaRPr lang="es-CL" dirty="0">
              <a:solidFill>
                <a:srgbClr val="0070C0"/>
              </a:solidFill>
              <a:latin typeface="Cheri" pitchFamily="2" charset="0"/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835696" y="1203598"/>
            <a:ext cx="576064" cy="57606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8" t="52406" r="76393" b="26256"/>
          <a:stretch/>
        </p:blipFill>
        <p:spPr bwMode="auto">
          <a:xfrm>
            <a:off x="1815348" y="2028316"/>
            <a:ext cx="616760" cy="3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Hexágono"/>
          <p:cNvSpPr/>
          <p:nvPr/>
        </p:nvSpPr>
        <p:spPr>
          <a:xfrm>
            <a:off x="1850909" y="2643758"/>
            <a:ext cx="720080" cy="64807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7" name="16 Conector recto"/>
          <p:cNvCxnSpPr/>
          <p:nvPr/>
        </p:nvCxnSpPr>
        <p:spPr>
          <a:xfrm>
            <a:off x="2334542" y="2723018"/>
            <a:ext cx="128803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2432108" y="3301820"/>
            <a:ext cx="128803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1" t="10802" r="3878" b="8633"/>
          <a:stretch/>
        </p:blipFill>
        <p:spPr bwMode="auto">
          <a:xfrm>
            <a:off x="1873443" y="3689934"/>
            <a:ext cx="500570" cy="55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18 Conector recto"/>
          <p:cNvCxnSpPr/>
          <p:nvPr/>
        </p:nvCxnSpPr>
        <p:spPr>
          <a:xfrm>
            <a:off x="2771800" y="4093743"/>
            <a:ext cx="36724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18162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sz="1600" b="1" dirty="0" smtClean="0">
                <a:solidFill>
                  <a:srgbClr val="FF0000"/>
                </a:solidFill>
                <a:latin typeface="Little Days" pitchFamily="2" charset="0"/>
              </a:rPr>
              <a:t>En la parte 4 de la materia podremos saber como nombrar a estos compuestos llamados Hidrocarburos, los cuales recuerden están formados por carbono e hidr</a:t>
            </a:r>
            <a:r>
              <a:rPr lang="es-CL" sz="1600" b="1" dirty="0" smtClean="0">
                <a:solidFill>
                  <a:srgbClr val="FF0000"/>
                </a:solidFill>
                <a:latin typeface="Little Days" pitchFamily="2" charset="0"/>
              </a:rPr>
              <a:t>ógeno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Cómo se nombran a éstos compuestos</a:t>
            </a:r>
            <a:r>
              <a:rPr lang="en" dirty="0" smtClean="0"/>
              <a:t>?</a:t>
            </a:r>
            <a:endParaRPr dirty="0"/>
          </a:p>
        </p:txBody>
      </p:sp>
      <p:sp>
        <p:nvSpPr>
          <p:cNvPr id="255" name="Google Shape;255;p35"/>
          <p:cNvSpPr/>
          <p:nvPr/>
        </p:nvSpPr>
        <p:spPr>
          <a:xfrm rot="-2700000">
            <a:off x="765274" y="2065491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6" name="Google Shape;256;p35"/>
          <p:cNvSpPr/>
          <p:nvPr/>
        </p:nvSpPr>
        <p:spPr>
          <a:xfrm rot="-2700000">
            <a:off x="2517624" y="3175166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6023610">
            <a:off x="2786831" y="3004878"/>
            <a:ext cx="1579416" cy="71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XPOSICIÓN TEMPORAL: LOS HIDROCARBUROS EN NUESTRA VIDA DIARIA | Quimica  organica, Química, Material educat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799">
            <a:off x="716138" y="2492529"/>
            <a:ext cx="2220460" cy="18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881" l="8000" r="96000">
                        <a14:foregroundMark x1="14444" y1="38393" x2="14444" y2="38393"/>
                        <a14:foregroundMark x1="22000" y1="38988" x2="22000" y2="38988"/>
                        <a14:foregroundMark x1="31556" y1="46726" x2="31556" y2="46726"/>
                        <a14:foregroundMark x1="37556" y1="38393" x2="37556" y2="38393"/>
                        <a14:foregroundMark x1="44000" y1="42560" x2="44000" y2="42560"/>
                        <a14:foregroundMark x1="48222" y1="39583" x2="48222" y2="39583"/>
                        <a14:foregroundMark x1="58889" y1="48810" x2="58889" y2="48810"/>
                        <a14:foregroundMark x1="67333" y1="45238" x2="67333" y2="45238"/>
                        <a14:foregroundMark x1="75778" y1="43452" x2="75778" y2="43452"/>
                        <a14:foregroundMark x1="86000" y1="44643" x2="86000" y2="44643"/>
                        <a14:foregroundMark x1="92889" y1="48214" x2="92889" y2="48214"/>
                        <a14:foregroundMark x1="89778" y1="48810" x2="89778" y2="48810"/>
                        <a14:foregroundMark x1="56667" y1="59524" x2="56667" y2="59524"/>
                        <a14:foregroundMark x1="42889" y1="61310" x2="42889" y2="61310"/>
                        <a14:backgroundMark x1="40222" y1="23214" x2="40222" y2="23214"/>
                        <a14:backgroundMark x1="76889" y1="71131" x2="76889" y2="71131"/>
                        <a14:backgroundMark x1="24667" y1="74107" x2="24667" y2="74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7814"/>
            <a:ext cx="1800200" cy="134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21226" r="11111" b="12059"/>
          <a:stretch/>
        </p:blipFill>
        <p:spPr bwMode="auto">
          <a:xfrm>
            <a:off x="5652120" y="2393879"/>
            <a:ext cx="1679557" cy="91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295</Words>
  <Application>Microsoft Office PowerPoint</Application>
  <PresentationFormat>Presentación en pantalla (16:9)</PresentationFormat>
  <Paragraphs>107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Titulo</vt:lpstr>
      <vt:lpstr>Roboto Mono Regular</vt:lpstr>
      <vt:lpstr>Little Days</vt:lpstr>
      <vt:lpstr>Cheri</vt:lpstr>
      <vt:lpstr>Coming Soon</vt:lpstr>
      <vt:lpstr>Concert One</vt:lpstr>
      <vt:lpstr>Anonymous Pro</vt:lpstr>
      <vt:lpstr>Deuxieme Rang</vt:lpstr>
      <vt:lpstr>Notebook Lesson</vt:lpstr>
      <vt:lpstr>Presentación de PowerPoint</vt:lpstr>
      <vt:lpstr>Solucionario parte 2</vt:lpstr>
      <vt:lpstr>Presentación de PowerPoint</vt:lpstr>
      <vt:lpstr>Presentación de PowerPoint</vt:lpstr>
      <vt:lpstr>Presentación de PowerPoint</vt:lpstr>
      <vt:lpstr>Autoevaluación</vt:lpstr>
      <vt:lpstr>Clasificación de los Hidrocarburos</vt:lpstr>
      <vt:lpstr>Presentación de PowerPoint</vt:lpstr>
      <vt:lpstr>Cómo se nombran a éstos compuestos?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PCs</dc:creator>
  <cp:lastModifiedBy>PCs</cp:lastModifiedBy>
  <cp:revision>27</cp:revision>
  <dcterms:modified xsi:type="dcterms:W3CDTF">2020-10-23T22:00:01Z</dcterms:modified>
</cp:coreProperties>
</file>