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  <p:sldMasterId id="2147483816" r:id="rId3"/>
    <p:sldMasterId id="2147483828" r:id="rId4"/>
    <p:sldMasterId id="2147483840" r:id="rId5"/>
    <p:sldMasterId id="2147483852" r:id="rId6"/>
  </p:sldMasterIdLst>
  <p:sldIdLst>
    <p:sldId id="256" r:id="rId7"/>
    <p:sldId id="257" r:id="rId8"/>
    <p:sldId id="267" r:id="rId9"/>
    <p:sldId id="269" r:id="rId10"/>
    <p:sldId id="268" r:id="rId11"/>
    <p:sldId id="259" r:id="rId12"/>
    <p:sldId id="276" r:id="rId13"/>
    <p:sldId id="270" r:id="rId14"/>
    <p:sldId id="271" r:id="rId15"/>
    <p:sldId id="272" r:id="rId16"/>
    <p:sldId id="273" r:id="rId17"/>
    <p:sldId id="260" r:id="rId18"/>
    <p:sldId id="274" r:id="rId19"/>
    <p:sldId id="277" r:id="rId20"/>
    <p:sldId id="278" r:id="rId21"/>
    <p:sldId id="275" r:id="rId22"/>
    <p:sldId id="265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02" autoAdjust="0"/>
  </p:normalViewPr>
  <p:slideViewPr>
    <p:cSldViewPr>
      <p:cViewPr>
        <p:scale>
          <a:sx n="53" d="100"/>
          <a:sy n="53" d="100"/>
        </p:scale>
        <p:origin x="-96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28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94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2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6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92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06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15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2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28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38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88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5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1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75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65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50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75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3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79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55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19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18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07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86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589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08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74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5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63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66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86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93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21-10-2020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11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21-10-2020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62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21-10-2020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32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21-10-2020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202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21-10-2020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3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21-10-2020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71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21-10-2020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452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21-10-2020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609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21-10-2020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09255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21-10-2020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21-10-2020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>
                <a:solidFill>
                  <a:srgbClr val="C5D1D7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379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22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068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55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7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7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226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450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911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689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342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3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33772-987C-4569-B0CB-F213399332CD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DA53B0-4193-4936-BB7A-2933D771697D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A6238B-2C0B-44B9-B81D-B20C3A16BBD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5158B1-6F5E-48FA-82F2-3A1347F55F6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2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2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3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A6238B-2C0B-44B9-B81D-B20C3A16BBD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5158B1-6F5E-48FA-82F2-3A1347F55F6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8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7AFA7-8DEF-4CBC-9271-D370CB89D30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33A83-8939-4DB6-B404-93CF4D74F2D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9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1.wav"/><Relationship Id="rId7" Type="http://schemas.openxmlformats.org/officeDocument/2006/relationships/slideLayout" Target="../slideLayouts/slideLayout5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5" Type="http://schemas.microsoft.com/office/2007/relationships/media" Target="../media/media12.wav"/><Relationship Id="rId4" Type="http://schemas.openxmlformats.org/officeDocument/2006/relationships/audio" Target="../media/media1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7" Type="http://schemas.openxmlformats.org/officeDocument/2006/relationships/image" Target="../media/image5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46.xml"/><Relationship Id="rId4" Type="http://schemas.openxmlformats.org/officeDocument/2006/relationships/audio" Target="../media/media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7.wav"/><Relationship Id="rId7" Type="http://schemas.openxmlformats.org/officeDocument/2006/relationships/image" Target="../media/image15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46.xml"/><Relationship Id="rId4" Type="http://schemas.openxmlformats.org/officeDocument/2006/relationships/audio" Target="../media/media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9116" y="1556792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es-CL" sz="5400" b="1" dirty="0" smtClean="0"/>
              <a:t>Estequiometría</a:t>
            </a:r>
            <a:endParaRPr lang="es-CL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429000"/>
            <a:ext cx="8062912" cy="1752600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rgbClr val="00B050"/>
                </a:solidFill>
              </a:rPr>
              <a:t>Balanceo de reacciones químicas</a:t>
            </a:r>
            <a:endParaRPr lang="es-CL" b="1" dirty="0">
              <a:solidFill>
                <a:srgbClr val="00B05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" y="0"/>
            <a:ext cx="1188666" cy="119675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67544" y="38610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Pamela Valderrama</a:t>
            </a:r>
          </a:p>
          <a:p>
            <a:r>
              <a:rPr lang="es-CL" dirty="0" smtClean="0"/>
              <a:t>Moraima Altamirano</a:t>
            </a:r>
            <a:endParaRPr lang="es-C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20" y="3633846"/>
            <a:ext cx="16097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2657"/>
            <a:ext cx="2605061" cy="1447256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35304" y="3765859"/>
            <a:ext cx="836707" cy="83670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82491"/>
            <a:ext cx="1584176" cy="88713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835696" y="551723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Pamela </a:t>
            </a:r>
            <a:r>
              <a:rPr lang="es-CL" sz="1200" dirty="0"/>
              <a:t>V</a:t>
            </a:r>
            <a:r>
              <a:rPr lang="es-CL" sz="1200" dirty="0" smtClean="0"/>
              <a:t>alderrama</a:t>
            </a:r>
            <a:endParaRPr lang="es-CL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216568" y="4924680"/>
            <a:ext cx="4838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p</a:t>
            </a:r>
            <a:r>
              <a:rPr lang="es-CL" sz="1200" dirty="0" smtClean="0"/>
              <a:t>amela.valderrama@liceonsmariainmaculada.cl</a:t>
            </a:r>
            <a:endParaRPr lang="es-CL" sz="12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5" y="4727722"/>
            <a:ext cx="704066" cy="65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3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581128"/>
            <a:ext cx="8183880" cy="1051560"/>
          </a:xfrm>
        </p:spPr>
        <p:txBody>
          <a:bodyPr/>
          <a:lstStyle/>
          <a:p>
            <a:r>
              <a:rPr lang="es-CL" dirty="0" smtClean="0"/>
              <a:t>¿Qué ocurre en esta ecuación?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3434" b="61616"/>
          <a:stretch/>
        </p:blipFill>
        <p:spPr bwMode="auto">
          <a:xfrm>
            <a:off x="1066800" y="1607127"/>
            <a:ext cx="3865240" cy="82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597121"/>
              </p:ext>
            </p:extLst>
          </p:nvPr>
        </p:nvGraphicFramePr>
        <p:xfrm>
          <a:off x="1066800" y="2852936"/>
          <a:ext cx="4572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Reactante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Producto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Nitrógeno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Hidrógeno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Oxígeno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2996952"/>
            <a:ext cx="1126480" cy="1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448272" cy="409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3203848" y="620688"/>
            <a:ext cx="5328592" cy="2016224"/>
          </a:xfrm>
          <a:prstGeom prst="wedgeRoundRectCallout">
            <a:avLst>
              <a:gd name="adj1" fmla="val -79562"/>
              <a:gd name="adj2" fmla="val 7258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Cuando el número de átomos entre reactantes y productos no es el mismo, entonces debemos balancear la ecuación, es decir, hacer que este número de átomos sea igual</a:t>
            </a:r>
            <a:endParaRPr lang="es-CL" sz="2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9425"/>
            <a:ext cx="3396095" cy="307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508104" y="350100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rgbClr val="00B0F0"/>
                </a:solidFill>
              </a:rPr>
              <a:t>¿Cómo hacemos eso?</a:t>
            </a:r>
            <a:endParaRPr lang="es-CL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600" b="1" dirty="0" smtClean="0"/>
              <a:t>Balanceo de reacciones químicas</a:t>
            </a:r>
            <a:endParaRPr lang="es-CL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/>
          <a:lstStyle/>
          <a:p>
            <a:pPr algn="just"/>
            <a:r>
              <a:rPr lang="es-CL" dirty="0" smtClean="0"/>
              <a:t>El balanceo de reacciones químicas, corresponde a encontrar los coeficientes molares que equilibran una reacción que cumple con la Ley de la conservación de la masa; esto es, que la cantidad de átomos en los reactantes sea la misma que en los productos. Se usa el método de tanteo.</a:t>
            </a: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67944" y="4581128"/>
            <a:ext cx="1126480" cy="1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6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L" dirty="0" smtClean="0"/>
              <a:t>Ante cualquier ecuación química debes: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s-419" dirty="0" smtClean="0"/>
              <a:t>1.- </a:t>
            </a:r>
            <a:r>
              <a:rPr lang="es-419" dirty="0" smtClean="0">
                <a:solidFill>
                  <a:srgbClr val="0070C0"/>
                </a:solidFill>
              </a:rPr>
              <a:t>Verificar </a:t>
            </a:r>
            <a:r>
              <a:rPr lang="es-419" dirty="0">
                <a:solidFill>
                  <a:srgbClr val="0070C0"/>
                </a:solidFill>
              </a:rPr>
              <a:t>si el número de átomos de cada elemento que hay en los reactantes es el mismo que hay en los productos. Si es así, la ecuación está balanceada; si no lo está, es necesario igualarlos a través del método de tanteo o algebraico.</a:t>
            </a:r>
            <a:endParaRPr lang="es-CL" dirty="0">
              <a:solidFill>
                <a:srgbClr val="0070C0"/>
              </a:solidFill>
            </a:endParaRPr>
          </a:p>
          <a:p>
            <a:pPr marL="0" lvl="0" indent="0" algn="just">
              <a:buNone/>
            </a:pPr>
            <a:r>
              <a:rPr lang="es-419" dirty="0" smtClean="0"/>
              <a:t>2.- </a:t>
            </a:r>
            <a:r>
              <a:rPr lang="es-419" dirty="0" smtClean="0">
                <a:solidFill>
                  <a:schemeClr val="accent2"/>
                </a:solidFill>
              </a:rPr>
              <a:t>Para </a:t>
            </a:r>
            <a:r>
              <a:rPr lang="es-419" dirty="0">
                <a:solidFill>
                  <a:schemeClr val="accent2"/>
                </a:solidFill>
              </a:rPr>
              <a:t>balancear la ecuación se usan los coeficientes estequiométricos</a:t>
            </a:r>
            <a:r>
              <a:rPr lang="es-419" dirty="0" smtClean="0">
                <a:solidFill>
                  <a:schemeClr val="accent2"/>
                </a:solidFill>
              </a:rPr>
              <a:t>, </a:t>
            </a:r>
            <a:r>
              <a:rPr lang="es-419" dirty="0">
                <a:solidFill>
                  <a:schemeClr val="accent2"/>
                </a:solidFill>
              </a:rPr>
              <a:t>los cuales se deben ir multiplicando por el coeficiente atómico.</a:t>
            </a:r>
            <a:endParaRPr lang="es-CL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s-CL" dirty="0" err="1" smtClean="0"/>
              <a:t>Ej</a:t>
            </a:r>
            <a:r>
              <a:rPr lang="es-CL" dirty="0" smtClean="0"/>
              <a:t>:    2 H</a:t>
            </a:r>
            <a:r>
              <a:rPr lang="es-CL" baseline="-25000" dirty="0" smtClean="0"/>
              <a:t>2</a:t>
            </a:r>
            <a:r>
              <a:rPr lang="es-CL" dirty="0" smtClean="0"/>
              <a:t>O</a:t>
            </a:r>
          </a:p>
          <a:p>
            <a:pPr marL="0" indent="0">
              <a:buNone/>
            </a:pPr>
            <a:endParaRPr lang="es-419" sz="1200" dirty="0" smtClean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es-419" sz="1200" dirty="0" smtClean="0">
                <a:solidFill>
                  <a:srgbClr val="FFC000"/>
                </a:solidFill>
              </a:rPr>
              <a:t>                                                       </a:t>
            </a:r>
            <a:r>
              <a:rPr lang="es-419" sz="1200" dirty="0">
                <a:solidFill>
                  <a:srgbClr val="00B050"/>
                </a:solidFill>
              </a:rPr>
              <a:t>coeficiente atómico</a:t>
            </a:r>
            <a:r>
              <a:rPr lang="es-419" sz="1200" dirty="0" smtClean="0">
                <a:solidFill>
                  <a:srgbClr val="00B050"/>
                </a:solidFill>
              </a:rPr>
              <a:t>.</a:t>
            </a:r>
            <a:endParaRPr lang="es-CL" sz="1200" dirty="0" smtClean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es-CL" sz="1200" dirty="0">
                <a:solidFill>
                  <a:srgbClr val="FFC000"/>
                </a:solidFill>
              </a:rPr>
              <a:t> </a:t>
            </a:r>
            <a:r>
              <a:rPr lang="es-CL" sz="1200" dirty="0" smtClean="0">
                <a:solidFill>
                  <a:srgbClr val="FFC000"/>
                </a:solidFill>
              </a:rPr>
              <a:t>           </a:t>
            </a:r>
            <a:r>
              <a:rPr lang="es-419" sz="1200" dirty="0" smtClean="0">
                <a:solidFill>
                  <a:srgbClr val="FFC000"/>
                </a:solidFill>
              </a:rPr>
              <a:t>   </a:t>
            </a:r>
            <a:r>
              <a:rPr lang="es-419" sz="1200" dirty="0" smtClean="0">
                <a:solidFill>
                  <a:srgbClr val="00B0F0"/>
                </a:solidFill>
              </a:rPr>
              <a:t>coeficiente                       </a:t>
            </a:r>
          </a:p>
          <a:p>
            <a:pPr marL="0" lvl="0" indent="0">
              <a:buNone/>
            </a:pPr>
            <a:r>
              <a:rPr lang="es-CL" sz="1200" dirty="0" smtClean="0">
                <a:solidFill>
                  <a:srgbClr val="00B0F0"/>
                </a:solidFill>
              </a:rPr>
              <a:t>        E</a:t>
            </a:r>
            <a:r>
              <a:rPr lang="es-419" sz="1200" dirty="0" smtClean="0">
                <a:solidFill>
                  <a:srgbClr val="00B0F0"/>
                </a:solidFill>
              </a:rPr>
              <a:t>stequiométrico</a:t>
            </a:r>
            <a:endParaRPr lang="es-CL" sz="1200" dirty="0">
              <a:solidFill>
                <a:srgbClr val="00B0F0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1331640" y="515719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6 Conector angular"/>
          <p:cNvCxnSpPr/>
          <p:nvPr/>
        </p:nvCxnSpPr>
        <p:spPr>
          <a:xfrm>
            <a:off x="1835696" y="5157192"/>
            <a:ext cx="432048" cy="2160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70366"/>
              </p:ext>
            </p:extLst>
          </p:nvPr>
        </p:nvGraphicFramePr>
        <p:xfrm>
          <a:off x="782504" y="1412775"/>
          <a:ext cx="7173872" cy="4680522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7173872"/>
              </a:tblGrid>
              <a:tr h="8510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Ejemplo:</a:t>
                      </a:r>
                      <a:endParaRPr lang="es-CL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 smtClean="0">
                          <a:effectLst/>
                        </a:rPr>
                        <a:t>C </a:t>
                      </a:r>
                      <a:r>
                        <a:rPr lang="es-419" sz="1600" baseline="-25000" dirty="0">
                          <a:effectLst/>
                        </a:rPr>
                        <a:t>(s)</a:t>
                      </a:r>
                      <a:r>
                        <a:rPr lang="es-419" sz="1600" dirty="0">
                          <a:effectLst/>
                        </a:rPr>
                        <a:t> + </a:t>
                      </a:r>
                      <a:r>
                        <a:rPr lang="es-419" sz="1600" dirty="0" smtClean="0">
                          <a:effectLst/>
                        </a:rPr>
                        <a:t>O</a:t>
                      </a:r>
                      <a:r>
                        <a:rPr lang="es-419" sz="1600" baseline="-25000" dirty="0" smtClean="0">
                          <a:effectLst/>
                        </a:rPr>
                        <a:t>2</a:t>
                      </a:r>
                      <a:r>
                        <a:rPr lang="es-419" sz="1600" dirty="0" smtClean="0">
                          <a:effectLst/>
                        </a:rPr>
                        <a:t> </a:t>
                      </a:r>
                      <a:r>
                        <a:rPr lang="es-419" sz="1600" baseline="-25000" dirty="0" smtClean="0">
                          <a:effectLst/>
                        </a:rPr>
                        <a:t>(g) </a:t>
                      </a:r>
                      <a:r>
                        <a:rPr lang="es-419" sz="1600" dirty="0">
                          <a:effectLst/>
                          <a:sym typeface="Wingdings"/>
                        </a:rPr>
                        <a:t></a:t>
                      </a:r>
                      <a:r>
                        <a:rPr lang="es-419" sz="1600" dirty="0">
                          <a:effectLst/>
                        </a:rPr>
                        <a:t> </a:t>
                      </a:r>
                      <a:r>
                        <a:rPr lang="es-419" sz="1600" dirty="0" smtClean="0">
                          <a:effectLst/>
                        </a:rPr>
                        <a:t>CO</a:t>
                      </a:r>
                      <a:r>
                        <a:rPr lang="es-419" sz="1600" baseline="-25000" dirty="0" smtClean="0">
                          <a:effectLst/>
                        </a:rPr>
                        <a:t>(g)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200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419" sz="1600" dirty="0">
                          <a:effectLst/>
                        </a:rPr>
                        <a:t>Primero</a:t>
                      </a:r>
                      <a:endParaRPr lang="es-CL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En los reactantes hay </a:t>
                      </a: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</a:rPr>
                        <a:t>1 átomo de </a:t>
                      </a:r>
                      <a:r>
                        <a:rPr lang="es-419" sz="1600" dirty="0" smtClean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419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419" sz="1600" dirty="0" smtClean="0">
                          <a:effectLst/>
                        </a:rPr>
                        <a:t>y </a:t>
                      </a:r>
                      <a:r>
                        <a:rPr lang="es-419" sz="1600" dirty="0">
                          <a:effectLst/>
                        </a:rPr>
                        <a:t>en los productos hay </a:t>
                      </a:r>
                      <a:r>
                        <a:rPr lang="es-419" sz="1600" dirty="0" smtClean="0">
                          <a:effectLst/>
                        </a:rPr>
                        <a:t>1 átomos</a:t>
                      </a:r>
                      <a:r>
                        <a:rPr lang="es-419" sz="1600" baseline="0" dirty="0" smtClean="0">
                          <a:effectLst/>
                        </a:rPr>
                        <a:t>, éste está balanceado</a:t>
                      </a:r>
                      <a:endParaRPr lang="es-CL" sz="16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dirty="0" smtClean="0">
                          <a:effectLst/>
                        </a:rPr>
                        <a:t>C </a:t>
                      </a:r>
                      <a:r>
                        <a:rPr lang="es-419" sz="1600" baseline="-25000" dirty="0" smtClean="0">
                          <a:effectLst/>
                        </a:rPr>
                        <a:t>(s)</a:t>
                      </a:r>
                      <a:r>
                        <a:rPr lang="es-419" sz="1600" dirty="0" smtClean="0">
                          <a:effectLst/>
                        </a:rPr>
                        <a:t> + O</a:t>
                      </a:r>
                      <a:r>
                        <a:rPr lang="es-419" sz="1600" baseline="-25000" dirty="0" smtClean="0">
                          <a:effectLst/>
                        </a:rPr>
                        <a:t>2</a:t>
                      </a:r>
                      <a:r>
                        <a:rPr lang="es-419" sz="1600" dirty="0" smtClean="0">
                          <a:effectLst/>
                        </a:rPr>
                        <a:t> </a:t>
                      </a:r>
                      <a:r>
                        <a:rPr lang="es-419" sz="1600" baseline="-25000" dirty="0" smtClean="0">
                          <a:effectLst/>
                        </a:rPr>
                        <a:t>(g) </a:t>
                      </a:r>
                      <a:r>
                        <a:rPr lang="es-419" sz="1600" dirty="0" smtClean="0">
                          <a:effectLst/>
                          <a:sym typeface="Wingdings"/>
                        </a:rPr>
                        <a:t></a:t>
                      </a:r>
                      <a:r>
                        <a:rPr lang="es-419" sz="1600" dirty="0" smtClean="0">
                          <a:effectLst/>
                        </a:rPr>
                        <a:t> CO</a:t>
                      </a:r>
                      <a:r>
                        <a:rPr lang="es-419" sz="1600" baseline="-25000" dirty="0" smtClean="0">
                          <a:effectLst/>
                        </a:rPr>
                        <a:t>(g)</a:t>
                      </a:r>
                      <a:endParaRPr lang="es-CL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6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212751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419" sz="1600" dirty="0">
                          <a:effectLst/>
                        </a:rPr>
                        <a:t>Segundo</a:t>
                      </a:r>
                      <a:endParaRPr lang="es-CL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Observa que en el </a:t>
                      </a:r>
                      <a:r>
                        <a:rPr lang="es-419" sz="1600" dirty="0" smtClean="0">
                          <a:effectLst/>
                        </a:rPr>
                        <a:t>Oxígeno </a:t>
                      </a:r>
                      <a:r>
                        <a:rPr lang="es-419" sz="1600" dirty="0">
                          <a:effectLst/>
                        </a:rPr>
                        <a:t>hay </a:t>
                      </a:r>
                      <a:r>
                        <a:rPr lang="es-419" sz="1600" dirty="0" smtClean="0">
                          <a:effectLst/>
                        </a:rPr>
                        <a:t>2 </a:t>
                      </a:r>
                      <a:r>
                        <a:rPr lang="es-419" sz="1600" dirty="0">
                          <a:effectLst/>
                        </a:rPr>
                        <a:t>átomos </a:t>
                      </a:r>
                      <a:r>
                        <a:rPr lang="es-419" sz="1600" dirty="0" smtClean="0">
                          <a:effectLst/>
                        </a:rPr>
                        <a:t>en los reactantes  y sólo 1 en los productos, por lo tanto,</a:t>
                      </a:r>
                      <a:r>
                        <a:rPr lang="es-419" sz="1600" baseline="0" dirty="0" smtClean="0">
                          <a:effectLst/>
                        </a:rPr>
                        <a:t> delante del CO en los productos pondremos el número 2 (coeficiente estequiométrico)  para que de esa forma se iguales los átomos de oxígeno</a:t>
                      </a:r>
                      <a:endParaRPr lang="es-CL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 smtClean="0">
                          <a:effectLst/>
                        </a:rPr>
                        <a:t>C </a:t>
                      </a:r>
                      <a:r>
                        <a:rPr lang="es-419" sz="1600" baseline="-25000" dirty="0" smtClean="0">
                          <a:effectLst/>
                        </a:rPr>
                        <a:t>(s)</a:t>
                      </a:r>
                      <a:r>
                        <a:rPr lang="es-419" sz="1600" dirty="0" smtClean="0">
                          <a:effectLst/>
                        </a:rPr>
                        <a:t> + O</a:t>
                      </a:r>
                      <a:r>
                        <a:rPr lang="es-419" sz="1600" baseline="-25000" dirty="0" smtClean="0">
                          <a:effectLst/>
                        </a:rPr>
                        <a:t>2</a:t>
                      </a:r>
                      <a:r>
                        <a:rPr lang="es-419" sz="1600" dirty="0" smtClean="0">
                          <a:effectLst/>
                        </a:rPr>
                        <a:t> </a:t>
                      </a:r>
                      <a:r>
                        <a:rPr lang="es-419" sz="1600" baseline="-25000" dirty="0" smtClean="0">
                          <a:effectLst/>
                        </a:rPr>
                        <a:t>(g) </a:t>
                      </a:r>
                      <a:r>
                        <a:rPr lang="es-419" sz="1600" dirty="0" smtClean="0">
                          <a:effectLst/>
                          <a:sym typeface="Wingdings"/>
                        </a:rPr>
                        <a:t></a:t>
                      </a:r>
                      <a:r>
                        <a:rPr lang="es-419" sz="1600" dirty="0" smtClean="0">
                          <a:effectLst/>
                        </a:rPr>
                        <a:t> </a:t>
                      </a:r>
                      <a:r>
                        <a:rPr lang="es-419" sz="180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s-419" sz="1600" dirty="0" smtClean="0">
                          <a:effectLst/>
                        </a:rPr>
                        <a:t>CO</a:t>
                      </a:r>
                      <a:r>
                        <a:rPr lang="es-419" sz="1600" baseline="-25000" dirty="0" smtClean="0">
                          <a:effectLst/>
                        </a:rPr>
                        <a:t>(g)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147" y="34752"/>
            <a:ext cx="8064896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CL" sz="2000" b="1" u="sng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Método de tanteo</a:t>
            </a:r>
            <a:endParaRPr lang="es-CL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0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Consiste en anteponer números enteros y sencillos coeficientes </a:t>
            </a:r>
            <a:r>
              <a:rPr lang="es-CL" sz="2000" dirty="0" err="1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estequiométricos</a:t>
            </a:r>
            <a:r>
              <a:rPr lang="es-CL" sz="2000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) que permitan igualar los átomos de los reactantes y los de los productos.</a:t>
            </a:r>
            <a:endParaRPr lang="es-CL" sz="20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08494" y="2708920"/>
            <a:ext cx="784908" cy="784908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91286" y="3389101"/>
            <a:ext cx="619324" cy="619324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88086" y="5085184"/>
            <a:ext cx="700138" cy="7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5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5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Esta equilibrada mi ecuación?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es-CL" dirty="0" smtClean="0"/>
              <a:t>Tercer paso</a:t>
            </a: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es-419" sz="1600" b="1" dirty="0" smtClean="0">
                <a:solidFill>
                  <a:srgbClr val="FF0000"/>
                </a:solidFill>
              </a:rPr>
              <a:t>2</a:t>
            </a:r>
            <a:r>
              <a:rPr lang="es-419" sz="1600" b="1" dirty="0" smtClean="0">
                <a:solidFill>
                  <a:prstClr val="black"/>
                </a:solidFill>
              </a:rPr>
              <a:t>C </a:t>
            </a:r>
            <a:r>
              <a:rPr lang="es-419" sz="1600" b="1" baseline="-25000" dirty="0">
                <a:solidFill>
                  <a:prstClr val="black"/>
                </a:solidFill>
              </a:rPr>
              <a:t>(s)</a:t>
            </a:r>
            <a:r>
              <a:rPr lang="es-419" sz="1600" b="1" dirty="0">
                <a:solidFill>
                  <a:prstClr val="black"/>
                </a:solidFill>
              </a:rPr>
              <a:t> + O</a:t>
            </a:r>
            <a:r>
              <a:rPr lang="es-419" sz="1600" b="1" baseline="-25000" dirty="0">
                <a:solidFill>
                  <a:prstClr val="black"/>
                </a:solidFill>
              </a:rPr>
              <a:t>2</a:t>
            </a:r>
            <a:r>
              <a:rPr lang="es-419" sz="1600" b="1" dirty="0">
                <a:solidFill>
                  <a:prstClr val="black"/>
                </a:solidFill>
              </a:rPr>
              <a:t> </a:t>
            </a:r>
            <a:r>
              <a:rPr lang="es-419" sz="1600" b="1" baseline="-25000" dirty="0">
                <a:solidFill>
                  <a:prstClr val="black"/>
                </a:solidFill>
              </a:rPr>
              <a:t>(g) </a:t>
            </a:r>
            <a:r>
              <a:rPr lang="es-419" sz="1600" b="1" dirty="0">
                <a:solidFill>
                  <a:prstClr val="black"/>
                </a:solidFill>
                <a:sym typeface="Wingdings"/>
              </a:rPr>
              <a:t></a:t>
            </a:r>
            <a:r>
              <a:rPr lang="es-419" sz="1600" b="1" dirty="0">
                <a:solidFill>
                  <a:prstClr val="black"/>
                </a:solidFill>
              </a:rPr>
              <a:t> </a:t>
            </a:r>
            <a:r>
              <a:rPr lang="es-419" sz="1800" b="1" dirty="0">
                <a:solidFill>
                  <a:srgbClr val="FF0000"/>
                </a:solidFill>
              </a:rPr>
              <a:t>2</a:t>
            </a:r>
            <a:r>
              <a:rPr lang="es-419" sz="1600" b="1" dirty="0">
                <a:solidFill>
                  <a:prstClr val="black"/>
                </a:solidFill>
              </a:rPr>
              <a:t>CO</a:t>
            </a:r>
            <a:r>
              <a:rPr lang="es-419" sz="1600" b="1" baseline="-25000" dirty="0">
                <a:solidFill>
                  <a:prstClr val="black"/>
                </a:solidFill>
              </a:rPr>
              <a:t>(g)</a:t>
            </a:r>
            <a:endParaRPr lang="es-CL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2160" y="2035200"/>
            <a:ext cx="504056" cy="50405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11560" y="314096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Ahora mi reacción quedo balanceada y cumple con la Ley de Lavoisier.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0721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7018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419" dirty="0" smtClean="0"/>
              <a:t/>
            </a:r>
            <a:br>
              <a:rPr lang="es-419" dirty="0" smtClean="0"/>
            </a:br>
            <a:r>
              <a:rPr lang="es-419" sz="4000" dirty="0" smtClean="0"/>
              <a:t>Ejemplo </a:t>
            </a:r>
            <a:r>
              <a:rPr lang="es-419" sz="4000" dirty="0"/>
              <a:t>de verificación de átomos</a:t>
            </a:r>
            <a:r>
              <a:rPr lang="es-CL" sz="4000" dirty="0"/>
              <a:t/>
            </a:r>
            <a:br>
              <a:rPr lang="es-CL" sz="4000" dirty="0"/>
            </a:br>
            <a:r>
              <a:rPr lang="es-419" sz="4000" dirty="0"/>
              <a:t>Na</a:t>
            </a:r>
            <a:r>
              <a:rPr lang="es-419" sz="4000" baseline="-25000" dirty="0"/>
              <a:t>2</a:t>
            </a:r>
            <a:r>
              <a:rPr lang="es-419" sz="4000" dirty="0"/>
              <a:t>O </a:t>
            </a:r>
            <a:r>
              <a:rPr lang="es-419" sz="4000" baseline="-25000" dirty="0"/>
              <a:t>(s)</a:t>
            </a:r>
            <a:r>
              <a:rPr lang="es-419" sz="4000" dirty="0"/>
              <a:t> + 2 HCl </a:t>
            </a:r>
            <a:r>
              <a:rPr lang="es-419" sz="4000" baseline="-25000" dirty="0"/>
              <a:t>(ac)</a:t>
            </a:r>
            <a:r>
              <a:rPr lang="es-419" sz="4000" dirty="0"/>
              <a:t> </a:t>
            </a:r>
            <a:r>
              <a:rPr lang="es-419" sz="4000" dirty="0">
                <a:sym typeface="Wingdings"/>
              </a:rPr>
              <a:t></a:t>
            </a:r>
            <a:r>
              <a:rPr lang="es-419" sz="4000" dirty="0"/>
              <a:t> 2 NaCl </a:t>
            </a:r>
            <a:r>
              <a:rPr lang="es-419" sz="4000" baseline="-25000" dirty="0"/>
              <a:t>(ac)</a:t>
            </a:r>
            <a:r>
              <a:rPr lang="es-419" sz="4000" dirty="0"/>
              <a:t> + H</a:t>
            </a:r>
            <a:r>
              <a:rPr lang="es-419" sz="4000" baseline="-25000" dirty="0"/>
              <a:t>2</a:t>
            </a:r>
            <a:r>
              <a:rPr lang="es-419" sz="4000" dirty="0"/>
              <a:t>O </a:t>
            </a:r>
            <a:r>
              <a:rPr lang="es-419" sz="4000" baseline="-25000" dirty="0"/>
              <a:t>(l)</a:t>
            </a:r>
            <a:r>
              <a:rPr lang="es-CL" sz="4000" dirty="0"/>
              <a:t/>
            </a:r>
            <a:br>
              <a:rPr lang="es-CL" sz="4000" dirty="0"/>
            </a:br>
            <a:endParaRPr lang="es-CL" sz="4000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571912"/>
              </p:ext>
            </p:extLst>
          </p:nvPr>
        </p:nvGraphicFramePr>
        <p:xfrm>
          <a:off x="1835696" y="2204864"/>
          <a:ext cx="5688632" cy="151217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117410"/>
                <a:gridCol w="2284805"/>
                <a:gridCol w="2286417"/>
              </a:tblGrid>
              <a:tr h="30243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Reactante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Productos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43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 Na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2 átomos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2 átomos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43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O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1 átomos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1 átomos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43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H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2 átomos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2 átomos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43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Cl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2 átomos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2 átomos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921" y="4206488"/>
            <a:ext cx="1161509" cy="204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Llamada rectangular redondeada"/>
          <p:cNvSpPr/>
          <p:nvPr/>
        </p:nvSpPr>
        <p:spPr>
          <a:xfrm>
            <a:off x="3059832" y="4206488"/>
            <a:ext cx="3240360" cy="1886807"/>
          </a:xfrm>
          <a:prstGeom prst="wedgeRoundRectCallout">
            <a:avLst>
              <a:gd name="adj1" fmla="val -93781"/>
              <a:gd name="adj2" fmla="val -1638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419" sz="2000" dirty="0">
                <a:solidFill>
                  <a:srgbClr val="FF0000"/>
                </a:solidFill>
              </a:rPr>
              <a:t>En este </a:t>
            </a:r>
            <a:r>
              <a:rPr lang="es-419" sz="2000" dirty="0" smtClean="0">
                <a:solidFill>
                  <a:srgbClr val="FF0000"/>
                </a:solidFill>
              </a:rPr>
              <a:t>caso el </a:t>
            </a:r>
            <a:r>
              <a:rPr lang="es-419" sz="2000" dirty="0">
                <a:solidFill>
                  <a:srgbClr val="FF0000"/>
                </a:solidFill>
              </a:rPr>
              <a:t>número de átomos de cada elemento es el mismo en los reactantes y productos, por lo que la ecuación está balanceada.</a:t>
            </a:r>
            <a:endParaRPr lang="es-CL" sz="2000" dirty="0">
              <a:solidFill>
                <a:srgbClr val="FF0000"/>
              </a:solidFill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79" y="4437112"/>
            <a:ext cx="915979" cy="9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8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8183880" cy="1051560"/>
          </a:xfrm>
        </p:spPr>
        <p:txBody>
          <a:bodyPr/>
          <a:lstStyle/>
          <a:p>
            <a:pPr algn="ctr"/>
            <a:r>
              <a:rPr lang="es-CL" dirty="0" smtClean="0"/>
              <a:t>Tarea para ti</a:t>
            </a:r>
            <a:endParaRPr lang="es-CL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98072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 smtClean="0"/>
              <a:t>Verifica si las siguientes reacciones están balanceadas, si cumplen con la Ley de Lavoisier. Si no lo están, balancéala tú.</a:t>
            </a:r>
            <a:endParaRPr lang="es-CL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6" y="1996391"/>
            <a:ext cx="2692228" cy="44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8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/>
          <a:lstStyle/>
          <a:p>
            <a:pPr algn="ctr"/>
            <a:r>
              <a:rPr lang="es-CL" dirty="0" smtClean="0"/>
              <a:t>Estequiometría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pPr algn="just"/>
            <a:r>
              <a:rPr lang="es-CL" dirty="0"/>
              <a:t>Las ecuaciones químicas representan reacciones químicas, las que se desarrollan de tal modo que toda la materia que inicialmente participa se reordena y transforma en sustancias nuevas.</a:t>
            </a:r>
          </a:p>
        </p:txBody>
      </p:sp>
    </p:spTree>
    <p:extLst>
      <p:ext uri="{BB962C8B-B14F-4D97-AF65-F5344CB8AC3E}">
        <p14:creationId xmlns:p14="http://schemas.microsoft.com/office/powerpoint/2010/main" val="25796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s-CL" dirty="0" smtClean="0"/>
              <a:t>Antes de ver este nuevo contenido repasaremos otros que son básicos antes de continuar…..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2333647" y="2117116"/>
            <a:ext cx="4572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lvl="0" algn="ctr"/>
            <a:r>
              <a:rPr lang="es-E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¿Qué pasa a nivel atómico durante una reacción química? </a:t>
            </a:r>
            <a:endParaRPr lang="es-CL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  <p:sp>
        <p:nvSpPr>
          <p:cNvPr id="6" name="5 Llamada rectangular redondeada"/>
          <p:cNvSpPr/>
          <p:nvPr/>
        </p:nvSpPr>
        <p:spPr>
          <a:xfrm>
            <a:off x="2274926" y="2060848"/>
            <a:ext cx="4734272" cy="857999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1368152" cy="228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356062" y="3221585"/>
            <a:ext cx="48082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Los átomos en un cambio químico no se modifican ni se destruyen, solo se reorganizan formando nuevos enlaces químicos. La Materia NO se crea ni se destruye sólo se transforma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0936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Ahora, toda reacción química está representada por una </a:t>
            </a:r>
            <a:r>
              <a:rPr lang="es-CL" dirty="0" smtClean="0">
                <a:solidFill>
                  <a:srgbClr val="FF0000"/>
                </a:solidFill>
              </a:rPr>
              <a:t>ECUACIÓN QUÍMICA, </a:t>
            </a:r>
            <a:r>
              <a:rPr lang="es-CL" dirty="0" smtClean="0"/>
              <a:t>en donde sus componentes son: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3764"/>
            <a:ext cx="7992888" cy="3981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30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s-CL" dirty="0" smtClean="0"/>
              <a:t>2H</a:t>
            </a:r>
            <a:r>
              <a:rPr lang="es-CL" baseline="-25000" dirty="0" smtClean="0"/>
              <a:t>2</a:t>
            </a:r>
            <a:r>
              <a:rPr lang="es-CL" dirty="0"/>
              <a:t> </a:t>
            </a:r>
            <a:r>
              <a:rPr lang="es-CL" dirty="0" smtClean="0"/>
              <a:t>  +  O</a:t>
            </a:r>
            <a:r>
              <a:rPr lang="es-CL" baseline="-25000" dirty="0" smtClean="0"/>
              <a:t>2    </a:t>
            </a:r>
            <a:r>
              <a:rPr lang="es-CL" dirty="0" smtClean="0">
                <a:sym typeface="Wingdings" pitchFamily="2" charset="2"/>
              </a:rPr>
              <a:t>   2</a:t>
            </a:r>
            <a:r>
              <a:rPr lang="es-CL" baseline="-25000" dirty="0" smtClean="0">
                <a:sym typeface="Wingdings" pitchFamily="2" charset="2"/>
              </a:rPr>
              <a:t> </a:t>
            </a:r>
            <a:r>
              <a:rPr lang="es-CL" dirty="0" smtClean="0"/>
              <a:t>H</a:t>
            </a:r>
            <a:r>
              <a:rPr lang="es-CL" baseline="-25000" dirty="0" smtClean="0"/>
              <a:t>2</a:t>
            </a:r>
            <a:r>
              <a:rPr lang="es-CL" dirty="0" smtClean="0"/>
              <a:t>O</a:t>
            </a:r>
          </a:p>
          <a:p>
            <a:pPr marL="0" indent="0">
              <a:buNone/>
            </a:pPr>
            <a:r>
              <a:rPr lang="es-CL" baseline="-25000" dirty="0" smtClean="0">
                <a:sym typeface="Wingdings" pitchFamily="2" charset="2"/>
              </a:rPr>
              <a:t>Reactantes:</a:t>
            </a:r>
            <a:r>
              <a:rPr lang="es-CL" dirty="0" smtClean="0">
                <a:sym typeface="Wingdings" pitchFamily="2" charset="2"/>
              </a:rPr>
              <a:t> </a:t>
            </a:r>
            <a:r>
              <a:rPr lang="es-CL" dirty="0">
                <a:solidFill>
                  <a:srgbClr val="0070C0"/>
                </a:solidFill>
              </a:rPr>
              <a:t>2</a:t>
            </a:r>
            <a:r>
              <a:rPr lang="es-CL" dirty="0">
                <a:solidFill>
                  <a:srgbClr val="FF0000"/>
                </a:solidFill>
              </a:rPr>
              <a:t>H</a:t>
            </a:r>
            <a:r>
              <a:rPr lang="es-CL" baseline="-25000" dirty="0">
                <a:solidFill>
                  <a:srgbClr val="FF0000"/>
                </a:solidFill>
              </a:rPr>
              <a:t>2</a:t>
            </a:r>
            <a:r>
              <a:rPr lang="es-CL" dirty="0">
                <a:solidFill>
                  <a:srgbClr val="FF0000"/>
                </a:solidFill>
              </a:rPr>
              <a:t>   +  O</a:t>
            </a:r>
            <a:r>
              <a:rPr lang="es-CL" baseline="-25000" dirty="0">
                <a:solidFill>
                  <a:srgbClr val="FF0000"/>
                </a:solidFill>
              </a:rPr>
              <a:t>2 </a:t>
            </a:r>
            <a:endParaRPr lang="es-CL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L" baseline="-25000" dirty="0" smtClean="0"/>
              <a:t>Productos:   </a:t>
            </a:r>
            <a:r>
              <a:rPr lang="es-CL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s-CL" baseline="-25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s-CL" dirty="0">
                <a:solidFill>
                  <a:srgbClr val="FF0000"/>
                </a:solidFill>
              </a:rPr>
              <a:t>H</a:t>
            </a:r>
            <a:r>
              <a:rPr lang="es-CL" baseline="-25000" dirty="0">
                <a:solidFill>
                  <a:srgbClr val="FF0000"/>
                </a:solidFill>
              </a:rPr>
              <a:t>2</a:t>
            </a:r>
            <a:r>
              <a:rPr lang="es-CL" dirty="0">
                <a:solidFill>
                  <a:srgbClr val="FF0000"/>
                </a:solidFill>
              </a:rPr>
              <a:t>O</a:t>
            </a:r>
          </a:p>
          <a:p>
            <a:r>
              <a:rPr lang="es-CL" dirty="0" smtClean="0"/>
              <a:t>¿Cuántos átomos hay en los reactantes y en los productos?</a:t>
            </a:r>
          </a:p>
          <a:p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42718"/>
              </p:ext>
            </p:extLst>
          </p:nvPr>
        </p:nvGraphicFramePr>
        <p:xfrm>
          <a:off x="1619672" y="4221088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s-CL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rgbClr val="7030A0"/>
                          </a:solidFill>
                        </a:rPr>
                        <a:t>Reactantes</a:t>
                      </a:r>
                      <a:endParaRPr lang="es-CL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rgbClr val="7030A0"/>
                          </a:solidFill>
                        </a:rPr>
                        <a:t>Productos</a:t>
                      </a:r>
                      <a:endParaRPr lang="es-CL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rgbClr val="7030A0"/>
                          </a:solidFill>
                        </a:rPr>
                        <a:t>Hidrógeno</a:t>
                      </a:r>
                      <a:endParaRPr lang="es-CL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s-CL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s-CL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rgbClr val="7030A0"/>
                          </a:solidFill>
                        </a:rPr>
                        <a:t>Oxígeno</a:t>
                      </a:r>
                      <a:endParaRPr lang="es-CL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s-CL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s-CL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2160" y="1459136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3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218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600" b="1" dirty="0" smtClean="0"/>
              <a:t>Identificando los coeficientes molares</a:t>
            </a:r>
            <a:endParaRPr lang="es-CL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0952" y="1556792"/>
            <a:ext cx="8229600" cy="4572000"/>
          </a:xfrm>
        </p:spPr>
        <p:txBody>
          <a:bodyPr/>
          <a:lstStyle/>
          <a:p>
            <a:pPr marL="810260">
              <a:lnSpc>
                <a:spcPct val="115000"/>
              </a:lnSpc>
              <a:spcAft>
                <a:spcPts val="0"/>
              </a:spcAft>
            </a:pPr>
            <a:r>
              <a:rPr lang="es-ES" sz="3200" dirty="0" smtClean="0">
                <a:latin typeface="Arial"/>
                <a:ea typeface="Calibri"/>
                <a:cs typeface="Times New Roman"/>
              </a:rPr>
              <a:t>Considere </a:t>
            </a:r>
            <a:r>
              <a:rPr lang="es-ES" sz="3200" dirty="0">
                <a:latin typeface="Arial"/>
                <a:ea typeface="Calibri"/>
                <a:cs typeface="Times New Roman"/>
              </a:rPr>
              <a:t>la </a:t>
            </a:r>
            <a:r>
              <a:rPr lang="es-ES" sz="3200" dirty="0" smtClean="0">
                <a:latin typeface="Arial"/>
                <a:ea typeface="Calibri"/>
                <a:cs typeface="Times New Roman"/>
              </a:rPr>
              <a:t>siguiente </a:t>
            </a:r>
            <a:r>
              <a:rPr lang="es-ES" sz="3200" dirty="0">
                <a:latin typeface="Arial"/>
                <a:ea typeface="Calibri"/>
                <a:cs typeface="Times New Roman"/>
              </a:rPr>
              <a:t>ecuación </a:t>
            </a:r>
            <a:r>
              <a:rPr lang="es-ES" sz="3200" dirty="0" smtClean="0">
                <a:latin typeface="Arial"/>
                <a:ea typeface="Calibri"/>
                <a:cs typeface="Times New Roman"/>
              </a:rPr>
              <a:t>química balanceada:</a:t>
            </a:r>
          </a:p>
          <a:p>
            <a:pPr marL="426212" indent="0">
              <a:lnSpc>
                <a:spcPct val="115000"/>
              </a:lnSpc>
              <a:spcAft>
                <a:spcPts val="0"/>
              </a:spcAft>
              <a:buNone/>
            </a:pPr>
            <a:endParaRPr lang="es-CL" sz="2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80928"/>
            <a:ext cx="6804248" cy="193100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30153" y="471193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*Los coeficientes molares son los moles de sustancias presentes en una reacción química.</a:t>
            </a:r>
            <a:endParaRPr lang="es-CL" b="1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0559" y="3746432"/>
            <a:ext cx="952661" cy="9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7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Tarea: Identifica los coeficientes molares en reactantes y productos</a:t>
            </a:r>
            <a:endParaRPr lang="es-C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25" y="1628800"/>
            <a:ext cx="6136026" cy="3312368"/>
          </a:xfrm>
        </p:spPr>
      </p:pic>
    </p:spTree>
    <p:extLst>
      <p:ext uri="{BB962C8B-B14F-4D97-AF65-F5344CB8AC3E}">
        <p14:creationId xmlns:p14="http://schemas.microsoft.com/office/powerpoint/2010/main" val="12470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1.-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2.-</a:t>
            </a:r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822498"/>
              </p:ext>
            </p:extLst>
          </p:nvPr>
        </p:nvGraphicFramePr>
        <p:xfrm>
          <a:off x="1475656" y="1552001"/>
          <a:ext cx="4572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Reactante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Producto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Calcio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Hidrógeno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Oxígeno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0" name="Picture 6" descr="Ecuaciones químic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42338" b="42783"/>
          <a:stretch/>
        </p:blipFill>
        <p:spPr bwMode="auto">
          <a:xfrm>
            <a:off x="1326173" y="873128"/>
            <a:ext cx="5659041" cy="67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cuaciones químic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49" b="14471"/>
          <a:stretch/>
        </p:blipFill>
        <p:spPr bwMode="auto">
          <a:xfrm>
            <a:off x="1043608" y="3314169"/>
            <a:ext cx="6076950" cy="67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545914"/>
              </p:ext>
            </p:extLst>
          </p:nvPr>
        </p:nvGraphicFramePr>
        <p:xfrm>
          <a:off x="1124293" y="4077072"/>
          <a:ext cx="6096000" cy="1173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43204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Reactante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Producto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Hidrógeno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Iodo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4653136"/>
            <a:ext cx="622424" cy="622424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37152" y="1772816"/>
            <a:ext cx="694432" cy="6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5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052736"/>
            <a:ext cx="4374998" cy="60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0272" b="56528"/>
          <a:stretch/>
        </p:blipFill>
        <p:spPr bwMode="auto">
          <a:xfrm>
            <a:off x="971600" y="3982746"/>
            <a:ext cx="5615420" cy="60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314811"/>
              </p:ext>
            </p:extLst>
          </p:nvPr>
        </p:nvGraphicFramePr>
        <p:xfrm>
          <a:off x="1043608" y="1988840"/>
          <a:ext cx="4572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Reactante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Producto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Carbono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Hidrógeno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Oxígeno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140200"/>
              </p:ext>
            </p:extLst>
          </p:nvPr>
        </p:nvGraphicFramePr>
        <p:xfrm>
          <a:off x="971600" y="4797152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Reactante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Producto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Hierro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Oxígeno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32240" y="1844824"/>
            <a:ext cx="694432" cy="694432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85222" y="4941168"/>
            <a:ext cx="910456" cy="91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7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specto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7484</TotalTime>
  <Words>658</Words>
  <Application>Microsoft Office PowerPoint</Application>
  <PresentationFormat>Presentación en pantalla (4:3)</PresentationFormat>
  <Paragraphs>110</Paragraphs>
  <Slides>17</Slides>
  <Notes>0</Notes>
  <HiddenSlides>0</HiddenSlides>
  <MMClips>14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Aspecto</vt:lpstr>
      <vt:lpstr>1_Tema de Office</vt:lpstr>
      <vt:lpstr>6_Tema de Office</vt:lpstr>
      <vt:lpstr>7_Tema de Office</vt:lpstr>
      <vt:lpstr>1_Aspecto</vt:lpstr>
      <vt:lpstr>8_Tema de Office</vt:lpstr>
      <vt:lpstr>Estequiometría</vt:lpstr>
      <vt:lpstr>Estequiometría</vt:lpstr>
      <vt:lpstr>Presentación de PowerPoint</vt:lpstr>
      <vt:lpstr>Presentación de PowerPoint</vt:lpstr>
      <vt:lpstr>Presentación de PowerPoint</vt:lpstr>
      <vt:lpstr>Identificando los coeficientes molares</vt:lpstr>
      <vt:lpstr>Tarea: Identifica los coeficientes molares en reactantes y productos</vt:lpstr>
      <vt:lpstr>Presentación de PowerPoint</vt:lpstr>
      <vt:lpstr>Presentación de PowerPoint</vt:lpstr>
      <vt:lpstr>¿Qué ocurre en esta ecuación?</vt:lpstr>
      <vt:lpstr>Presentación de PowerPoint</vt:lpstr>
      <vt:lpstr>Balanceo de reacciones químicas</vt:lpstr>
      <vt:lpstr>Ante cualquier ecuación química debes:</vt:lpstr>
      <vt:lpstr>Presentación de PowerPoint</vt:lpstr>
      <vt:lpstr>Esta equilibrada mi ecuación?</vt:lpstr>
      <vt:lpstr> Ejemplo de verificación de átomos Na2O (s) + 2 HCl (ac)  2 NaCl (ac) + H2O (l) </vt:lpstr>
      <vt:lpstr>Tarea para 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Estequiometría y Masa molar</dc:title>
  <dc:creator>Profesor24</dc:creator>
  <cp:lastModifiedBy>PCs</cp:lastModifiedBy>
  <cp:revision>51</cp:revision>
  <dcterms:created xsi:type="dcterms:W3CDTF">2020-09-02T22:45:12Z</dcterms:created>
  <dcterms:modified xsi:type="dcterms:W3CDTF">2020-10-21T14:30:15Z</dcterms:modified>
</cp:coreProperties>
</file>