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5" r:id="rId1"/>
  </p:sldMasterIdLst>
  <p:notesMasterIdLst>
    <p:notesMasterId r:id="rId15"/>
  </p:notesMasterIdLst>
  <p:sldIdLst>
    <p:sldId id="256" r:id="rId2"/>
    <p:sldId id="257" r:id="rId3"/>
    <p:sldId id="294" r:id="rId4"/>
    <p:sldId id="293" r:id="rId5"/>
    <p:sldId id="299" r:id="rId6"/>
    <p:sldId id="304" r:id="rId7"/>
    <p:sldId id="305" r:id="rId8"/>
    <p:sldId id="298" r:id="rId9"/>
    <p:sldId id="270" r:id="rId10"/>
    <p:sldId id="274" r:id="rId11"/>
    <p:sldId id="303" r:id="rId12"/>
    <p:sldId id="306" r:id="rId13"/>
    <p:sldId id="285" r:id="rId1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10"/>
    <a:srgbClr val="000000"/>
    <a:srgbClr val="BBB96B"/>
    <a:srgbClr val="A3236F"/>
    <a:srgbClr val="718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3563" autoAdjust="0"/>
    <p:restoredTop sz="89480" autoAdjust="0"/>
  </p:normalViewPr>
  <p:slideViewPr>
    <p:cSldViewPr snapToGrid="0" snapToObjects="1">
      <p:cViewPr>
        <p:scale>
          <a:sx n="59" d="100"/>
          <a:sy n="59" d="100"/>
        </p:scale>
        <p:origin x="-2275" y="-499"/>
      </p:cViewPr>
      <p:guideLst>
        <p:guide orient="horz" pos="2160"/>
        <p:guide pos="3840"/>
      </p:guideLst>
    </p:cSldViewPr>
  </p:slideViewPr>
  <p:notesTextViewPr>
    <p:cViewPr>
      <p:scale>
        <a:sx n="1" d="1"/>
        <a:sy n="1" d="1"/>
      </p:scale>
      <p:origin x="0" y="0"/>
    </p:cViewPr>
  </p:notesTextViewPr>
  <p:sorterViewPr>
    <p:cViewPr>
      <p:scale>
        <a:sx n="100" d="100"/>
        <a:sy n="100" d="100"/>
      </p:scale>
      <p:origin x="0" y="12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F4F27-9FF4-154A-B465-737E0520169E}" type="datetimeFigureOut">
              <a:rPr lang="es-ES_tradnl" smtClean="0"/>
              <a:t>14/07/2020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BFBD4-5B64-0640-988C-66E3B16709CC}" type="slidenum">
              <a:rPr lang="es-ES_tradnl" smtClean="0"/>
              <a:t>‹Nº›</a:t>
            </a:fld>
            <a:endParaRPr lang="es-ES_tradnl"/>
          </a:p>
        </p:txBody>
      </p:sp>
    </p:spTree>
    <p:extLst>
      <p:ext uri="{BB962C8B-B14F-4D97-AF65-F5344CB8AC3E}">
        <p14:creationId xmlns:p14="http://schemas.microsoft.com/office/powerpoint/2010/main" val="78573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logs.iadb.org/conocimiento-abierto/es/conectando-datos-abiertos-sector-privado-desarrollo-economic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witter.com/adumbledore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konomicos.com/desarrollo-economic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xhere.com/es/photo/145763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bschool.com/blog/equipo-de-trabajo-efectivo-rrhh-2-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interest.cl/pin/4053246538340430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Fuente imágenes</a:t>
            </a:r>
          </a:p>
          <a:p>
            <a:r>
              <a:rPr lang="es-MX" dirty="0" smtClean="0"/>
              <a:t>Fuente imagen:</a:t>
            </a:r>
            <a:r>
              <a:rPr lang="es-MX" baseline="0" dirty="0" smtClean="0"/>
              <a:t> Disponible en </a:t>
            </a:r>
            <a:r>
              <a:rPr lang="es-CL" dirty="0" smtClean="0">
                <a:hlinkClick r:id="rId3"/>
              </a:rPr>
              <a:t>https://blogs.iadb.org/conocimiento-abierto/es/conectando-datos-abiertos-sector-privado-desarrollo-economico/</a:t>
            </a:r>
            <a:r>
              <a:rPr lang="es-CL" dirty="0" smtClean="0"/>
              <a:t> Consultado el 07/07/20.</a:t>
            </a:r>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1</a:t>
            </a:fld>
            <a:endParaRPr lang="es-ES_tradnl"/>
          </a:p>
        </p:txBody>
      </p:sp>
    </p:spTree>
    <p:extLst>
      <p:ext uri="{BB962C8B-B14F-4D97-AF65-F5344CB8AC3E}">
        <p14:creationId xmlns:p14="http://schemas.microsoft.com/office/powerpoint/2010/main" val="10261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Fuente imagen:</a:t>
            </a:r>
          </a:p>
          <a:p>
            <a:r>
              <a:rPr lang="es-CL" dirty="0" smtClean="0">
                <a:hlinkClick r:id="rId3"/>
              </a:rPr>
              <a:t>https://twitter.com/adumbledorees</a:t>
            </a:r>
            <a:r>
              <a:rPr lang="es-CL" dirty="0" smtClean="0"/>
              <a:t> Consultado</a:t>
            </a:r>
            <a:r>
              <a:rPr lang="es-CL" baseline="0" dirty="0" smtClean="0"/>
              <a:t> el 07/07/20</a:t>
            </a:r>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13</a:t>
            </a:fld>
            <a:endParaRPr lang="es-ES_tradnl"/>
          </a:p>
        </p:txBody>
      </p:sp>
    </p:spTree>
    <p:extLst>
      <p:ext uri="{BB962C8B-B14F-4D97-AF65-F5344CB8AC3E}">
        <p14:creationId xmlns:p14="http://schemas.microsoft.com/office/powerpoint/2010/main" val="224747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Fuente imágenes</a:t>
            </a:r>
          </a:p>
          <a:p>
            <a:r>
              <a:rPr lang="es-MX" dirty="0" smtClean="0"/>
              <a:t>Fuente imagen: Disponible en </a:t>
            </a:r>
            <a:r>
              <a:rPr lang="es-CL" dirty="0" smtClean="0">
                <a:hlinkClick r:id="rId3"/>
              </a:rPr>
              <a:t>https://ekonomicos.com/desarrollo-economico/</a:t>
            </a:r>
            <a:r>
              <a:rPr lang="es-CL" dirty="0" smtClean="0"/>
              <a:t>Consultado el 07/07/20.</a:t>
            </a:r>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2</a:t>
            </a:fld>
            <a:endParaRPr lang="es-ES_tradnl"/>
          </a:p>
        </p:txBody>
      </p:sp>
    </p:spTree>
    <p:extLst>
      <p:ext uri="{BB962C8B-B14F-4D97-AF65-F5344CB8AC3E}">
        <p14:creationId xmlns:p14="http://schemas.microsoft.com/office/powerpoint/2010/main" val="33121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Fuente de imágenes</a:t>
            </a:r>
          </a:p>
          <a:p>
            <a:r>
              <a:rPr lang="es-MX" dirty="0" smtClean="0"/>
              <a:t>Fuente: </a:t>
            </a:r>
            <a:r>
              <a:rPr lang="es-CL" dirty="0" smtClean="0"/>
              <a:t>industriadelcine.com</a:t>
            </a:r>
            <a:r>
              <a:rPr lang="es-CL" baseline="0" dirty="0" smtClean="0"/>
              <a:t> </a:t>
            </a:r>
            <a:r>
              <a:rPr lang="es-CL" dirty="0" smtClean="0"/>
              <a:t>Consultada</a:t>
            </a:r>
            <a:r>
              <a:rPr lang="es-CL" baseline="0" dirty="0" smtClean="0"/>
              <a:t> el 07/07/20.</a:t>
            </a:r>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3</a:t>
            </a:fld>
            <a:endParaRPr lang="es-ES_tradnl"/>
          </a:p>
        </p:txBody>
      </p:sp>
    </p:spTree>
    <p:extLst>
      <p:ext uri="{BB962C8B-B14F-4D97-AF65-F5344CB8AC3E}">
        <p14:creationId xmlns:p14="http://schemas.microsoft.com/office/powerpoint/2010/main" val="135631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smtClean="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4</a:t>
            </a:fld>
            <a:endParaRPr lang="es-ES_tradnl"/>
          </a:p>
        </p:txBody>
      </p:sp>
    </p:spTree>
    <p:extLst>
      <p:ext uri="{BB962C8B-B14F-4D97-AF65-F5344CB8AC3E}">
        <p14:creationId xmlns:p14="http://schemas.microsoft.com/office/powerpoint/2010/main" val="130124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Fuente de imágenes</a:t>
            </a:r>
          </a:p>
          <a:p>
            <a:r>
              <a:rPr lang="es-MX" dirty="0" smtClean="0"/>
              <a:t>Fuente: </a:t>
            </a:r>
            <a:r>
              <a:rPr lang="es-CL" dirty="0" smtClean="0">
                <a:hlinkClick r:id="rId3"/>
              </a:rPr>
              <a:t>https://pxhere.com/es/photo/1457639</a:t>
            </a:r>
            <a:r>
              <a:rPr lang="es-CL" dirty="0" smtClean="0"/>
              <a:t> Consultada el </a:t>
            </a:r>
            <a:r>
              <a:rPr lang="es-CL" baseline="0" dirty="0" err="1" smtClean="0"/>
              <a:t>el</a:t>
            </a:r>
            <a:r>
              <a:rPr lang="es-CL" baseline="0" dirty="0" smtClean="0"/>
              <a:t> 07/07/20.</a:t>
            </a:r>
          </a:p>
          <a:p>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5</a:t>
            </a:fld>
            <a:endParaRPr lang="es-ES_tradnl"/>
          </a:p>
        </p:txBody>
      </p:sp>
    </p:spTree>
    <p:extLst>
      <p:ext uri="{BB962C8B-B14F-4D97-AF65-F5344CB8AC3E}">
        <p14:creationId xmlns:p14="http://schemas.microsoft.com/office/powerpoint/2010/main" val="300938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6</a:t>
            </a:fld>
            <a:endParaRPr lang="es-ES_tradnl"/>
          </a:p>
        </p:txBody>
      </p:sp>
    </p:spTree>
    <p:extLst>
      <p:ext uri="{BB962C8B-B14F-4D97-AF65-F5344CB8AC3E}">
        <p14:creationId xmlns:p14="http://schemas.microsoft.com/office/powerpoint/2010/main" val="85083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u="sng" dirty="0" smtClean="0">
                <a:hlinkClick r:id="rId3"/>
              </a:rPr>
              <a:t>Fuente IMÁGENES</a:t>
            </a:r>
          </a:p>
          <a:p>
            <a:r>
              <a:rPr lang="es-CL" dirty="0" smtClean="0">
                <a:hlinkClick r:id="rId3"/>
              </a:rPr>
              <a:t>Fuente:</a:t>
            </a:r>
            <a:r>
              <a:rPr lang="es-CL" baseline="0" dirty="0" smtClean="0">
                <a:hlinkClick r:id="rId3"/>
              </a:rPr>
              <a:t> </a:t>
            </a:r>
            <a:r>
              <a:rPr lang="es-CL" dirty="0" smtClean="0">
                <a:hlinkClick r:id="rId3"/>
              </a:rPr>
              <a:t>https://www.iebschool.com/blog/equipo-de-trabajo-efectivo-rrhh-2-0/</a:t>
            </a:r>
            <a:r>
              <a:rPr lang="es-CL" dirty="0" smtClean="0"/>
              <a:t>. Consultado</a:t>
            </a:r>
            <a:r>
              <a:rPr lang="es-CL" baseline="0" dirty="0" smtClean="0"/>
              <a:t> el 07/07/20.</a:t>
            </a:r>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7</a:t>
            </a:fld>
            <a:endParaRPr lang="es-ES_tradnl"/>
          </a:p>
        </p:txBody>
      </p:sp>
    </p:spTree>
    <p:extLst>
      <p:ext uri="{BB962C8B-B14F-4D97-AF65-F5344CB8AC3E}">
        <p14:creationId xmlns:p14="http://schemas.microsoft.com/office/powerpoint/2010/main" val="1105971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baseline="0" dirty="0" smtClean="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8</a:t>
            </a:fld>
            <a:endParaRPr lang="es-ES_tradnl"/>
          </a:p>
        </p:txBody>
      </p:sp>
    </p:spTree>
    <p:extLst>
      <p:ext uri="{BB962C8B-B14F-4D97-AF65-F5344CB8AC3E}">
        <p14:creationId xmlns:p14="http://schemas.microsoft.com/office/powerpoint/2010/main" val="112432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Fuente </a:t>
            </a:r>
            <a:r>
              <a:rPr lang="es-CL" dirty="0" err="1" smtClean="0"/>
              <a:t>imágenes:</a:t>
            </a:r>
            <a:r>
              <a:rPr lang="es-CL" dirty="0" err="1" smtClean="0">
                <a:hlinkClick r:id="rId3"/>
              </a:rPr>
              <a:t>https</a:t>
            </a:r>
            <a:r>
              <a:rPr lang="es-CL" dirty="0" smtClean="0">
                <a:hlinkClick r:id="rId3"/>
              </a:rPr>
              <a:t>://www.pinterest.cl/pin/40532465383404307/</a:t>
            </a:r>
            <a:r>
              <a:rPr lang="es-CL" dirty="0" smtClean="0"/>
              <a:t> Consultado el 07/07/20</a:t>
            </a:r>
          </a:p>
          <a:p>
            <a:endParaRPr lang="es-CL" dirty="0"/>
          </a:p>
        </p:txBody>
      </p:sp>
      <p:sp>
        <p:nvSpPr>
          <p:cNvPr id="4" name="3 Marcador de número de diapositiva"/>
          <p:cNvSpPr>
            <a:spLocks noGrp="1"/>
          </p:cNvSpPr>
          <p:nvPr>
            <p:ph type="sldNum" sz="quarter" idx="10"/>
          </p:nvPr>
        </p:nvSpPr>
        <p:spPr/>
        <p:txBody>
          <a:bodyPr/>
          <a:lstStyle/>
          <a:p>
            <a:fld id="{0FEBFBD4-5B64-0640-988C-66E3B16709CC}" type="slidenum">
              <a:rPr lang="es-ES_tradnl" smtClean="0"/>
              <a:t>9</a:t>
            </a:fld>
            <a:endParaRPr lang="es-ES_tradnl"/>
          </a:p>
        </p:txBody>
      </p:sp>
    </p:spTree>
    <p:extLst>
      <p:ext uri="{BB962C8B-B14F-4D97-AF65-F5344CB8AC3E}">
        <p14:creationId xmlns:p14="http://schemas.microsoft.com/office/powerpoint/2010/main" val="288011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EAA47336-704E-5D45-9C88-F7A1025DEF28}" type="datetimeFigureOut">
              <a:rPr lang="es-ES_tradnl" smtClean="0"/>
              <a:t>14/07/2020</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A6FDE395-D542-AD4B-831C-BB2D595FACB4}" type="slidenum">
              <a:rPr lang="es-ES_tradnl" smtClean="0"/>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47336-704E-5D45-9C88-F7A1025DEF28}" type="datetimeFigureOut">
              <a:rPr lang="es-ES_tradnl" smtClean="0"/>
              <a:t>14/07/2020</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DE395-D542-AD4B-831C-BB2D595FACB4}" type="slidenum">
              <a:rPr lang="es-ES_tradnl" smtClean="0"/>
              <a:t>‹Nº›</a:t>
            </a:fld>
            <a:endParaRPr lang="es-ES_tradnl"/>
          </a:p>
        </p:txBody>
      </p:sp>
    </p:spTree>
    <p:extLst>
      <p:ext uri="{BB962C8B-B14F-4D97-AF65-F5344CB8AC3E}">
        <p14:creationId xmlns:p14="http://schemas.microsoft.com/office/powerpoint/2010/main" val="365040481"/>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15.png"/><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3.wav"/><Relationship Id="rId7" Type="http://schemas.openxmlformats.org/officeDocument/2006/relationships/image" Target="../media/image19.jpeg"/><Relationship Id="rId2" Type="http://schemas.microsoft.com/office/2007/relationships/media" Target="../media/media13.wav"/><Relationship Id="rId1" Type="http://schemas.openxmlformats.org/officeDocument/2006/relationships/tags" Target="../tags/tag9.xml"/><Relationship Id="rId6" Type="http://schemas.openxmlformats.org/officeDocument/2006/relationships/hyperlink" Target="mailto:stefany.pena@liceonsmariainmaculada.cl" TargetMode="External"/><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wav"/><Relationship Id="rId7" Type="http://schemas.openxmlformats.org/officeDocument/2006/relationships/image" Target="../media/image5.jpe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3.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wav"/><Relationship Id="rId7" Type="http://schemas.openxmlformats.org/officeDocument/2006/relationships/image" Target="../media/image7.gif"/><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3.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3.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3.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3.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onectando los datos abiertos con el sector privado: una ..."/>
          <p:cNvPicPr>
            <a:picLocks noChangeAspect="1" noChangeArrowheads="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399246" y="1010969"/>
            <a:ext cx="11436440" cy="5549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0" y="399245"/>
            <a:ext cx="11880890" cy="954581"/>
          </a:xfr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p>
            <a:r>
              <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a:t>
            </a:r>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El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3" name="Subtítulo 2"/>
          <p:cNvSpPr>
            <a:spLocks noGrp="1"/>
          </p:cNvSpPr>
          <p:nvPr>
            <p:ph type="subTitle" idx="1"/>
          </p:nvPr>
        </p:nvSpPr>
        <p:spPr>
          <a:xfrm>
            <a:off x="0" y="5036801"/>
            <a:ext cx="12192000" cy="848846"/>
          </a:xfrm>
          <a:solidFill>
            <a:schemeClr val="bg1"/>
          </a:solidFill>
          <a:ln w="57150">
            <a:solidFill>
              <a:srgbClr val="000000"/>
            </a:solidFill>
            <a:prstDash val="sysDash"/>
          </a:ln>
        </p:spPr>
        <p:style>
          <a:lnRef idx="3">
            <a:schemeClr val="lt1"/>
          </a:lnRef>
          <a:fillRef idx="1">
            <a:schemeClr val="accent4"/>
          </a:fillRef>
          <a:effectRef idx="1">
            <a:schemeClr val="accent4"/>
          </a:effectRef>
          <a:fontRef idx="minor">
            <a:schemeClr val="lt1"/>
          </a:fontRef>
        </p:style>
        <p:txBody>
          <a:bodyPr>
            <a:normAutofit lnSpcReduction="10000"/>
          </a:bodyPr>
          <a:lstStyle/>
          <a:p>
            <a:r>
              <a:rPr lang="es-ES_tradnl" sz="2800" dirty="0" smtClean="0">
                <a:solidFill>
                  <a:schemeClr val="tx1"/>
                </a:solidFill>
                <a:latin typeface="Britannic Bold" pitchFamily="34" charset="0"/>
                <a:ea typeface="Chalkduster" charset="0"/>
                <a:cs typeface="Chalkduster" charset="0"/>
              </a:rPr>
              <a:t>Objetivo: </a:t>
            </a:r>
            <a:r>
              <a:rPr lang="es-ES" sz="2800" dirty="0" smtClean="0">
                <a:solidFill>
                  <a:schemeClr val="tx1"/>
                </a:solidFill>
                <a:latin typeface="Britannic Bold" pitchFamily="34" charset="0"/>
                <a:ea typeface="Chalkduster" charset="0"/>
                <a:cs typeface="Chalkduster" charset="0"/>
              </a:rPr>
              <a:t>Comprender las características del concepto de desarrollo económico.</a:t>
            </a:r>
            <a:endParaRPr lang="es-ES_tradnl" sz="2800" dirty="0">
              <a:solidFill>
                <a:schemeClr val="tx1"/>
              </a:solidFill>
              <a:latin typeface="Chalkduster" charset="0"/>
              <a:ea typeface="Chalkduster" charset="0"/>
              <a:cs typeface="Chalkduster" charset="0"/>
            </a:endParaRPr>
          </a:p>
        </p:txBody>
      </p:sp>
      <p:sp>
        <p:nvSpPr>
          <p:cNvPr id="4" name="3 Rectángulo"/>
          <p:cNvSpPr/>
          <p:nvPr/>
        </p:nvSpPr>
        <p:spPr>
          <a:xfrm>
            <a:off x="7585656" y="5653827"/>
            <a:ext cx="4606344" cy="9071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dirty="0" err="1" smtClean="0">
                <a:latin typeface="Britannic Bold" pitchFamily="34" charset="0"/>
              </a:rPr>
              <a:t>Stefany</a:t>
            </a:r>
            <a:r>
              <a:rPr lang="es-MX" dirty="0" smtClean="0">
                <a:latin typeface="Britannic Bold" pitchFamily="34" charset="0"/>
              </a:rPr>
              <a:t> Peña Vásquez.</a:t>
            </a:r>
          </a:p>
          <a:p>
            <a:pPr algn="ctr"/>
            <a:r>
              <a:rPr lang="es-MX" dirty="0" smtClean="0">
                <a:latin typeface="Britannic Bold" pitchFamily="34" charset="0"/>
              </a:rPr>
              <a:t>Profesora de Estado en Historia y Ciencias Sociales/Licenciada en Historia.</a:t>
            </a:r>
            <a:endParaRPr lang="es-CL" dirty="0">
              <a:latin typeface="Britannic Bold" pitchFamily="34" charset="0"/>
            </a:endParaRPr>
          </a:p>
        </p:txBody>
      </p:sp>
      <p:pic>
        <p:nvPicPr>
          <p:cNvPr id="1026" name="Picture 2" descr="Liceo Nuestra Señora María Inmacul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9649" y="399245"/>
            <a:ext cx="1193077" cy="101382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rot="10800000" flipH="1" flipV="1">
            <a:off x="-141668" y="6675096"/>
            <a:ext cx="12530886" cy="1829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600" b="1" dirty="0" smtClean="0"/>
              <a:t>PROHIBIDA LA REPRODUCCIÓN, EDICIÓN O UTILIZACIÓN DE ESTE MATERIAL SIN AUTORIZACIÓN DE SU PROPIETARIA INTELECTUAL</a:t>
            </a:r>
            <a:endParaRPr lang="es-CL" sz="1600" b="1" dirty="0"/>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54775315"/>
      </p:ext>
    </p:extLst>
  </p:cSld>
  <p:clrMapOvr>
    <a:masterClrMapping/>
  </p:clrMapOvr>
  <p:transition spd="slow" advTm="5600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28000"/>
          </a:schemeClr>
        </a:solidFill>
        <a:effectLst/>
      </p:bgPr>
    </p:bg>
    <p:spTree>
      <p:nvGrpSpPr>
        <p:cNvPr id="1" name=""/>
        <p:cNvGrpSpPr/>
        <p:nvPr/>
      </p:nvGrpSpPr>
      <p:grpSpPr>
        <a:xfrm>
          <a:off x="0" y="0"/>
          <a:ext cx="0" cy="0"/>
          <a:chOff x="0" y="0"/>
          <a:chExt cx="0" cy="0"/>
        </a:xfrm>
      </p:grpSpPr>
      <p:pic>
        <p:nvPicPr>
          <p:cNvPr id="11268" name="Picture 4" descr="Unamused Mad GIF - Unamused Mad Angry - Descubre &amp; Compart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315" y="1068946"/>
            <a:ext cx="4095750" cy="28204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descr="Harry Potter GIFs - Get the best GIF 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75326" y="3168203"/>
            <a:ext cx="3450511" cy="3450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Llamada rectangular"/>
          <p:cNvSpPr/>
          <p:nvPr/>
        </p:nvSpPr>
        <p:spPr>
          <a:xfrm>
            <a:off x="1501170" y="3889419"/>
            <a:ext cx="6715549" cy="2701343"/>
          </a:xfrm>
          <a:prstGeom prst="wedgeRectCallout">
            <a:avLst>
              <a:gd name="adj1" fmla="val 75157"/>
              <a:gd name="adj2" fmla="val -9655"/>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s-MX" sz="2400" dirty="0" smtClean="0">
                <a:latin typeface="Arial" pitchFamily="34" charset="0"/>
                <a:cs typeface="Arial" pitchFamily="34" charset="0"/>
              </a:rPr>
              <a:t>Pero Hermione, el desarrollo económico establece que para que éste exista debe haber crecimiento económico, pero además, en los países desarrollados hay un profundo interés por la innovación científica y por la calidad de vida de las personas. Por lo tanto, no todos los países logran el desarrollo económico. </a:t>
            </a:r>
            <a:endParaRPr lang="es-CL" sz="2400" dirty="0">
              <a:solidFill>
                <a:schemeClr val="tx1"/>
              </a:solidFill>
              <a:latin typeface="Arial" pitchFamily="34" charset="0"/>
              <a:cs typeface="Arial" pitchFamily="34" charset="0"/>
            </a:endParaRPr>
          </a:p>
        </p:txBody>
      </p:sp>
      <p:sp>
        <p:nvSpPr>
          <p:cNvPr id="8" name="7 Llamada rectangular"/>
          <p:cNvSpPr/>
          <p:nvPr/>
        </p:nvSpPr>
        <p:spPr>
          <a:xfrm>
            <a:off x="3920252" y="1656136"/>
            <a:ext cx="6923759" cy="1074185"/>
          </a:xfrm>
          <a:prstGeom prst="wedgeRectCallout">
            <a:avLst>
              <a:gd name="adj1" fmla="val -78752"/>
              <a:gd name="adj2" fmla="val 50285"/>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s-MX" sz="2400" dirty="0" smtClean="0">
                <a:latin typeface="Arial" pitchFamily="34" charset="0"/>
                <a:cs typeface="Arial" pitchFamily="34" charset="0"/>
              </a:rPr>
              <a:t>Harry, no entendí claramente ¿qué es el desarrollo económico?</a:t>
            </a:r>
            <a:endParaRPr lang="es-CL" sz="2400" dirty="0">
              <a:solidFill>
                <a:schemeClr val="tx1"/>
              </a:solidFill>
              <a:latin typeface="Arial" pitchFamily="34" charset="0"/>
              <a:cs typeface="Arial" pitchFamily="34" charset="0"/>
            </a:endParaRPr>
          </a:p>
        </p:txBody>
      </p:sp>
      <p:sp>
        <p:nvSpPr>
          <p:cNvPr id="10" name="Título 1"/>
          <p:cNvSpPr txBox="1">
            <a:spLocks/>
          </p:cNvSpPr>
          <p:nvPr/>
        </p:nvSpPr>
        <p:spPr>
          <a:xfrm>
            <a:off x="0" y="197964"/>
            <a:ext cx="12192000" cy="767952"/>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Para finalizar…</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42879444"/>
      </p:ext>
    </p:extLst>
  </p:cSld>
  <p:clrMapOvr>
    <a:masterClrMapping/>
  </p:clrMapOvr>
  <mc:AlternateContent xmlns:mc="http://schemas.openxmlformats.org/markup-compatibility/2006" xmlns:p14="http://schemas.microsoft.com/office/powerpoint/2010/main">
    <mc:Choice Requires="p14">
      <p:transition spd="slow" p14:dur="1500" advTm="129467">
        <p14:window dir="vert"/>
      </p:transition>
    </mc:Choice>
    <mc:Fallback xmlns="">
      <p:transition spd="slow" advTm="129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fade">
                                      <p:cBhvr>
                                        <p:cTn id="11" dur="1000"/>
                                        <p:tgtEl>
                                          <p:spTgt spid="11268"/>
                                        </p:tgtEl>
                                      </p:cBhvr>
                                    </p:animEffect>
                                    <p:anim calcmode="lin" valueType="num">
                                      <p:cBhvr>
                                        <p:cTn id="12" dur="1000" fill="hold"/>
                                        <p:tgtEl>
                                          <p:spTgt spid="11268"/>
                                        </p:tgtEl>
                                        <p:attrNameLst>
                                          <p:attrName>ppt_x</p:attrName>
                                        </p:attrNameLst>
                                      </p:cBhvr>
                                      <p:tavLst>
                                        <p:tav tm="0">
                                          <p:val>
                                            <p:strVal val="#ppt_x"/>
                                          </p:val>
                                        </p:tav>
                                        <p:tav tm="100000">
                                          <p:val>
                                            <p:strVal val="#ppt_x"/>
                                          </p:val>
                                        </p:tav>
                                      </p:tavLst>
                                    </p:anim>
                                    <p:anim calcmode="lin" valueType="num">
                                      <p:cBhvr>
                                        <p:cTn id="13" dur="1000" fill="hold"/>
                                        <p:tgtEl>
                                          <p:spTgt spid="1126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1000"/>
                                        <p:tgtEl>
                                          <p:spTgt spid="11266"/>
                                        </p:tgtEl>
                                      </p:cBhvr>
                                    </p:animEffect>
                                    <p:anim calcmode="lin" valueType="num">
                                      <p:cBhvr>
                                        <p:cTn id="24" dur="1000" fill="hold"/>
                                        <p:tgtEl>
                                          <p:spTgt spid="11266"/>
                                        </p:tgtEl>
                                        <p:attrNameLst>
                                          <p:attrName>ppt_x</p:attrName>
                                        </p:attrNameLst>
                                      </p:cBhvr>
                                      <p:tavLst>
                                        <p:tav tm="0">
                                          <p:val>
                                            <p:strVal val="#ppt_x"/>
                                          </p:val>
                                        </p:tav>
                                        <p:tav tm="100000">
                                          <p:val>
                                            <p:strVal val="#ppt_x"/>
                                          </p:val>
                                        </p:tav>
                                      </p:tavLst>
                                    </p:anim>
                                    <p:anim calcmode="lin" valueType="num">
                                      <p:cBhvr>
                                        <p:cTn id="25" dur="1000" fill="hold"/>
                                        <p:tgtEl>
                                          <p:spTgt spid="1126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4"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97963"/>
            <a:ext cx="12192000" cy="102733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Solucionario material n°6:</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658575190"/>
              </p:ext>
            </p:extLst>
          </p:nvPr>
        </p:nvGraphicFramePr>
        <p:xfrm>
          <a:off x="309091" y="1614639"/>
          <a:ext cx="11655381" cy="4280992"/>
        </p:xfrm>
        <a:graphic>
          <a:graphicData uri="http://schemas.openxmlformats.org/drawingml/2006/table">
            <a:tbl>
              <a:tblPr firstRow="1" firstCol="1" bandRow="1">
                <a:tableStyleId>{7DF18680-E054-41AD-8BC1-D1AEF772440D}</a:tableStyleId>
              </a:tblPr>
              <a:tblGrid>
                <a:gridCol w="1287889"/>
                <a:gridCol w="3039414"/>
                <a:gridCol w="4402206"/>
                <a:gridCol w="2925872"/>
              </a:tblGrid>
              <a:tr h="176216">
                <a:tc>
                  <a:txBody>
                    <a:bodyPr/>
                    <a:lstStyle/>
                    <a:p>
                      <a:pPr algn="ctr">
                        <a:lnSpc>
                          <a:spcPct val="115000"/>
                        </a:lnSpc>
                        <a:spcAft>
                          <a:spcPts val="1000"/>
                        </a:spcAft>
                      </a:pPr>
                      <a:r>
                        <a:rPr lang="es-MX" sz="1600" u="none" dirty="0">
                          <a:effectLst/>
                          <a:latin typeface="Arial" pitchFamily="34" charset="0"/>
                          <a:cs typeface="Arial" pitchFamily="34" charset="0"/>
                        </a:rPr>
                        <a:t>Indicador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Inicio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Desarrollo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Cierre </a:t>
                      </a:r>
                      <a:endParaRPr lang="es-CL" sz="1600" u="none" dirty="0">
                        <a:effectLst/>
                        <a:latin typeface="Arial" pitchFamily="34" charset="0"/>
                        <a:ea typeface="Calibri"/>
                        <a:cs typeface="Arial" pitchFamily="34" charset="0"/>
                      </a:endParaRPr>
                    </a:p>
                  </a:txBody>
                  <a:tcPr marL="43144" marR="43144" marT="0" marB="0"/>
                </a:tc>
              </a:tr>
              <a:tr h="2045881">
                <a:tc>
                  <a:txBody>
                    <a:bodyPr/>
                    <a:lstStyle/>
                    <a:p>
                      <a:pPr algn="ctr">
                        <a:lnSpc>
                          <a:spcPct val="115000"/>
                        </a:lnSpc>
                        <a:spcAft>
                          <a:spcPts val="1000"/>
                        </a:spcAft>
                      </a:pPr>
                      <a:endParaRPr lang="es-MX" sz="1600" u="sng" dirty="0" smtClean="0">
                        <a:effectLst/>
                      </a:endParaRPr>
                    </a:p>
                    <a:p>
                      <a:pPr algn="ctr">
                        <a:lnSpc>
                          <a:spcPct val="115000"/>
                        </a:lnSpc>
                        <a:spcAft>
                          <a:spcPts val="1000"/>
                        </a:spcAft>
                      </a:pPr>
                      <a:endParaRPr lang="es-MX" sz="1600" u="sng" dirty="0" smtClean="0">
                        <a:effectLst/>
                      </a:endParaRPr>
                    </a:p>
                    <a:p>
                      <a:pPr algn="ctr">
                        <a:lnSpc>
                          <a:spcPct val="115000"/>
                        </a:lnSpc>
                        <a:spcAft>
                          <a:spcPts val="1000"/>
                        </a:spcAft>
                      </a:pPr>
                      <a:r>
                        <a:rPr lang="es-MX" sz="1800" u="none" dirty="0" smtClean="0">
                          <a:effectLst/>
                          <a:latin typeface="Arial" pitchFamily="34" charset="0"/>
                          <a:cs typeface="Arial" pitchFamily="34" charset="0"/>
                        </a:rPr>
                        <a:t>Pregunta </a:t>
                      </a:r>
                      <a:r>
                        <a:rPr lang="es-MX" sz="1800" u="none" baseline="0" dirty="0" smtClean="0">
                          <a:effectLst/>
                          <a:latin typeface="Arial" pitchFamily="34" charset="0"/>
                          <a:cs typeface="Arial" pitchFamily="34" charset="0"/>
                        </a:rPr>
                        <a:t> 1</a:t>
                      </a:r>
                      <a:endParaRPr lang="es-CL" sz="1800" u="none" dirty="0">
                        <a:effectLst/>
                        <a:latin typeface="Arial" pitchFamily="34" charset="0"/>
                        <a:ea typeface="Calibri"/>
                        <a:cs typeface="Arial" pitchFamily="34" charset="0"/>
                      </a:endParaRPr>
                    </a:p>
                  </a:txBody>
                  <a:tcPr marL="43144" marR="43144" marT="0" marB="0"/>
                </a:tc>
                <a:tc>
                  <a:txBody>
                    <a:bodyPr/>
                    <a:lstStyle/>
                    <a:p>
                      <a:pPr algn="just">
                        <a:lnSpc>
                          <a:spcPct val="100000"/>
                        </a:lnSpc>
                        <a:spcAft>
                          <a:spcPts val="1000"/>
                        </a:spcAft>
                      </a:pPr>
                      <a:r>
                        <a:rPr lang="es-MX" sz="1400" b="1" dirty="0" smtClean="0">
                          <a:effectLst/>
                          <a:latin typeface="Arial" pitchFamily="34" charset="0"/>
                          <a:cs typeface="Arial" pitchFamily="34" charset="0"/>
                        </a:rPr>
                        <a:t>El inicio de la respuesta está presente y tiene relación directa con la pregunta o encabezado. Además, el estudiante presenta el desarrollo de la pregunta.</a:t>
                      </a:r>
                      <a:endParaRPr lang="es-CL" sz="1400" b="1" dirty="0">
                        <a:effectLst/>
                        <a:latin typeface="Arial" pitchFamily="34" charset="0"/>
                        <a:ea typeface="Calibri"/>
                        <a:cs typeface="Arial" pitchFamily="34" charset="0"/>
                      </a:endParaRPr>
                    </a:p>
                  </a:txBody>
                  <a:tcPr marL="43144" marR="43144" marT="0" marB="0"/>
                </a:tc>
                <a:tc>
                  <a:txBody>
                    <a:bodyPr/>
                    <a:lstStyle/>
                    <a:p>
                      <a:pPr algn="just">
                        <a:lnSpc>
                          <a:spcPct val="100000"/>
                        </a:lnSpc>
                        <a:spcAft>
                          <a:spcPts val="0"/>
                        </a:spcAft>
                      </a:pPr>
                      <a:r>
                        <a:rPr lang="es-MX" sz="1400" b="1" i="0" kern="1200" baseline="0" dirty="0" smtClean="0">
                          <a:solidFill>
                            <a:schemeClr val="dk1"/>
                          </a:solidFill>
                          <a:effectLst/>
                          <a:latin typeface="Arial" pitchFamily="34" charset="0"/>
                          <a:ea typeface="+mn-ea"/>
                          <a:cs typeface="Arial" pitchFamily="34" charset="0"/>
                        </a:rPr>
                        <a:t>Está presente la explicación sobre la importancia del capital humano para el crecimiento económico, haciendo alusión a alguno de estos puntos: la importancia de los conocimientos que adquieren las personas para lograr el avance económico de los países, la necesidad de que las personas se capaciten debido a las nuevas exigencias tecnológicas de la industria,  es necesario para lograr resultados exitosos en las empresas  y mejorar la productividad.</a:t>
                      </a:r>
                    </a:p>
                    <a:p>
                      <a:pPr algn="just">
                        <a:lnSpc>
                          <a:spcPct val="100000"/>
                        </a:lnSpc>
                        <a:spcAft>
                          <a:spcPts val="0"/>
                        </a:spcAft>
                      </a:pPr>
                      <a:endParaRPr lang="es-CL" sz="1400" b="1" i="0" kern="1200" baseline="0" dirty="0" smtClean="0">
                        <a:solidFill>
                          <a:schemeClr val="dk1"/>
                        </a:solidFill>
                        <a:effectLst/>
                        <a:latin typeface="Arial" pitchFamily="34" charset="0"/>
                        <a:ea typeface="+mn-ea"/>
                        <a:cs typeface="Arial" pitchFamily="34" charset="0"/>
                      </a:endParaRPr>
                    </a:p>
                  </a:txBody>
                  <a:tcPr marL="43144" marR="43144" marT="0" marB="0"/>
                </a:tc>
                <a:tc>
                  <a:txBody>
                    <a:bodyPr/>
                    <a:lstStyle/>
                    <a:p>
                      <a:pPr algn="just">
                        <a:lnSpc>
                          <a:spcPct val="100000"/>
                        </a:lnSpc>
                        <a:spcAft>
                          <a:spcPts val="1000"/>
                        </a:spcAft>
                      </a:pPr>
                      <a:r>
                        <a:rPr lang="es-MX" sz="1400" b="1" dirty="0">
                          <a:effectLst/>
                          <a:latin typeface="Arial" pitchFamily="34" charset="0"/>
                          <a:cs typeface="Arial" pitchFamily="34" charset="0"/>
                        </a:rPr>
                        <a:t>El cierre está presente y tiene relación con los argumentos elaborados en el desarrollo de la pregunta, logrando sintetizar los puntos más importantes o logra realizar una reflexión de lo aprendido.</a:t>
                      </a:r>
                      <a:endParaRPr lang="es-CL" sz="1400" b="1" dirty="0">
                        <a:effectLst/>
                        <a:latin typeface="Arial" pitchFamily="34" charset="0"/>
                        <a:cs typeface="Arial" pitchFamily="34" charset="0"/>
                      </a:endParaRPr>
                    </a:p>
                    <a:p>
                      <a:pPr algn="just">
                        <a:lnSpc>
                          <a:spcPct val="115000"/>
                        </a:lnSpc>
                        <a:spcAft>
                          <a:spcPts val="1000"/>
                        </a:spcAft>
                      </a:pPr>
                      <a:r>
                        <a:rPr lang="es-MX" sz="1400" b="1" dirty="0">
                          <a:effectLst/>
                          <a:latin typeface="Arial" pitchFamily="34" charset="0"/>
                          <a:cs typeface="Arial" pitchFamily="34" charset="0"/>
                        </a:rPr>
                        <a:t> </a:t>
                      </a:r>
                      <a:endParaRPr lang="es-CL" sz="1400" b="1" dirty="0">
                        <a:effectLst/>
                        <a:latin typeface="Arial" pitchFamily="34" charset="0"/>
                        <a:cs typeface="Arial" pitchFamily="34" charset="0"/>
                      </a:endParaRPr>
                    </a:p>
                  </a:txBody>
                  <a:tcPr marL="43144" marR="43144" marT="0" marB="0"/>
                </a:tc>
              </a:tr>
              <a:tr h="1653616">
                <a:tc>
                  <a:txBody>
                    <a:bodyPr/>
                    <a:lstStyle/>
                    <a:p>
                      <a:pPr algn="ctr">
                        <a:lnSpc>
                          <a:spcPct val="115000"/>
                        </a:lnSpc>
                        <a:spcAft>
                          <a:spcPts val="1000"/>
                        </a:spcAft>
                      </a:pPr>
                      <a:endParaRPr lang="es-MX" sz="1600" u="sng" dirty="0" smtClean="0">
                        <a:effectLst/>
                      </a:endParaRPr>
                    </a:p>
                    <a:p>
                      <a:pPr algn="ctr">
                        <a:lnSpc>
                          <a:spcPct val="115000"/>
                        </a:lnSpc>
                        <a:spcAft>
                          <a:spcPts val="1000"/>
                        </a:spcAft>
                      </a:pPr>
                      <a:r>
                        <a:rPr lang="es-MX" sz="1800" u="none" dirty="0" smtClean="0">
                          <a:effectLst/>
                          <a:latin typeface="Arial" pitchFamily="34" charset="0"/>
                          <a:cs typeface="Arial" pitchFamily="34" charset="0"/>
                        </a:rPr>
                        <a:t>Pregunta </a:t>
                      </a:r>
                      <a:r>
                        <a:rPr lang="es-MX" sz="1800" u="none" baseline="0" dirty="0" smtClean="0">
                          <a:effectLst/>
                          <a:latin typeface="Arial" pitchFamily="34" charset="0"/>
                          <a:cs typeface="Arial" pitchFamily="34" charset="0"/>
                        </a:rPr>
                        <a:t> 2</a:t>
                      </a:r>
                      <a:endParaRPr lang="es-CL" sz="1800" u="none" dirty="0">
                        <a:effectLst/>
                        <a:latin typeface="Arial" pitchFamily="34" charset="0"/>
                        <a:ea typeface="Calibri"/>
                        <a:cs typeface="Arial" pitchFamily="34" charset="0"/>
                      </a:endParaRPr>
                    </a:p>
                  </a:txBody>
                  <a:tcPr marL="43144" marR="43144" marT="0" marB="0"/>
                </a:tc>
                <a:tc>
                  <a:txBody>
                    <a:bodyPr/>
                    <a:lstStyle/>
                    <a:p>
                      <a:pPr algn="just">
                        <a:lnSpc>
                          <a:spcPct val="100000"/>
                        </a:lnSpc>
                        <a:spcAft>
                          <a:spcPts val="1000"/>
                        </a:spcAft>
                      </a:pPr>
                      <a:r>
                        <a:rPr lang="es-MX" sz="1400" b="1" dirty="0">
                          <a:effectLst/>
                          <a:latin typeface="Arial" pitchFamily="34" charset="0"/>
                          <a:cs typeface="Arial" pitchFamily="34" charset="0"/>
                        </a:rPr>
                        <a:t>El inicio de la respuesta está presente y tiene relación directa con la pregunta o encabezado. Además, el estudiante presenta el desarrollo de la pregunta.</a:t>
                      </a:r>
                      <a:endParaRPr lang="es-CL" sz="1400" b="1" dirty="0">
                        <a:effectLst/>
                        <a:latin typeface="Arial" pitchFamily="34" charset="0"/>
                        <a:ea typeface="Calibri"/>
                        <a:cs typeface="Arial" pitchFamily="34" charset="0"/>
                      </a:endParaRPr>
                    </a:p>
                  </a:txBody>
                  <a:tcPr marL="43144" marR="43144" marT="0" marB="0"/>
                </a:tc>
                <a:tc>
                  <a:txBody>
                    <a:bodyPr/>
                    <a:lstStyle/>
                    <a:p>
                      <a:pPr marL="0" marR="0" indent="0" algn="just" defTabSz="914400" rtl="0" eaLnBrk="1" fontAlgn="auto" latinLnBrk="0" hangingPunct="1">
                        <a:lnSpc>
                          <a:spcPct val="100000"/>
                        </a:lnSpc>
                        <a:spcBef>
                          <a:spcPts val="0"/>
                        </a:spcBef>
                        <a:spcAft>
                          <a:spcPts val="1000"/>
                        </a:spcAft>
                        <a:buClrTx/>
                        <a:buSzTx/>
                        <a:buFontTx/>
                        <a:buNone/>
                        <a:tabLst/>
                        <a:defRPr/>
                      </a:pPr>
                      <a:r>
                        <a:rPr lang="es-CL" sz="1400" b="1" dirty="0" smtClean="0">
                          <a:effectLst/>
                          <a:latin typeface="Arial" pitchFamily="34" charset="0"/>
                          <a:cs typeface="Arial" pitchFamily="34" charset="0"/>
                        </a:rPr>
                        <a:t>Presentan</a:t>
                      </a:r>
                      <a:r>
                        <a:rPr lang="es-CL" sz="1400" b="1" baseline="0" dirty="0" smtClean="0">
                          <a:effectLst/>
                          <a:latin typeface="Arial" pitchFamily="34" charset="0"/>
                          <a:cs typeface="Arial" pitchFamily="34" charset="0"/>
                        </a:rPr>
                        <a:t> la explicación de dos medidas para desarrollar capital humano en Chile que pueden estar vinculadas a políticas generadas por los gobiernos, programas privados, fomento de la educación, entre otros.</a:t>
                      </a:r>
                      <a:endParaRPr lang="es-ES" sz="1400" b="1" baseline="0" dirty="0" smtClean="0">
                        <a:effectLst/>
                        <a:latin typeface="Arial" pitchFamily="34" charset="0"/>
                        <a:cs typeface="Arial" pitchFamily="34" charset="0"/>
                      </a:endParaRPr>
                    </a:p>
                  </a:txBody>
                  <a:tcPr marL="43144" marR="43144" marT="0" marB="0"/>
                </a:tc>
                <a:tc>
                  <a:txBody>
                    <a:bodyPr/>
                    <a:lstStyle/>
                    <a:p>
                      <a:pPr algn="just">
                        <a:lnSpc>
                          <a:spcPct val="100000"/>
                        </a:lnSpc>
                        <a:spcAft>
                          <a:spcPts val="1000"/>
                        </a:spcAft>
                      </a:pPr>
                      <a:r>
                        <a:rPr lang="es-MX" sz="1400" b="1" dirty="0">
                          <a:effectLst/>
                          <a:latin typeface="Arial" pitchFamily="34" charset="0"/>
                          <a:cs typeface="Arial" pitchFamily="34" charset="0"/>
                        </a:rPr>
                        <a:t>El cierre está presente y tiene relación con los argumentos elaborados en el desarrollo de la pregunta, logrando sintetizar los puntos más importantes o logra realizar una reflexión de lo aprendido</a:t>
                      </a:r>
                      <a:r>
                        <a:rPr lang="es-MX" sz="1400" b="1" dirty="0" smtClean="0">
                          <a:effectLst/>
                          <a:latin typeface="Arial" pitchFamily="34" charset="0"/>
                          <a:cs typeface="Arial" pitchFamily="34" charset="0"/>
                        </a:rPr>
                        <a:t>.</a:t>
                      </a:r>
                      <a:endParaRPr lang="es-CL" sz="1400" b="1" dirty="0">
                        <a:effectLst/>
                        <a:latin typeface="Arial" pitchFamily="34" charset="0"/>
                        <a:cs typeface="Arial" pitchFamily="34" charset="0"/>
                      </a:endParaRPr>
                    </a:p>
                  </a:txBody>
                  <a:tcPr marL="43144" marR="43144" marT="0" marB="0"/>
                </a:tc>
              </a:tr>
            </a:tbl>
          </a:graphicData>
        </a:graphic>
      </p:graphicFrame>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70678543"/>
      </p:ext>
    </p:extLst>
  </p:cSld>
  <p:clrMapOvr>
    <a:masterClrMapping/>
  </p:clrMapOvr>
  <mc:AlternateContent xmlns:mc="http://schemas.openxmlformats.org/markup-compatibility/2006" xmlns:p14="http://schemas.microsoft.com/office/powerpoint/2010/main">
    <mc:Choice Requires="p14">
      <p:transition spd="slow" advTm="66314">
        <p14:flash/>
      </p:transition>
    </mc:Choice>
    <mc:Fallback xmlns="">
      <p:transition spd="slow" advTm="66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97963"/>
            <a:ext cx="12192000" cy="102733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Solucionario material n°6:</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619200288"/>
              </p:ext>
            </p:extLst>
          </p:nvPr>
        </p:nvGraphicFramePr>
        <p:xfrm>
          <a:off x="3232597" y="1614639"/>
          <a:ext cx="8731875" cy="3907536"/>
        </p:xfrm>
        <a:graphic>
          <a:graphicData uri="http://schemas.openxmlformats.org/drawingml/2006/table">
            <a:tbl>
              <a:tblPr firstRow="1" firstCol="1" bandRow="1">
                <a:tableStyleId>{7DF18680-E054-41AD-8BC1-D1AEF772440D}</a:tableStyleId>
              </a:tblPr>
              <a:tblGrid>
                <a:gridCol w="1184857"/>
                <a:gridCol w="2057033"/>
                <a:gridCol w="3298006"/>
                <a:gridCol w="2191979"/>
              </a:tblGrid>
              <a:tr h="176216">
                <a:tc>
                  <a:txBody>
                    <a:bodyPr/>
                    <a:lstStyle/>
                    <a:p>
                      <a:pPr algn="ctr">
                        <a:lnSpc>
                          <a:spcPct val="115000"/>
                        </a:lnSpc>
                        <a:spcAft>
                          <a:spcPts val="1000"/>
                        </a:spcAft>
                      </a:pPr>
                      <a:r>
                        <a:rPr lang="es-MX" sz="1600" u="none" dirty="0">
                          <a:effectLst/>
                          <a:latin typeface="Arial" pitchFamily="34" charset="0"/>
                          <a:cs typeface="Arial" pitchFamily="34" charset="0"/>
                        </a:rPr>
                        <a:t>Indicador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Inicio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Desarrollo </a:t>
                      </a:r>
                      <a:endParaRPr lang="es-CL" sz="1600" u="none" dirty="0">
                        <a:effectLst/>
                        <a:latin typeface="Arial" pitchFamily="34" charset="0"/>
                        <a:ea typeface="Calibri"/>
                        <a:cs typeface="Arial" pitchFamily="34" charset="0"/>
                      </a:endParaRPr>
                    </a:p>
                  </a:txBody>
                  <a:tcPr marL="43144" marR="43144" marT="0" marB="0"/>
                </a:tc>
                <a:tc>
                  <a:txBody>
                    <a:bodyPr/>
                    <a:lstStyle/>
                    <a:p>
                      <a:pPr algn="ctr">
                        <a:lnSpc>
                          <a:spcPct val="115000"/>
                        </a:lnSpc>
                        <a:spcAft>
                          <a:spcPts val="1000"/>
                        </a:spcAft>
                      </a:pPr>
                      <a:r>
                        <a:rPr lang="es-MX" sz="1600" u="none" dirty="0">
                          <a:effectLst/>
                          <a:latin typeface="Arial" pitchFamily="34" charset="0"/>
                          <a:cs typeface="Arial" pitchFamily="34" charset="0"/>
                        </a:rPr>
                        <a:t>Cierre </a:t>
                      </a:r>
                      <a:endParaRPr lang="es-CL" sz="1600" u="none" dirty="0">
                        <a:effectLst/>
                        <a:latin typeface="Arial" pitchFamily="34" charset="0"/>
                        <a:ea typeface="Calibri"/>
                        <a:cs typeface="Arial" pitchFamily="34" charset="0"/>
                      </a:endParaRPr>
                    </a:p>
                  </a:txBody>
                  <a:tcPr marL="43144" marR="43144" marT="0" marB="0"/>
                </a:tc>
              </a:tr>
              <a:tr h="2045881">
                <a:tc>
                  <a:txBody>
                    <a:bodyPr/>
                    <a:lstStyle/>
                    <a:p>
                      <a:pPr algn="ctr">
                        <a:lnSpc>
                          <a:spcPct val="115000"/>
                        </a:lnSpc>
                        <a:spcAft>
                          <a:spcPts val="1000"/>
                        </a:spcAft>
                      </a:pPr>
                      <a:endParaRPr lang="es-MX" sz="1600" u="sng" dirty="0" smtClean="0">
                        <a:effectLst/>
                        <a:latin typeface="Arial" pitchFamily="34" charset="0"/>
                        <a:cs typeface="Arial" pitchFamily="34" charset="0"/>
                      </a:endParaRPr>
                    </a:p>
                    <a:p>
                      <a:pPr algn="ctr">
                        <a:lnSpc>
                          <a:spcPct val="115000"/>
                        </a:lnSpc>
                        <a:spcAft>
                          <a:spcPts val="1000"/>
                        </a:spcAft>
                      </a:pPr>
                      <a:endParaRPr lang="es-MX" sz="1600" u="sng" dirty="0" smtClean="0">
                        <a:effectLst/>
                        <a:latin typeface="Arial" pitchFamily="34" charset="0"/>
                        <a:cs typeface="Arial" pitchFamily="34" charset="0"/>
                      </a:endParaRPr>
                    </a:p>
                    <a:p>
                      <a:pPr algn="ctr">
                        <a:lnSpc>
                          <a:spcPct val="115000"/>
                        </a:lnSpc>
                        <a:spcAft>
                          <a:spcPts val="1000"/>
                        </a:spcAft>
                      </a:pPr>
                      <a:r>
                        <a:rPr lang="es-MX" sz="1800" u="none" dirty="0" smtClean="0">
                          <a:effectLst/>
                          <a:latin typeface="Arial" pitchFamily="34" charset="0"/>
                          <a:cs typeface="Arial" pitchFamily="34" charset="0"/>
                        </a:rPr>
                        <a:t>Pregunta </a:t>
                      </a:r>
                      <a:r>
                        <a:rPr lang="es-MX" sz="1800" u="none" baseline="0" dirty="0" smtClean="0">
                          <a:effectLst/>
                          <a:latin typeface="Arial" pitchFamily="34" charset="0"/>
                          <a:cs typeface="Arial" pitchFamily="34" charset="0"/>
                        </a:rPr>
                        <a:t> 3</a:t>
                      </a:r>
                      <a:endParaRPr lang="es-CL" sz="1800" u="none" dirty="0">
                        <a:effectLst/>
                        <a:latin typeface="Arial" pitchFamily="34" charset="0"/>
                        <a:ea typeface="Calibri"/>
                        <a:cs typeface="Arial" pitchFamily="34" charset="0"/>
                      </a:endParaRPr>
                    </a:p>
                  </a:txBody>
                  <a:tcPr marL="43144" marR="43144" marT="0" marB="0"/>
                </a:tc>
                <a:tc>
                  <a:txBody>
                    <a:bodyPr/>
                    <a:lstStyle/>
                    <a:p>
                      <a:pPr algn="just">
                        <a:lnSpc>
                          <a:spcPct val="100000"/>
                        </a:lnSpc>
                        <a:spcAft>
                          <a:spcPts val="1000"/>
                        </a:spcAft>
                      </a:pPr>
                      <a:r>
                        <a:rPr lang="es-MX" sz="1400" b="1" dirty="0" smtClean="0">
                          <a:effectLst/>
                          <a:latin typeface="Arial" pitchFamily="34" charset="0"/>
                          <a:cs typeface="Arial" pitchFamily="34" charset="0"/>
                        </a:rPr>
                        <a:t>El inicio de la respuesta está presente y tiene relación directa con la pregunta o encabezado. Además, el estudiante presenta el desarrollo de la pregunta.</a:t>
                      </a:r>
                      <a:endParaRPr lang="es-CL" sz="1400" b="1" dirty="0">
                        <a:effectLst/>
                        <a:latin typeface="Arial" pitchFamily="34" charset="0"/>
                        <a:ea typeface="Calibri"/>
                        <a:cs typeface="Arial" pitchFamily="34" charset="0"/>
                      </a:endParaRPr>
                    </a:p>
                  </a:txBody>
                  <a:tcPr marL="43144" marR="43144" marT="0" marB="0"/>
                </a:tc>
                <a:tc>
                  <a:txBody>
                    <a:bodyPr/>
                    <a:lstStyle/>
                    <a:p>
                      <a:pPr algn="just">
                        <a:lnSpc>
                          <a:spcPct val="100000"/>
                        </a:lnSpc>
                        <a:spcAft>
                          <a:spcPts val="0"/>
                        </a:spcAft>
                      </a:pPr>
                      <a:r>
                        <a:rPr lang="es-MX" sz="1400" b="1" i="0" kern="1200" baseline="0" dirty="0" smtClean="0">
                          <a:solidFill>
                            <a:schemeClr val="dk1"/>
                          </a:solidFill>
                          <a:effectLst/>
                          <a:latin typeface="Arial" pitchFamily="34" charset="0"/>
                          <a:ea typeface="+mn-ea"/>
                          <a:cs typeface="Arial" pitchFamily="34" charset="0"/>
                        </a:rPr>
                        <a:t>Está presente la explicación del concepto de crecimiento económico considerando que se refiere principalmente al aumento de la producción de bienes y servicios en comparación a años anteriores. Esto se puede establecer gracias ciertos indicadores como el IMACEC, PNB, PGB; siendo el más importante para obtener dichos datos el PIB. Aunque se debe considerar que el PIB presenta ciertas limitaciones, ya que no considera elementos cualitativos, las externalidades negativas, la economía informal o la real distribución de los ingresos en un país.</a:t>
                      </a:r>
                      <a:endParaRPr lang="es-CL" sz="1400" b="1" i="0" kern="1200" baseline="0" dirty="0" smtClean="0">
                        <a:solidFill>
                          <a:schemeClr val="dk1"/>
                        </a:solidFill>
                        <a:effectLst/>
                        <a:latin typeface="Arial" pitchFamily="34" charset="0"/>
                        <a:ea typeface="+mn-ea"/>
                        <a:cs typeface="Arial" pitchFamily="34" charset="0"/>
                      </a:endParaRPr>
                    </a:p>
                  </a:txBody>
                  <a:tcPr marL="43144" marR="43144" marT="0" marB="0"/>
                </a:tc>
                <a:tc>
                  <a:txBody>
                    <a:bodyPr/>
                    <a:lstStyle/>
                    <a:p>
                      <a:pPr algn="just">
                        <a:lnSpc>
                          <a:spcPct val="100000"/>
                        </a:lnSpc>
                        <a:spcAft>
                          <a:spcPts val="1000"/>
                        </a:spcAft>
                      </a:pPr>
                      <a:r>
                        <a:rPr lang="es-MX" sz="1400" b="1" dirty="0">
                          <a:effectLst/>
                          <a:latin typeface="Arial" pitchFamily="34" charset="0"/>
                          <a:cs typeface="Arial" pitchFamily="34" charset="0"/>
                        </a:rPr>
                        <a:t>El cierre está presente y tiene relación con los argumentos elaborados en el desarrollo de la pregunta, logrando sintetizar los puntos más importantes o logra realizar una reflexión de lo aprendido.</a:t>
                      </a:r>
                      <a:endParaRPr lang="es-CL" sz="1400" b="1" dirty="0">
                        <a:effectLst/>
                        <a:latin typeface="Arial" pitchFamily="34" charset="0"/>
                        <a:cs typeface="Arial" pitchFamily="34" charset="0"/>
                      </a:endParaRPr>
                    </a:p>
                    <a:p>
                      <a:pPr algn="just">
                        <a:lnSpc>
                          <a:spcPct val="115000"/>
                        </a:lnSpc>
                        <a:spcAft>
                          <a:spcPts val="1000"/>
                        </a:spcAft>
                      </a:pPr>
                      <a:r>
                        <a:rPr lang="es-MX" sz="1400" b="1" dirty="0">
                          <a:effectLst/>
                          <a:latin typeface="Arial" pitchFamily="34" charset="0"/>
                          <a:cs typeface="Arial" pitchFamily="34" charset="0"/>
                        </a:rPr>
                        <a:t> </a:t>
                      </a:r>
                      <a:endParaRPr lang="es-CL" sz="1400" b="1" dirty="0">
                        <a:effectLst/>
                        <a:latin typeface="Arial" pitchFamily="34" charset="0"/>
                        <a:cs typeface="Arial" pitchFamily="34" charset="0"/>
                      </a:endParaRPr>
                    </a:p>
                  </a:txBody>
                  <a:tcPr marL="43144" marR="43144" marT="0" marB="0"/>
                </a:tc>
              </a:tr>
            </a:tbl>
          </a:graphicData>
        </a:graphic>
      </p:graphicFrame>
      <p:pic>
        <p:nvPicPr>
          <p:cNvPr id="1026" name="Picture 2" descr="Estudiante de dibujos animados | Vectores de dominio públ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78" y="2459865"/>
            <a:ext cx="3397775" cy="4398135"/>
          </a:xfrm>
          <a:prstGeom prst="rect">
            <a:avLst/>
          </a:prstGeom>
          <a:noFill/>
          <a:extLst>
            <a:ext uri="{909E8E84-426E-40DD-AFC4-6F175D3DCCD1}">
              <a14:hiddenFill xmlns:a14="http://schemas.microsoft.com/office/drawing/2010/main">
                <a:solidFill>
                  <a:srgbClr val="FFFFFF"/>
                </a:solidFill>
              </a14:hiddenFill>
            </a:ext>
          </a:extLst>
        </p:spPr>
      </p:pic>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4383021"/>
      </p:ext>
    </p:extLst>
  </p:cSld>
  <p:clrMapOvr>
    <a:masterClrMapping/>
  </p:clrMapOvr>
  <p:transition spd="slow" advTm="2190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4 Rectángulo"/>
          <p:cNvSpPr/>
          <p:nvPr/>
        </p:nvSpPr>
        <p:spPr>
          <a:xfrm>
            <a:off x="713232" y="5239512"/>
            <a:ext cx="5184648" cy="79552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L" dirty="0" smtClean="0"/>
          </a:p>
          <a:p>
            <a:pPr algn="ctr"/>
            <a:r>
              <a:rPr lang="es-CL" dirty="0" smtClean="0"/>
              <a:t>Profesora </a:t>
            </a:r>
            <a:r>
              <a:rPr lang="es-CL" dirty="0" err="1" smtClean="0"/>
              <a:t>Stefany</a:t>
            </a:r>
            <a:r>
              <a:rPr lang="es-CL" dirty="0" smtClean="0"/>
              <a:t> Peña V. </a:t>
            </a:r>
            <a:r>
              <a:rPr lang="es-CL" dirty="0" smtClean="0">
                <a:hlinkClick r:id="rId6"/>
              </a:rPr>
              <a:t>stefany.pena@liceonsmariainmaculada.cl</a:t>
            </a:r>
            <a:endParaRPr lang="es-CL" dirty="0" smtClean="0"/>
          </a:p>
          <a:p>
            <a:pPr algn="ctr"/>
            <a:endParaRPr lang="es-CL" dirty="0" smtClean="0"/>
          </a:p>
          <a:p>
            <a:pPr algn="ctr"/>
            <a:endParaRPr lang="es-CL" dirty="0"/>
          </a:p>
        </p:txBody>
      </p:sp>
      <p:pic>
        <p:nvPicPr>
          <p:cNvPr id="12292" name="Picture 4" descr="Albus Dumbledore (@ADumbledoreES) | Twit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903" y="489397"/>
            <a:ext cx="4735445" cy="605142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2 Llamada ovalada"/>
          <p:cNvSpPr/>
          <p:nvPr/>
        </p:nvSpPr>
        <p:spPr>
          <a:xfrm>
            <a:off x="588926" y="489397"/>
            <a:ext cx="5940661" cy="4355120"/>
          </a:xfrm>
          <a:prstGeom prst="wedgeEllipseCallout">
            <a:avLst>
              <a:gd name="adj1" fmla="val 85814"/>
              <a:gd name="adj2" fmla="val 9605"/>
            </a:avLst>
          </a:prstGeom>
          <a:ln w="38100">
            <a:solidFill>
              <a:srgbClr val="A3236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CL" sz="3600" b="1" dirty="0" smtClean="0">
                <a:latin typeface="Bahnschrift Condensed" pitchFamily="34" charset="0"/>
              </a:rPr>
              <a:t>«La felicidad puede encontrarse incluso en los tiempos más oscuros, solo hay que acordarse de encender la luz».</a:t>
            </a:r>
            <a:endParaRPr lang="es-CL" sz="3600" b="1" dirty="0">
              <a:latin typeface="Bahnschrift Condensed" pitchFamily="34" charset="0"/>
            </a:endParaRPr>
          </a:p>
        </p:txBody>
      </p:sp>
      <p:pic>
        <p:nvPicPr>
          <p:cNvPr id="12294" name="Picture 6" descr="Sticker gafas harry potter - Regalame.e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90980">
            <a:off x="52700" y="3682327"/>
            <a:ext cx="2433411" cy="2561245"/>
          </a:xfrm>
          <a:prstGeom prst="rect">
            <a:avLst/>
          </a:prstGeom>
          <a:noFill/>
          <a:extLst>
            <a:ext uri="{909E8E84-426E-40DD-AFC4-6F175D3DCCD1}">
              <a14:hiddenFill xmlns:a14="http://schemas.microsoft.com/office/drawing/2010/main">
                <a:solidFill>
                  <a:srgbClr val="FFFFFF"/>
                </a:solidFill>
              </a14:hiddenFill>
            </a:ext>
          </a:extLst>
        </p:spPr>
      </p:pic>
      <p:pic>
        <p:nvPicPr>
          <p:cNvPr id="4" name="3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2229492"/>
      </p:ext>
    </p:extLst>
  </p:cSld>
  <p:clrMapOvr>
    <a:masterClrMapping/>
  </p:clrMapOvr>
  <mc:AlternateContent xmlns:mc="http://schemas.openxmlformats.org/markup-compatibility/2006" xmlns:p14="http://schemas.microsoft.com/office/powerpoint/2010/main">
    <mc:Choice Requires="p14">
      <p:transition spd="slow" p14:dur="2000" advTm="71628">
        <p14:ferris dir="l"/>
      </p:transition>
    </mc:Choice>
    <mc:Fallback xmlns="">
      <p:transition spd="slow" advTm="716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pic>
        <p:nvPicPr>
          <p:cNvPr id="3" name="Picture 2" descr="Desarrollo Económico - Econom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19" y="0"/>
            <a:ext cx="9053849" cy="6993228"/>
          </a:xfrm>
          <a:prstGeom prst="rect">
            <a:avLst/>
          </a:prstGeom>
          <a:noFill/>
          <a:extLst>
            <a:ext uri="{909E8E84-426E-40DD-AFC4-6F175D3DCCD1}">
              <a14:hiddenFill xmlns:a14="http://schemas.microsoft.com/office/drawing/2010/main">
                <a:solidFill>
                  <a:srgbClr val="FFFFFF"/>
                </a:solidFill>
              </a14:hiddenFill>
            </a:ext>
          </a:extLst>
        </p:spPr>
      </p:pic>
      <p:sp>
        <p:nvSpPr>
          <p:cNvPr id="6" name="5 Llamada rectangular"/>
          <p:cNvSpPr/>
          <p:nvPr/>
        </p:nvSpPr>
        <p:spPr>
          <a:xfrm>
            <a:off x="8127556" y="845048"/>
            <a:ext cx="3561546" cy="3539436"/>
          </a:xfrm>
          <a:prstGeom prst="wedgeRectCallout">
            <a:avLst>
              <a:gd name="adj1" fmla="val 9967"/>
              <a:gd name="adj2" fmla="val 47833"/>
            </a:avLst>
          </a:prstGeom>
          <a:ln w="38100">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s-CL" dirty="0" smtClean="0">
                <a:latin typeface="Arial" pitchFamily="34" charset="0"/>
                <a:cs typeface="Arial" pitchFamily="34" charset="0"/>
              </a:rPr>
              <a:t>El audio que acompaña la explicación y los cambios en cada diapositivas son automáticos. Además, no olvides copiar los contenidos de la presentación en tu cuaderno</a:t>
            </a:r>
            <a:r>
              <a:rPr lang="es-CL" dirty="0" smtClean="0"/>
              <a:t>.</a:t>
            </a:r>
          </a:p>
          <a:p>
            <a:pPr algn="ctr"/>
            <a:r>
              <a:rPr lang="es-MX" b="1" dirty="0" smtClean="0">
                <a:latin typeface="Arial" pitchFamily="34" charset="0"/>
                <a:cs typeface="Arial" pitchFamily="34" charset="0"/>
              </a:rPr>
              <a:t>Si tienes algún problema para escuchar el audio por favor envía un correo.</a:t>
            </a:r>
          </a:p>
          <a:p>
            <a:pPr algn="ctr"/>
            <a:r>
              <a:rPr lang="es-MX" b="1" dirty="0" smtClean="0">
                <a:latin typeface="Arial" pitchFamily="34" charset="0"/>
                <a:cs typeface="Arial" pitchFamily="34" charset="0"/>
              </a:rPr>
              <a:t>Realiza la actividad en tu cuaderno, es parte del aprendizaje.</a:t>
            </a:r>
          </a:p>
        </p:txBody>
      </p:sp>
      <p:sp>
        <p:nvSpPr>
          <p:cNvPr id="7" name="6 Rectángulo"/>
          <p:cNvSpPr/>
          <p:nvPr/>
        </p:nvSpPr>
        <p:spPr>
          <a:xfrm>
            <a:off x="8715037" y="506720"/>
            <a:ext cx="2386584" cy="338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INSTRUCCIONES</a:t>
            </a:r>
            <a:endParaRPr lang="es-CL"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7 Llamada rectangular"/>
          <p:cNvSpPr/>
          <p:nvPr/>
        </p:nvSpPr>
        <p:spPr>
          <a:xfrm>
            <a:off x="3477296" y="5218412"/>
            <a:ext cx="4083762" cy="1437014"/>
          </a:xfrm>
          <a:prstGeom prst="wedgeRectCallout">
            <a:avLst>
              <a:gd name="adj1" fmla="val 9967"/>
              <a:gd name="adj2" fmla="val 47833"/>
            </a:avLst>
          </a:prstGeom>
          <a:ln w="38100">
            <a:prstDash val="dash"/>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itchFamily="2" charset="2"/>
              <a:buChar char="J"/>
            </a:pPr>
            <a:endParaRPr lang="es-MX" sz="2400" b="1" dirty="0" smtClean="0">
              <a:latin typeface="Arial" pitchFamily="34" charset="0"/>
              <a:cs typeface="Arial" pitchFamily="34" charset="0"/>
            </a:endParaRPr>
          </a:p>
          <a:p>
            <a:pPr marL="285750" indent="-285750">
              <a:buFont typeface="Wingdings" pitchFamily="2" charset="2"/>
              <a:buChar char="J"/>
            </a:pPr>
            <a:endParaRPr lang="es-MX" sz="2400" b="1" dirty="0" smtClean="0">
              <a:latin typeface="Arial" pitchFamily="34" charset="0"/>
              <a:cs typeface="Arial" pitchFamily="34" charset="0"/>
            </a:endParaRPr>
          </a:p>
          <a:p>
            <a:pPr marL="285750" indent="-285750">
              <a:buFont typeface="Wingdings" pitchFamily="2" charset="2"/>
              <a:buChar char="J"/>
            </a:pPr>
            <a:r>
              <a:rPr lang="es-MX" sz="2400" b="1" dirty="0" smtClean="0">
                <a:latin typeface="Arial" pitchFamily="34" charset="0"/>
                <a:cs typeface="Arial" pitchFamily="34" charset="0"/>
              </a:rPr>
              <a:t>Desarrollo económico.</a:t>
            </a:r>
          </a:p>
          <a:p>
            <a:pPr marL="285750" indent="-285750">
              <a:buFont typeface="Wingdings" pitchFamily="2" charset="2"/>
              <a:buChar char="J"/>
            </a:pPr>
            <a:r>
              <a:rPr lang="es-MX" sz="2400" b="1" dirty="0" smtClean="0">
                <a:latin typeface="Arial" pitchFamily="34" charset="0"/>
                <a:cs typeface="Arial" pitchFamily="34" charset="0"/>
              </a:rPr>
              <a:t>I + D.</a:t>
            </a:r>
          </a:p>
          <a:p>
            <a:pPr marL="285750" indent="-285750">
              <a:buFont typeface="Wingdings" pitchFamily="2" charset="2"/>
              <a:buChar char="J"/>
            </a:pPr>
            <a:r>
              <a:rPr lang="es-MX" sz="2400" b="1" dirty="0" smtClean="0">
                <a:latin typeface="Arial" pitchFamily="34" charset="0"/>
                <a:cs typeface="Arial" pitchFamily="34" charset="0"/>
              </a:rPr>
              <a:t>Bienestar social.</a:t>
            </a:r>
          </a:p>
          <a:p>
            <a:pPr marL="285750" indent="-285750">
              <a:buFont typeface="Wingdings" pitchFamily="2" charset="2"/>
              <a:buChar char="J"/>
            </a:pPr>
            <a:endParaRPr lang="es-MX" sz="2400" b="1" dirty="0" smtClean="0">
              <a:latin typeface="Arial" pitchFamily="34" charset="0"/>
              <a:cs typeface="Arial" pitchFamily="34" charset="0"/>
            </a:endParaRPr>
          </a:p>
          <a:p>
            <a:pPr marL="285750" indent="-285750">
              <a:buFont typeface="Wingdings" pitchFamily="2" charset="2"/>
              <a:buChar char="J"/>
            </a:pPr>
            <a:endParaRPr lang="es-MX" sz="2400" b="1" dirty="0" smtClean="0">
              <a:latin typeface="Arial" pitchFamily="34" charset="0"/>
              <a:cs typeface="Arial" pitchFamily="34" charset="0"/>
            </a:endParaRPr>
          </a:p>
        </p:txBody>
      </p:sp>
      <p:sp>
        <p:nvSpPr>
          <p:cNvPr id="9" name="8 Rectángulo"/>
          <p:cNvSpPr/>
          <p:nvPr/>
        </p:nvSpPr>
        <p:spPr>
          <a:xfrm>
            <a:off x="4171597" y="4999964"/>
            <a:ext cx="2886026" cy="338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CONCEPTOS CLAVES</a:t>
            </a:r>
            <a:endParaRPr lang="es-CL"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2052" name="Picture 4" descr="Logotipo Instagram | Vectores, Fotos de Stock y PSD Grat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0776" y="4590739"/>
            <a:ext cx="1495106" cy="149510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8749230" y="6034771"/>
            <a:ext cx="2318197" cy="3992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MX" b="1" dirty="0" smtClean="0">
                <a:latin typeface="Arial" pitchFamily="34" charset="0"/>
                <a:cs typeface="Arial" pitchFamily="34" charset="0"/>
              </a:rPr>
              <a:t>@historiansmi2020</a:t>
            </a:r>
            <a:endParaRPr lang="es-CL" b="1" dirty="0">
              <a:latin typeface="Arial" pitchFamily="34" charset="0"/>
              <a:cs typeface="Arial" pitchFamily="34" charset="0"/>
            </a:endParaRPr>
          </a:p>
        </p:txBody>
      </p:sp>
      <p:pic>
        <p:nvPicPr>
          <p:cNvPr id="5" name="4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71311291"/>
      </p:ext>
    </p:extLst>
  </p:cSld>
  <p:clrMapOvr>
    <a:masterClrMapping/>
  </p:clrMapOvr>
  <p:transition spd="slow" advTm="7892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52"/>
                                        </p:tgtEl>
                                        <p:attrNameLst>
                                          <p:attrName>style.visibility</p:attrName>
                                        </p:attrNameLst>
                                      </p:cBhvr>
                                      <p:to>
                                        <p:strVal val="visible"/>
                                      </p:to>
                                    </p:set>
                                    <p:animEffect transition="in" filter="fade">
                                      <p:cBhvr>
                                        <p:cTn id="56" dur="1000"/>
                                        <p:tgtEl>
                                          <p:spTgt spid="2052"/>
                                        </p:tgtEl>
                                      </p:cBhvr>
                                    </p:animEffect>
                                    <p:anim calcmode="lin" valueType="num">
                                      <p:cBhvr>
                                        <p:cTn id="57" dur="1000" fill="hold"/>
                                        <p:tgtEl>
                                          <p:spTgt spid="2052"/>
                                        </p:tgtEl>
                                        <p:attrNameLst>
                                          <p:attrName>ppt_x</p:attrName>
                                        </p:attrNameLst>
                                      </p:cBhvr>
                                      <p:tavLst>
                                        <p:tav tm="0">
                                          <p:val>
                                            <p:strVal val="#ppt_x"/>
                                          </p:val>
                                        </p:tav>
                                        <p:tav tm="100000">
                                          <p:val>
                                            <p:strVal val="#ppt_x"/>
                                          </p:val>
                                        </p:tav>
                                      </p:tavLst>
                                    </p:anim>
                                    <p:anim calcmode="lin" valueType="num">
                                      <p:cBhvr>
                                        <p:cTn id="58" dur="1000" fill="hold"/>
                                        <p:tgtEl>
                                          <p:spTgt spid="205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0" y="231820"/>
            <a:ext cx="12192000" cy="954581"/>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Para comenzar…</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4" name="AutoShape 2" descr="Por qué sacerdotes prohibieron libros de Harry Potter en Estad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4100" name="Picture 4" descr="Por qué sacerdotes prohibieron libros de Harry Potter en Estado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7764" y="1186401"/>
            <a:ext cx="8817736" cy="5671599"/>
          </a:xfrm>
          <a:prstGeom prst="rect">
            <a:avLst/>
          </a:prstGeom>
          <a:noFill/>
          <a:extLst>
            <a:ext uri="{909E8E84-426E-40DD-AFC4-6F175D3DCCD1}">
              <a14:hiddenFill xmlns:a14="http://schemas.microsoft.com/office/drawing/2010/main">
                <a:solidFill>
                  <a:srgbClr val="FFFFFF"/>
                </a:solidFill>
              </a14:hiddenFill>
            </a:ext>
          </a:extLst>
        </p:spPr>
      </p:pic>
      <p:sp>
        <p:nvSpPr>
          <p:cNvPr id="6" name="5 Llamada rectangular"/>
          <p:cNvSpPr/>
          <p:nvPr/>
        </p:nvSpPr>
        <p:spPr>
          <a:xfrm>
            <a:off x="460375" y="2137893"/>
            <a:ext cx="4572224" cy="3438659"/>
          </a:xfrm>
          <a:prstGeom prst="wedgeRectCallout">
            <a:avLst>
              <a:gd name="adj1" fmla="val 103104"/>
              <a:gd name="adj2" fmla="val 22050"/>
            </a:avLst>
          </a:prstGeom>
          <a:ln w="38100">
            <a:solidFill>
              <a:srgbClr val="22221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L" sz="3200" dirty="0" smtClean="0">
                <a:latin typeface="Comic Sans MS" pitchFamily="66" charset="0"/>
                <a:cs typeface="Arial" pitchFamily="34" charset="0"/>
              </a:rPr>
              <a:t>¿Cuál crees que es la diferencia entre crecimiento económico y desarrollo económico?</a:t>
            </a:r>
            <a:endParaRPr lang="es-CL" sz="3200" dirty="0">
              <a:latin typeface="Comic Sans MS" pitchFamily="66" charset="0"/>
              <a:cs typeface="Arial" pitchFamily="34" charset="0"/>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41338971"/>
      </p:ext>
    </p:extLst>
  </p:cSld>
  <p:clrMapOvr>
    <a:masterClrMapping/>
  </p:clrMapOvr>
  <mc:AlternateContent xmlns:mc="http://schemas.openxmlformats.org/markup-compatibility/2006" xmlns:p14="http://schemas.microsoft.com/office/powerpoint/2010/main">
    <mc:Choice Requires="p14">
      <p:transition spd="slow" p14:dur="1600" advTm="54495">
        <p14:prism isContent="1" isInverted="1"/>
      </p:transition>
    </mc:Choice>
    <mc:Fallback xmlns="">
      <p:transition spd="slow" advTm="54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esarrollo Económico - Economia"/>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04619" y="0"/>
            <a:ext cx="8686619" cy="699322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redondeado"/>
          <p:cNvSpPr/>
          <p:nvPr/>
        </p:nvSpPr>
        <p:spPr>
          <a:xfrm>
            <a:off x="426384" y="2244690"/>
            <a:ext cx="4816887" cy="809950"/>
          </a:xfrm>
          <a:prstGeom prst="roundRect">
            <a:avLst/>
          </a:prstGeom>
          <a:solidFill>
            <a:schemeClr val="accent6">
              <a:lumMod val="40000"/>
              <a:lumOff val="60000"/>
            </a:schemeClr>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s-MX" sz="2800" b="1" dirty="0" smtClean="0">
                <a:latin typeface="Arial" pitchFamily="34" charset="0"/>
                <a:cs typeface="Arial" pitchFamily="34" charset="0"/>
              </a:rPr>
              <a:t>¿Qué es el desarrollo económico?</a:t>
            </a:r>
            <a:endParaRPr lang="es-CL" sz="2800" b="1" dirty="0">
              <a:latin typeface="Arial" pitchFamily="34" charset="0"/>
              <a:cs typeface="Arial" pitchFamily="34" charset="0"/>
            </a:endParaRPr>
          </a:p>
        </p:txBody>
      </p:sp>
      <p:sp>
        <p:nvSpPr>
          <p:cNvPr id="38" name="37 Flecha derecha"/>
          <p:cNvSpPr/>
          <p:nvPr/>
        </p:nvSpPr>
        <p:spPr>
          <a:xfrm>
            <a:off x="5282184" y="2244690"/>
            <a:ext cx="587074" cy="8919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a:p>
        </p:txBody>
      </p:sp>
      <p:sp>
        <p:nvSpPr>
          <p:cNvPr id="44" name="43 Rectángulo"/>
          <p:cNvSpPr/>
          <p:nvPr/>
        </p:nvSpPr>
        <p:spPr>
          <a:xfrm>
            <a:off x="5927628" y="1519707"/>
            <a:ext cx="6264372" cy="2137893"/>
          </a:xfrm>
          <a:prstGeom prst="rect">
            <a:avLst/>
          </a:prstGeom>
          <a:ln w="28575">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 </a:t>
            </a:r>
            <a:endParaRPr lang="es-ES" sz="2400" b="1" dirty="0" smtClean="0">
              <a:latin typeface="Arial" panose="020B0604020202020204" pitchFamily="34" charset="0"/>
              <a:cs typeface="Arial" panose="020B0604020202020204" pitchFamily="34" charset="0"/>
            </a:endParaRPr>
          </a:p>
          <a:p>
            <a:pPr algn="ctr"/>
            <a:r>
              <a:rPr lang="es-ES" sz="2400" dirty="0" smtClean="0">
                <a:latin typeface="Comic Sans MS" pitchFamily="66" charset="0"/>
                <a:cs typeface="Arial" panose="020B0604020202020204" pitchFamily="34" charset="0"/>
              </a:rPr>
              <a:t>Proceso </a:t>
            </a:r>
            <a:r>
              <a:rPr lang="es-ES" sz="2400" dirty="0">
                <a:latin typeface="Comic Sans MS" pitchFamily="66" charset="0"/>
                <a:cs typeface="Arial" panose="020B0604020202020204" pitchFamily="34" charset="0"/>
              </a:rPr>
              <a:t>global de modernización y </a:t>
            </a:r>
            <a:r>
              <a:rPr lang="es-ES" sz="2400" b="1" dirty="0">
                <a:latin typeface="Comic Sans MS" pitchFamily="66" charset="0"/>
                <a:cs typeface="Arial" panose="020B0604020202020204" pitchFamily="34" charset="0"/>
              </a:rPr>
              <a:t>mejoramiento de la calidad de vida</a:t>
            </a:r>
            <a:r>
              <a:rPr lang="es-ES" sz="2400" dirty="0">
                <a:latin typeface="Comic Sans MS" pitchFamily="66" charset="0"/>
                <a:cs typeface="Arial" panose="020B0604020202020204" pitchFamily="34" charset="0"/>
              </a:rPr>
              <a:t>, que incluye más disposiciones de bienes y servicios para las generaciones presentes y futuras.</a:t>
            </a:r>
          </a:p>
          <a:p>
            <a:pPr algn="ctr"/>
            <a:endParaRPr lang="es-CL" sz="2400" dirty="0">
              <a:latin typeface="Arial" pitchFamily="34" charset="0"/>
              <a:cs typeface="Arial" pitchFamily="34" charset="0"/>
            </a:endParaRPr>
          </a:p>
        </p:txBody>
      </p:sp>
      <p:sp>
        <p:nvSpPr>
          <p:cNvPr id="11" name="Título 1"/>
          <p:cNvSpPr txBox="1">
            <a:spLocks/>
          </p:cNvSpPr>
          <p:nvPr/>
        </p:nvSpPr>
        <p:spPr>
          <a:xfrm>
            <a:off x="0" y="231820"/>
            <a:ext cx="12192000" cy="954581"/>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1. El concepto de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13" name="12 Flecha abajo"/>
          <p:cNvSpPr/>
          <p:nvPr/>
        </p:nvSpPr>
        <p:spPr>
          <a:xfrm>
            <a:off x="2348631" y="3097488"/>
            <a:ext cx="792088" cy="41143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a:p>
        </p:txBody>
      </p:sp>
      <p:sp>
        <p:nvSpPr>
          <p:cNvPr id="14" name="13 CuadroTexto"/>
          <p:cNvSpPr txBox="1"/>
          <p:nvPr/>
        </p:nvSpPr>
        <p:spPr>
          <a:xfrm>
            <a:off x="1430186" y="3527165"/>
            <a:ext cx="3672408" cy="461665"/>
          </a:xfrm>
          <a:prstGeom prst="rect">
            <a:avLst/>
          </a:prstGeom>
          <a:noFill/>
        </p:spPr>
        <p:txBody>
          <a:bodyPr wrap="square" rtlCol="0">
            <a:spAutoFit/>
          </a:bodyPr>
          <a:lstStyle/>
          <a:p>
            <a:r>
              <a:rPr lang="es-CL" sz="2400" b="1" dirty="0" smtClean="0"/>
              <a:t>Principios Claves</a:t>
            </a:r>
            <a:endParaRPr lang="es-CL" sz="2400" b="1" dirty="0"/>
          </a:p>
        </p:txBody>
      </p:sp>
      <p:sp>
        <p:nvSpPr>
          <p:cNvPr id="2" name="1 Rectángulo"/>
          <p:cNvSpPr/>
          <p:nvPr/>
        </p:nvSpPr>
        <p:spPr>
          <a:xfrm>
            <a:off x="593903" y="4082603"/>
            <a:ext cx="4301544" cy="695459"/>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2400" dirty="0" smtClean="0">
                <a:latin typeface="Comic Sans MS" pitchFamily="66" charset="0"/>
              </a:rPr>
              <a:t>Crecimiento económico sostenido</a:t>
            </a:r>
            <a:r>
              <a:rPr lang="es-CL" sz="2000" dirty="0" smtClean="0">
                <a:latin typeface="Comic Sans MS" pitchFamily="66" charset="0"/>
              </a:rPr>
              <a:t>.</a:t>
            </a:r>
            <a:endParaRPr lang="es-CL" sz="2000" dirty="0">
              <a:latin typeface="Comic Sans MS" pitchFamily="66" charset="0"/>
            </a:endParaRPr>
          </a:p>
        </p:txBody>
      </p:sp>
      <p:sp>
        <p:nvSpPr>
          <p:cNvPr id="16" name="15 Rectángulo"/>
          <p:cNvSpPr/>
          <p:nvPr/>
        </p:nvSpPr>
        <p:spPr>
          <a:xfrm>
            <a:off x="593903" y="5007735"/>
            <a:ext cx="4301544" cy="695459"/>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2400" dirty="0" smtClean="0">
                <a:latin typeface="Comic Sans MS" pitchFamily="66" charset="0"/>
              </a:rPr>
              <a:t>Sistema de distribución de la riqueza equitativa.</a:t>
            </a:r>
            <a:endParaRPr lang="es-CL" sz="2400" dirty="0">
              <a:latin typeface="Comic Sans MS" pitchFamily="66" charset="0"/>
            </a:endParaRPr>
          </a:p>
        </p:txBody>
      </p:sp>
      <p:sp>
        <p:nvSpPr>
          <p:cNvPr id="17" name="16 Rectángulo"/>
          <p:cNvSpPr/>
          <p:nvPr/>
        </p:nvSpPr>
        <p:spPr>
          <a:xfrm>
            <a:off x="593903" y="5855594"/>
            <a:ext cx="4301544" cy="695459"/>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s-CL" sz="2400" dirty="0" smtClean="0">
                <a:latin typeface="Comic Sans MS" pitchFamily="66" charset="0"/>
              </a:rPr>
              <a:t>Bienestar social.</a:t>
            </a:r>
            <a:endParaRPr lang="es-CL" sz="2400" dirty="0">
              <a:latin typeface="Comic Sans MS" pitchFamily="66" charset="0"/>
            </a:endParaRPr>
          </a:p>
        </p:txBody>
      </p:sp>
      <p:pic>
        <p:nvPicPr>
          <p:cNvPr id="3074" name="Picture 2" descr="▷ ▷ ❤️ Si buscas el mejor precio en camisetas de embarazadas ..."/>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85786" y="410836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4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59888544"/>
      </p:ext>
    </p:extLst>
  </p:cSld>
  <p:clrMapOvr>
    <a:masterClrMapping/>
  </p:clrMapOvr>
  <mc:AlternateContent xmlns:mc="http://schemas.openxmlformats.org/markup-compatibility/2006" xmlns:p14="http://schemas.microsoft.com/office/powerpoint/2010/main">
    <mc:Choice Requires="p14">
      <p:transition spd="slow" p14:dur="2000" advTm="315513">
        <p14:prism isContent="1"/>
      </p:transition>
    </mc:Choice>
    <mc:Fallback xmlns="">
      <p:transition spd="slow" advTm="315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4" grpId="0" animBg="1"/>
      <p:bldP spid="38" grpId="0" animBg="1"/>
      <p:bldP spid="44" grpId="0" animBg="1"/>
      <p:bldP spid="13" grpId="0" animBg="1"/>
      <p:bldP spid="14" grpId="0"/>
      <p:bldP spid="2"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doctor investigación químico Observa microscopio análisis científico ciencia laboratorio médico laboratorio experimentar tecnología mujer científico descubrimiento equipo educación salud medicina cuidado hospital dibujos animados biotecnología microbiología profesión clínico concepto estudiar biología comportamiento humano comunicación diseño conversacion fuente ilustración negocio trabajo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5308"/>
            <a:ext cx="7211057" cy="634517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860126" y="2574417"/>
            <a:ext cx="4481848" cy="830997"/>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L" sz="2400" b="1" dirty="0" smtClean="0">
                <a:latin typeface="Comic Sans MS" pitchFamily="66" charset="0"/>
                <a:cs typeface="Arial" panose="020B0604020202020204" pitchFamily="34" charset="0"/>
              </a:rPr>
              <a:t>Investigación y Desarrollo   ( I + D)</a:t>
            </a:r>
            <a:endParaRPr lang="es-CL" sz="2400" dirty="0" smtClean="0">
              <a:latin typeface="Comic Sans MS" pitchFamily="66" charset="0"/>
              <a:cs typeface="Arial" panose="020B0604020202020204" pitchFamily="34" charset="0"/>
            </a:endParaRPr>
          </a:p>
        </p:txBody>
      </p:sp>
      <p:sp>
        <p:nvSpPr>
          <p:cNvPr id="9" name="8 Rectángulo redondeado"/>
          <p:cNvSpPr/>
          <p:nvPr/>
        </p:nvSpPr>
        <p:spPr>
          <a:xfrm>
            <a:off x="6606863" y="1334152"/>
            <a:ext cx="4988374" cy="597679"/>
          </a:xfrm>
          <a:prstGeom prst="roundRect">
            <a:avLst/>
          </a:prstGeom>
          <a:solidFill>
            <a:srgbClr val="FFC000"/>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CL"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 Innovación tecnológica</a:t>
            </a:r>
            <a:endParaRPr lang="es-CL" sz="2400" dirty="0"/>
          </a:p>
        </p:txBody>
      </p:sp>
      <p:sp>
        <p:nvSpPr>
          <p:cNvPr id="20" name="Título 1"/>
          <p:cNvSpPr txBox="1">
            <a:spLocks/>
          </p:cNvSpPr>
          <p:nvPr/>
        </p:nvSpPr>
        <p:spPr>
          <a:xfrm>
            <a:off x="0" y="231820"/>
            <a:ext cx="12192000" cy="954581"/>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2</a:t>
            </a:r>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Factores del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2" name="AutoShape 4" descr="Fotos gratis : doctor, investigación, químico, Observ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AutoShape 6" descr="Fotos gratis : doctor, investigación, químico, Observa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4" name="AutoShape 8" descr="Fotos gratis : doctor, investigación, químico, Observa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6" name="25 CuadroTexto"/>
          <p:cNvSpPr txBox="1"/>
          <p:nvPr/>
        </p:nvSpPr>
        <p:spPr>
          <a:xfrm>
            <a:off x="6860127" y="4396079"/>
            <a:ext cx="4579241" cy="2308324"/>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MX" sz="2400" b="1" dirty="0">
                <a:latin typeface="Comic Sans MS" pitchFamily="66" charset="0"/>
              </a:rPr>
              <a:t>I</a:t>
            </a:r>
            <a:r>
              <a:rPr lang="es-MX" sz="2400" b="1" dirty="0" smtClean="0">
                <a:latin typeface="Comic Sans MS" pitchFamily="66" charset="0"/>
              </a:rPr>
              <a:t>nversión </a:t>
            </a:r>
            <a:r>
              <a:rPr lang="es-MX" sz="2400" b="1" dirty="0">
                <a:latin typeface="Comic Sans MS" pitchFamily="66" charset="0"/>
              </a:rPr>
              <a:t>en </a:t>
            </a:r>
            <a:r>
              <a:rPr lang="es-MX" sz="2400" b="1" dirty="0" smtClean="0">
                <a:latin typeface="Comic Sans MS" pitchFamily="66" charset="0"/>
              </a:rPr>
              <a:t>investigación, </a:t>
            </a:r>
            <a:r>
              <a:rPr lang="es-MX" sz="2400" b="1" dirty="0">
                <a:latin typeface="Comic Sans MS" pitchFamily="66" charset="0"/>
              </a:rPr>
              <a:t>en conocimientos científicos y técnicos y al desarrollo de esas tecnologías para obtener nuevos productos, materiales o procesos.</a:t>
            </a:r>
            <a:endParaRPr lang="es-CL" sz="2400" dirty="0" smtClean="0">
              <a:latin typeface="Comic Sans MS" pitchFamily="66" charset="0"/>
              <a:cs typeface="Arial" panose="020B0604020202020204" pitchFamily="34" charset="0"/>
            </a:endParaRPr>
          </a:p>
        </p:txBody>
      </p:sp>
      <p:sp>
        <p:nvSpPr>
          <p:cNvPr id="6" name="5 Flecha abajo"/>
          <p:cNvSpPr/>
          <p:nvPr/>
        </p:nvSpPr>
        <p:spPr>
          <a:xfrm>
            <a:off x="8505739" y="1931831"/>
            <a:ext cx="953037" cy="468031"/>
          </a:xfrm>
          <a:prstGeom prst="downArrow">
            <a:avLst/>
          </a:prstGeom>
          <a:ln w="38100">
            <a:solidFill>
              <a:srgbClr val="0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27" name="26 CuadroTexto"/>
          <p:cNvSpPr txBox="1"/>
          <p:nvPr/>
        </p:nvSpPr>
        <p:spPr>
          <a:xfrm>
            <a:off x="6860127" y="3593227"/>
            <a:ext cx="4481848" cy="646331"/>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L" b="1" dirty="0" smtClean="0">
                <a:latin typeface="Comic Sans MS" pitchFamily="66" charset="0"/>
                <a:cs typeface="Arial" panose="020B0604020202020204" pitchFamily="34" charset="0"/>
              </a:rPr>
              <a:t>En inglés </a:t>
            </a:r>
            <a:r>
              <a:rPr lang="es-CL" b="1" dirty="0" err="1" smtClean="0">
                <a:latin typeface="Comic Sans MS" pitchFamily="66" charset="0"/>
                <a:cs typeface="Arial" panose="020B0604020202020204" pitchFamily="34" charset="0"/>
              </a:rPr>
              <a:t>Research</a:t>
            </a:r>
            <a:r>
              <a:rPr lang="es-CL" b="1" dirty="0" smtClean="0">
                <a:latin typeface="Comic Sans MS" pitchFamily="66" charset="0"/>
                <a:cs typeface="Arial" panose="020B0604020202020204" pitchFamily="34" charset="0"/>
              </a:rPr>
              <a:t> and </a:t>
            </a:r>
            <a:r>
              <a:rPr lang="es-CL" b="1" dirty="0" err="1">
                <a:latin typeface="Comic Sans MS" pitchFamily="66" charset="0"/>
                <a:cs typeface="Arial" panose="020B0604020202020204" pitchFamily="34" charset="0"/>
              </a:rPr>
              <a:t>D</a:t>
            </a:r>
            <a:r>
              <a:rPr lang="es-CL" b="1" dirty="0" err="1" smtClean="0">
                <a:latin typeface="Comic Sans MS" pitchFamily="66" charset="0"/>
                <a:cs typeface="Arial" panose="020B0604020202020204" pitchFamily="34" charset="0"/>
              </a:rPr>
              <a:t>evelopment</a:t>
            </a:r>
            <a:r>
              <a:rPr lang="es-CL" b="1" dirty="0" smtClean="0">
                <a:latin typeface="Comic Sans MS" pitchFamily="66" charset="0"/>
                <a:cs typeface="Arial" panose="020B0604020202020204" pitchFamily="34" charset="0"/>
              </a:rPr>
              <a:t> </a:t>
            </a:r>
          </a:p>
          <a:p>
            <a:pPr algn="ctr"/>
            <a:r>
              <a:rPr lang="es-CL" b="1" dirty="0" smtClean="0">
                <a:latin typeface="Comic Sans MS" pitchFamily="66" charset="0"/>
                <a:cs typeface="Arial" panose="020B0604020202020204" pitchFamily="34" charset="0"/>
              </a:rPr>
              <a:t>( R + D)</a:t>
            </a:r>
            <a:endParaRPr lang="es-CL" dirty="0" smtClean="0">
              <a:latin typeface="Comic Sans MS" pitchFamily="66" charset="0"/>
              <a:cs typeface="Arial" panose="020B0604020202020204" pitchFamily="34" charset="0"/>
            </a:endParaRPr>
          </a:p>
        </p:txBody>
      </p:sp>
      <p:pic>
        <p:nvPicPr>
          <p:cNvPr id="7" name="6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70699689"/>
      </p:ext>
    </p:extLst>
  </p:cSld>
  <p:clrMapOvr>
    <a:masterClrMapping/>
  </p:clrMapOvr>
  <mc:AlternateContent xmlns:mc="http://schemas.openxmlformats.org/markup-compatibility/2006" xmlns:p14="http://schemas.microsoft.com/office/powerpoint/2010/main">
    <mc:Choice Requires="p14">
      <p:transition spd="slow" p14:dur="2000" advTm="272999">
        <p14:prism isContent="1"/>
      </p:transition>
    </mc:Choice>
    <mc:Fallback xmlns="">
      <p:transition spd="slow" advTm="272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bldLst>
      <p:bldP spid="8" grpId="0" animBg="1"/>
      <p:bldP spid="9" grpId="0" animBg="1"/>
      <p:bldP spid="26" grpId="0" animBg="1"/>
      <p:bldP spid="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20" y="969134"/>
            <a:ext cx="10449060" cy="578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a:xfrm>
            <a:off x="0" y="231820"/>
            <a:ext cx="12192000" cy="75985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2</a:t>
            </a:r>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Factores del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6" name="5 Rectángulo"/>
          <p:cNvSpPr/>
          <p:nvPr/>
        </p:nvSpPr>
        <p:spPr>
          <a:xfrm>
            <a:off x="8359429" y="6449826"/>
            <a:ext cx="359181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L" dirty="0" smtClean="0"/>
              <a:t>Fuente: revista </a:t>
            </a:r>
            <a:r>
              <a:rPr lang="es-CL" dirty="0"/>
              <a:t>R&amp;D </a:t>
            </a:r>
            <a:r>
              <a:rPr lang="es-CL" dirty="0" smtClean="0"/>
              <a:t>Magazine,2020.</a:t>
            </a:r>
            <a:endParaRPr lang="es-CL" dirty="0"/>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43127251"/>
      </p:ext>
    </p:extLst>
  </p:cSld>
  <p:clrMapOvr>
    <a:masterClrMapping/>
  </p:clrMapOvr>
  <p:transition spd="slow" advTm="24063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ómo formar un equipo de trabajo efectiv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9642" y="991673"/>
            <a:ext cx="8172358" cy="5866327"/>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0" y="231820"/>
            <a:ext cx="12192000" cy="75985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2</a:t>
            </a:r>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Factores del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5" name="4 Rectángulo redondeado"/>
          <p:cNvSpPr/>
          <p:nvPr/>
        </p:nvSpPr>
        <p:spPr>
          <a:xfrm>
            <a:off x="493507" y="1397466"/>
            <a:ext cx="3503054" cy="916339"/>
          </a:xfrm>
          <a:prstGeom prst="roundRect">
            <a:avLst/>
          </a:prstGeom>
          <a:solidFill>
            <a:srgbClr val="7030A0"/>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CL"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 Capital Humano</a:t>
            </a:r>
            <a:endParaRPr lang="es-CL" sz="2400" dirty="0"/>
          </a:p>
        </p:txBody>
      </p:sp>
      <p:sp>
        <p:nvSpPr>
          <p:cNvPr id="7" name="6 Flecha abajo"/>
          <p:cNvSpPr/>
          <p:nvPr/>
        </p:nvSpPr>
        <p:spPr>
          <a:xfrm>
            <a:off x="1857356" y="2313806"/>
            <a:ext cx="642942" cy="357190"/>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L"/>
          </a:p>
        </p:txBody>
      </p:sp>
      <p:sp>
        <p:nvSpPr>
          <p:cNvPr id="8" name="7 Rectángulo"/>
          <p:cNvSpPr/>
          <p:nvPr/>
        </p:nvSpPr>
        <p:spPr>
          <a:xfrm>
            <a:off x="493506" y="2786058"/>
            <a:ext cx="3280003" cy="935936"/>
          </a:xfrm>
          <a:prstGeom prst="rect">
            <a:avLst/>
          </a:prstGeom>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CL" sz="2200" dirty="0" smtClean="0">
                <a:latin typeface="Comic Sans MS" pitchFamily="66" charset="0"/>
                <a:cs typeface="Aharoni" pitchFamily="2" charset="-79"/>
              </a:rPr>
              <a:t>Incremento niveles educativos</a:t>
            </a:r>
            <a:endParaRPr lang="es-CL" sz="2200" dirty="0">
              <a:latin typeface="Comic Sans MS" pitchFamily="66" charset="0"/>
              <a:cs typeface="Aharoni" pitchFamily="2" charset="-79"/>
            </a:endParaRPr>
          </a:p>
        </p:txBody>
      </p:sp>
      <p:sp>
        <p:nvSpPr>
          <p:cNvPr id="9" name="8 Flecha abajo"/>
          <p:cNvSpPr/>
          <p:nvPr/>
        </p:nvSpPr>
        <p:spPr>
          <a:xfrm>
            <a:off x="1857356" y="3921616"/>
            <a:ext cx="642942" cy="357190"/>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CL"/>
          </a:p>
        </p:txBody>
      </p:sp>
      <p:sp>
        <p:nvSpPr>
          <p:cNvPr id="10" name="9 CuadroTexto"/>
          <p:cNvSpPr txBox="1"/>
          <p:nvPr/>
        </p:nvSpPr>
        <p:spPr>
          <a:xfrm>
            <a:off x="821505" y="4516017"/>
            <a:ext cx="2714644" cy="769441"/>
          </a:xfrm>
          <a:prstGeom prst="rect">
            <a:avLst/>
          </a:prstGeom>
          <a:solidFill>
            <a:srgbClr val="7030A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CL" sz="2200" b="1" dirty="0" smtClean="0">
                <a:solidFill>
                  <a:schemeClr val="bg1"/>
                </a:solidFill>
                <a:latin typeface="Comic Sans MS" pitchFamily="66" charset="0"/>
                <a:cs typeface="Aharoni" pitchFamily="2" charset="-79"/>
              </a:rPr>
              <a:t>Cultura del emprendimiento</a:t>
            </a:r>
            <a:endParaRPr lang="es-CL" sz="2200" b="1" dirty="0">
              <a:solidFill>
                <a:schemeClr val="bg1"/>
              </a:solidFill>
              <a:latin typeface="Comic Sans MS" pitchFamily="66" charset="0"/>
              <a:cs typeface="Aharoni" pitchFamily="2" charset="-79"/>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10762076"/>
      </p:ext>
    </p:extLst>
  </p:cSld>
  <p:clrMapOvr>
    <a:masterClrMapping/>
  </p:clrMapOvr>
  <mc:AlternateContent xmlns:mc="http://schemas.openxmlformats.org/markup-compatibility/2006" xmlns:p14="http://schemas.microsoft.com/office/powerpoint/2010/main">
    <mc:Choice Requires="p14">
      <p:transition spd="slow" p14:dur="1500" advTm="126837">
        <p14:window dir="vert"/>
      </p:transition>
    </mc:Choice>
    <mc:Fallback xmlns="">
      <p:transition spd="slow" advTm="126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5"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6272240" y="3316103"/>
            <a:ext cx="5368116" cy="772732"/>
          </a:xfrm>
          <a:prstGeom prst="rect">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L" sz="2000" b="1" dirty="0" smtClean="0">
                <a:latin typeface="Arial" pitchFamily="34" charset="0"/>
                <a:cs typeface="Arial" pitchFamily="34" charset="0"/>
              </a:rPr>
              <a:t>SOCIAL + AMBIENTAL + ECONÓMICO</a:t>
            </a:r>
            <a:endParaRPr lang="es-CL" b="1" dirty="0">
              <a:latin typeface="Arial" pitchFamily="34" charset="0"/>
              <a:cs typeface="Arial" pitchFamily="34" charset="0"/>
            </a:endParaRPr>
          </a:p>
        </p:txBody>
      </p:sp>
      <p:pic>
        <p:nvPicPr>
          <p:cNvPr id="22" name="Picture 6" descr="http://onniser.mx/wp-content/uploads/2013/10/01.png"/>
          <p:cNvPicPr>
            <a:picLocks noChangeAspect="1" noChangeArrowheads="1"/>
          </p:cNvPicPr>
          <p:nvPr/>
        </p:nvPicPr>
        <p:blipFill>
          <a:blip r:embed="rId6"/>
          <a:srcRect/>
          <a:stretch>
            <a:fillRect/>
          </a:stretch>
        </p:blipFill>
        <p:spPr bwMode="auto">
          <a:xfrm>
            <a:off x="6126508" y="1494471"/>
            <a:ext cx="5606147" cy="1819167"/>
          </a:xfrm>
          <a:prstGeom prst="rect">
            <a:avLst/>
          </a:prstGeom>
          <a:ln>
            <a:noFill/>
          </a:ln>
          <a:effectLst>
            <a:softEdge rad="112500"/>
          </a:effectLst>
        </p:spPr>
      </p:pic>
      <p:sp>
        <p:nvSpPr>
          <p:cNvPr id="6" name="5 Rectángulo"/>
          <p:cNvSpPr/>
          <p:nvPr/>
        </p:nvSpPr>
        <p:spPr>
          <a:xfrm>
            <a:off x="283335" y="1656009"/>
            <a:ext cx="2897747" cy="9702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2400" b="1" dirty="0" smtClean="0">
                <a:effectLst>
                  <a:outerShdw blurRad="38100" dist="38100" dir="2700000" algn="tl">
                    <a:srgbClr val="000000">
                      <a:alpha val="43137"/>
                    </a:srgbClr>
                  </a:outerShdw>
                </a:effectLst>
                <a:latin typeface="Arial" pitchFamily="34" charset="0"/>
                <a:cs typeface="Arial" pitchFamily="34" charset="0"/>
              </a:rPr>
              <a:t>A) DESARROLLO HUMANO</a:t>
            </a:r>
            <a:endParaRPr lang="es-CL"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16" name="15 Rectángulo"/>
          <p:cNvSpPr/>
          <p:nvPr/>
        </p:nvSpPr>
        <p:spPr>
          <a:xfrm>
            <a:off x="283334" y="3287880"/>
            <a:ext cx="2897748" cy="8009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2400" b="1" dirty="0" smtClean="0">
                <a:effectLst>
                  <a:outerShdw blurRad="38100" dist="38100" dir="2700000" algn="tl">
                    <a:srgbClr val="000000">
                      <a:alpha val="43137"/>
                    </a:srgbClr>
                  </a:outerShdw>
                </a:effectLst>
                <a:latin typeface="Arial" pitchFamily="34" charset="0"/>
                <a:cs typeface="Arial" pitchFamily="34" charset="0"/>
              </a:rPr>
              <a:t>B) DESARROLLO SUSTENTABLE</a:t>
            </a:r>
            <a:endParaRPr lang="es-CL"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17" name="16 Rectángulo"/>
          <p:cNvSpPr/>
          <p:nvPr/>
        </p:nvSpPr>
        <p:spPr>
          <a:xfrm>
            <a:off x="244580" y="5151549"/>
            <a:ext cx="2975255" cy="7727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dirty="0" smtClean="0">
                <a:effectLst>
                  <a:outerShdw blurRad="38100" dist="38100" dir="2700000" algn="tl">
                    <a:srgbClr val="000000">
                      <a:alpha val="43137"/>
                    </a:srgbClr>
                  </a:outerShdw>
                </a:effectLst>
                <a:latin typeface="Arial" pitchFamily="34" charset="0"/>
                <a:cs typeface="Arial" pitchFamily="34" charset="0"/>
              </a:rPr>
              <a:t>C) DESARROLLO SOCIAL</a:t>
            </a:r>
            <a:endParaRPr lang="es-CL"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11" name="10 Rectángulo"/>
          <p:cNvSpPr/>
          <p:nvPr/>
        </p:nvSpPr>
        <p:spPr>
          <a:xfrm>
            <a:off x="3314391" y="1494471"/>
            <a:ext cx="2957849" cy="1264277"/>
          </a:xfrm>
          <a:prstGeom prst="rect">
            <a:avLst/>
          </a:prstGeom>
          <a:ln w="28575">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2400" dirty="0" smtClean="0">
                <a:latin typeface="Comic Sans MS" pitchFamily="66" charset="0"/>
                <a:cs typeface="Arial" pitchFamily="34" charset="0"/>
              </a:rPr>
              <a:t>Mejorar las condiciones de vida de las personas.</a:t>
            </a:r>
            <a:endParaRPr lang="es-CL" sz="2400" dirty="0">
              <a:latin typeface="Comic Sans MS" pitchFamily="66" charset="0"/>
              <a:cs typeface="Arial" pitchFamily="34" charset="0"/>
            </a:endParaRPr>
          </a:p>
        </p:txBody>
      </p:sp>
      <p:sp>
        <p:nvSpPr>
          <p:cNvPr id="24" name="23 Rectángulo"/>
          <p:cNvSpPr/>
          <p:nvPr/>
        </p:nvSpPr>
        <p:spPr>
          <a:xfrm>
            <a:off x="3314390" y="4765182"/>
            <a:ext cx="3086637" cy="1545465"/>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400" dirty="0" smtClean="0">
                <a:latin typeface="Comic Sans MS" pitchFamily="66" charset="0"/>
                <a:cs typeface="Arial" pitchFamily="34" charset="0"/>
              </a:rPr>
              <a:t>Proceso de mejoramiento de la calidad de vida de una sociedad.</a:t>
            </a:r>
            <a:endParaRPr lang="es-CL" sz="2400" dirty="0">
              <a:latin typeface="Comic Sans MS" pitchFamily="66" charset="0"/>
              <a:cs typeface="Arial" pitchFamily="34" charset="0"/>
            </a:endParaRPr>
          </a:p>
        </p:txBody>
      </p:sp>
      <p:sp>
        <p:nvSpPr>
          <p:cNvPr id="25" name="24 Rectángulo"/>
          <p:cNvSpPr/>
          <p:nvPr/>
        </p:nvSpPr>
        <p:spPr>
          <a:xfrm>
            <a:off x="3314391" y="3007010"/>
            <a:ext cx="2957849" cy="1390917"/>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s-CL" sz="2400" dirty="0" smtClean="0">
                <a:latin typeface="Comic Sans MS" pitchFamily="66" charset="0"/>
                <a:cs typeface="Arial" pitchFamily="34" charset="0"/>
              </a:rPr>
              <a:t>Procesos de producción más limpios y eficientes</a:t>
            </a:r>
            <a:r>
              <a:rPr lang="es-CL" dirty="0" smtClean="0">
                <a:latin typeface="Comic Sans MS" pitchFamily="66" charset="0"/>
                <a:cs typeface="Arial" pitchFamily="34" charset="0"/>
              </a:rPr>
              <a:t>.</a:t>
            </a:r>
            <a:endParaRPr lang="es-CL" dirty="0">
              <a:latin typeface="Comic Sans MS" pitchFamily="66" charset="0"/>
              <a:cs typeface="Arial" pitchFamily="34" charset="0"/>
            </a:endParaRPr>
          </a:p>
        </p:txBody>
      </p:sp>
      <p:sp>
        <p:nvSpPr>
          <p:cNvPr id="21" name="Título 1"/>
          <p:cNvSpPr txBox="1">
            <a:spLocks/>
          </p:cNvSpPr>
          <p:nvPr/>
        </p:nvSpPr>
        <p:spPr>
          <a:xfrm>
            <a:off x="0" y="231820"/>
            <a:ext cx="12192000" cy="75985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3. Componentes del desarrollo económico.</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27" name="26 Rectángulo"/>
          <p:cNvSpPr/>
          <p:nvPr/>
        </p:nvSpPr>
        <p:spPr>
          <a:xfrm>
            <a:off x="7168635" y="4606200"/>
            <a:ext cx="4564020" cy="170444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Wingdings" pitchFamily="2" charset="2"/>
              <a:buChar char="ü"/>
            </a:pPr>
            <a:r>
              <a:rPr lang="es-CL" sz="2000" dirty="0" smtClean="0">
                <a:latin typeface="Comic Sans MS" pitchFamily="66" charset="0"/>
                <a:cs typeface="Arial" panose="020B0604020202020204" pitchFamily="34" charset="0"/>
              </a:rPr>
              <a:t>Promoción de políticas económicas sólidas.</a:t>
            </a:r>
          </a:p>
          <a:p>
            <a:pPr>
              <a:buFont typeface="Wingdings" pitchFamily="2" charset="2"/>
              <a:buChar char="ü"/>
            </a:pPr>
            <a:r>
              <a:rPr lang="es-CL" sz="2000" dirty="0" smtClean="0">
                <a:latin typeface="Comic Sans MS" pitchFamily="66" charset="0"/>
                <a:cs typeface="Arial" panose="020B0604020202020204" pitchFamily="34" charset="0"/>
              </a:rPr>
              <a:t>Logro del bienestar común</a:t>
            </a:r>
          </a:p>
          <a:p>
            <a:pPr>
              <a:buFont typeface="Wingdings" pitchFamily="2" charset="2"/>
              <a:buChar char="ü"/>
            </a:pPr>
            <a:r>
              <a:rPr lang="es-CL" sz="2000" dirty="0" smtClean="0">
                <a:latin typeface="Comic Sans MS" pitchFamily="66" charset="0"/>
                <a:cs typeface="Arial" panose="020B0604020202020204" pitchFamily="34" charset="0"/>
              </a:rPr>
              <a:t>Promoción de los mecanismos de participación para todos. </a:t>
            </a:r>
            <a:endParaRPr lang="es-CL" sz="2000" dirty="0">
              <a:latin typeface="Comic Sans MS" pitchFamily="66" charset="0"/>
              <a:cs typeface="Arial" panose="020B0604020202020204" pitchFamily="34" charset="0"/>
            </a:endParaRPr>
          </a:p>
        </p:txBody>
      </p:sp>
      <p:sp>
        <p:nvSpPr>
          <p:cNvPr id="28" name="27 Flecha derecha"/>
          <p:cNvSpPr/>
          <p:nvPr/>
        </p:nvSpPr>
        <p:spPr>
          <a:xfrm>
            <a:off x="6489263" y="5035639"/>
            <a:ext cx="587074" cy="7281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60458813"/>
      </p:ext>
    </p:extLst>
  </p:cSld>
  <p:clrMapOvr>
    <a:masterClrMapping/>
  </p:clrMapOvr>
  <mc:AlternateContent xmlns:mc="http://schemas.openxmlformats.org/markup-compatibility/2006" xmlns:p14="http://schemas.microsoft.com/office/powerpoint/2010/main">
    <mc:Choice Requires="p14">
      <p:transition spd="slow" p14:dur="1600" advTm="402868">
        <p14:conveyor dir="l"/>
      </p:transition>
    </mc:Choice>
    <mc:Fallback xmlns="">
      <p:transition spd="slow" advTm="4028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2"/>
                </p:tgtEl>
              </p:cMediaNode>
            </p:audio>
          </p:childTnLst>
        </p:cTn>
      </p:par>
    </p:tnLst>
    <p:bldLst>
      <p:bldP spid="26" grpId="0" animBg="1"/>
      <p:bldP spid="6" grpId="0" animBg="1"/>
      <p:bldP spid="16" grpId="0" animBg="1"/>
      <p:bldP spid="17" grpId="0" animBg="1"/>
      <p:bldP spid="11" grpId="0" animBg="1"/>
      <p:bldP spid="24" grpId="0" animBg="1"/>
      <p:bldP spid="25"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0244" name="Picture 4" descr="Yo quiero tener a Doby | Fotos de harry potter, Skate fondos d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9289" y="1225296"/>
            <a:ext cx="4739425" cy="5805829"/>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0" y="197963"/>
            <a:ext cx="12192000" cy="1027333"/>
          </a:xfrm>
          <a:prstGeom prst="rect">
            <a:avLst/>
          </a:prstGeom>
          <a:solidFill>
            <a:schemeClr val="accent4">
              <a:lumMod val="75000"/>
            </a:schemeClr>
          </a:solidFill>
          <a:ln w="28575">
            <a:solidFill>
              <a:srgbClr val="FFFF00"/>
            </a:solidFill>
            <a:prstDash val="dash"/>
          </a:ln>
        </p:spPr>
        <p:style>
          <a:lnRef idx="0">
            <a:schemeClr val="accent6"/>
          </a:lnRef>
          <a:fillRef idx="3">
            <a:schemeClr val="accent6"/>
          </a:fillRef>
          <a:effectRef idx="3">
            <a:schemeClr val="accent6"/>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_tradnl" sz="4800" b="1" dirty="0" smtClean="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rPr>
              <a:t>             ¡MANOS A LA HISTORIA!</a:t>
            </a:r>
            <a:endParaRPr lang="es-ES_tradnl" sz="4800" b="1" dirty="0">
              <a:solidFill>
                <a:srgbClr val="FFFF00"/>
              </a:solidFill>
              <a:effectLst>
                <a:outerShdw blurRad="38100" dist="38100" dir="2700000" algn="tl">
                  <a:srgbClr val="000000">
                    <a:alpha val="43137"/>
                  </a:srgbClr>
                </a:outerShdw>
              </a:effectLst>
              <a:latin typeface="Britannic Bold" pitchFamily="34" charset="0"/>
              <a:ea typeface="Chalkduster" charset="0"/>
              <a:cs typeface="Chalkduster" charset="0"/>
            </a:endParaRPr>
          </a:p>
        </p:txBody>
      </p:sp>
      <p:sp>
        <p:nvSpPr>
          <p:cNvPr id="8" name="7 Llamada rectangular"/>
          <p:cNvSpPr/>
          <p:nvPr/>
        </p:nvSpPr>
        <p:spPr>
          <a:xfrm>
            <a:off x="477946" y="1521510"/>
            <a:ext cx="5291790" cy="5120590"/>
          </a:xfrm>
          <a:prstGeom prst="wedgeRectCallout">
            <a:avLst>
              <a:gd name="adj1" fmla="val 107650"/>
              <a:gd name="adj2" fmla="val -13527"/>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s-MX" sz="2000" b="1" dirty="0" smtClean="0">
              <a:latin typeface="Arial" pitchFamily="34" charset="0"/>
              <a:cs typeface="Arial" pitchFamily="34" charset="0"/>
            </a:endParaRPr>
          </a:p>
          <a:p>
            <a:pPr algn="just"/>
            <a:endParaRPr lang="es-MX" sz="2000" b="1" dirty="0">
              <a:latin typeface="Arial" pitchFamily="34" charset="0"/>
              <a:cs typeface="Arial" pitchFamily="34" charset="0"/>
            </a:endParaRPr>
          </a:p>
          <a:p>
            <a:pPr algn="just"/>
            <a:endParaRPr lang="es-MX" sz="2000" b="1" dirty="0" smtClean="0">
              <a:latin typeface="Arial" pitchFamily="34" charset="0"/>
              <a:cs typeface="Arial" pitchFamily="34" charset="0"/>
            </a:endParaRPr>
          </a:p>
          <a:p>
            <a:pPr algn="just"/>
            <a:endParaRPr lang="es-MX" sz="2000" b="1" dirty="0" smtClean="0">
              <a:latin typeface="Arial" pitchFamily="34" charset="0"/>
              <a:cs typeface="Arial" pitchFamily="34" charset="0"/>
            </a:endParaRPr>
          </a:p>
          <a:p>
            <a:pPr algn="just"/>
            <a:endParaRPr lang="es-MX" sz="2000" b="1" dirty="0">
              <a:latin typeface="Arial" pitchFamily="34" charset="0"/>
              <a:cs typeface="Arial" pitchFamily="34" charset="0"/>
            </a:endParaRPr>
          </a:p>
          <a:p>
            <a:pPr algn="just"/>
            <a:endParaRPr lang="es-MX" sz="2400" b="1" dirty="0" smtClean="0">
              <a:latin typeface="Arial" pitchFamily="34" charset="0"/>
              <a:cs typeface="Arial" pitchFamily="34" charset="0"/>
            </a:endParaRPr>
          </a:p>
          <a:p>
            <a:pPr algn="just"/>
            <a:r>
              <a:rPr lang="es-MX" sz="2400" b="1" dirty="0" smtClean="0">
                <a:latin typeface="Arial" pitchFamily="34" charset="0"/>
                <a:cs typeface="Arial" pitchFamily="34" charset="0"/>
              </a:rPr>
              <a:t>A partir de lo trabajado en el material,</a:t>
            </a:r>
            <a:r>
              <a:rPr lang="es-MX" sz="2400" b="1" dirty="0">
                <a:latin typeface="Arial" pitchFamily="34" charset="0"/>
                <a:cs typeface="Arial" pitchFamily="34" charset="0"/>
              </a:rPr>
              <a:t> </a:t>
            </a:r>
            <a:r>
              <a:rPr lang="es-MX" sz="2400" b="1" dirty="0" smtClean="0">
                <a:latin typeface="Arial" pitchFamily="34" charset="0"/>
                <a:cs typeface="Arial" pitchFamily="34" charset="0"/>
              </a:rPr>
              <a:t>responda las siguientes preguntas, utilizando las estructuras de inicio- desarrollo y cierre.</a:t>
            </a:r>
            <a:endParaRPr lang="es-MX" sz="2400" b="1" dirty="0">
              <a:latin typeface="Arial" pitchFamily="34" charset="0"/>
              <a:cs typeface="Arial" pitchFamily="34" charset="0"/>
            </a:endParaRPr>
          </a:p>
          <a:p>
            <a:pPr algn="just"/>
            <a:endParaRPr lang="es-MX" sz="2000" b="1" dirty="0" smtClean="0">
              <a:latin typeface="Arial" pitchFamily="34" charset="0"/>
              <a:cs typeface="Arial" pitchFamily="34" charset="0"/>
            </a:endParaRPr>
          </a:p>
          <a:p>
            <a:pPr algn="just"/>
            <a:r>
              <a:rPr lang="es-CL" sz="2400" dirty="0" smtClean="0">
                <a:latin typeface="Arial" pitchFamily="34" charset="0"/>
                <a:cs typeface="Arial" pitchFamily="34" charset="0"/>
              </a:rPr>
              <a:t>1) Explique </a:t>
            </a:r>
            <a:r>
              <a:rPr lang="es-CL" sz="2400" dirty="0" smtClean="0">
                <a:latin typeface="Arial" pitchFamily="34" charset="0"/>
                <a:cs typeface="Arial" pitchFamily="34" charset="0"/>
              </a:rPr>
              <a:t>detalladamente </a:t>
            </a:r>
            <a:r>
              <a:rPr lang="es-CL" sz="2400" dirty="0" smtClean="0">
                <a:latin typeface="Arial" pitchFamily="34" charset="0"/>
                <a:cs typeface="Arial" pitchFamily="34" charset="0"/>
              </a:rPr>
              <a:t>dos</a:t>
            </a:r>
            <a:r>
              <a:rPr lang="es-CL" sz="2400" dirty="0" smtClean="0">
                <a:latin typeface="Arial" pitchFamily="34" charset="0"/>
                <a:cs typeface="Arial" pitchFamily="34" charset="0"/>
              </a:rPr>
              <a:t> diferencias </a:t>
            </a:r>
            <a:r>
              <a:rPr lang="es-CL" sz="2400" dirty="0">
                <a:latin typeface="Arial" pitchFamily="34" charset="0"/>
                <a:cs typeface="Arial" pitchFamily="34" charset="0"/>
              </a:rPr>
              <a:t>entre el concepto de crecimiento y desarrollo </a:t>
            </a:r>
            <a:r>
              <a:rPr lang="es-CL" sz="2400" dirty="0" smtClean="0">
                <a:latin typeface="Arial" pitchFamily="34" charset="0"/>
                <a:cs typeface="Arial" pitchFamily="34" charset="0"/>
              </a:rPr>
              <a:t>económico.</a:t>
            </a:r>
            <a:endParaRPr lang="es-CL" sz="2400" dirty="0">
              <a:latin typeface="Arial" pitchFamily="34" charset="0"/>
              <a:cs typeface="Arial" pitchFamily="34" charset="0"/>
            </a:endParaRPr>
          </a:p>
          <a:p>
            <a:pPr algn="just"/>
            <a:r>
              <a:rPr lang="es-CL" sz="2400" dirty="0" smtClean="0">
                <a:latin typeface="Arial" pitchFamily="34" charset="0"/>
                <a:cs typeface="Arial" pitchFamily="34" charset="0"/>
              </a:rPr>
              <a:t>2)</a:t>
            </a:r>
            <a:r>
              <a:rPr lang="es-CL" sz="2000" b="1" dirty="0"/>
              <a:t> </a:t>
            </a:r>
            <a:r>
              <a:rPr lang="es-CL" sz="2400" dirty="0">
                <a:latin typeface="Arial" pitchFamily="34" charset="0"/>
                <a:cs typeface="Arial" pitchFamily="34" charset="0"/>
              </a:rPr>
              <a:t>¿Qué importancia tiene la educación en el desarrollo económico? </a:t>
            </a:r>
            <a:r>
              <a:rPr lang="es-CL" sz="2400" dirty="0" smtClean="0">
                <a:latin typeface="Arial" pitchFamily="34" charset="0"/>
                <a:cs typeface="Arial" pitchFamily="34" charset="0"/>
              </a:rPr>
              <a:t>Explique </a:t>
            </a:r>
            <a:r>
              <a:rPr lang="es-CL" sz="2400" smtClean="0">
                <a:latin typeface="Arial" pitchFamily="34" charset="0"/>
                <a:cs typeface="Arial" pitchFamily="34" charset="0"/>
              </a:rPr>
              <a:t>utilizando DOS </a:t>
            </a:r>
            <a:r>
              <a:rPr lang="es-CL" sz="2400" dirty="0" smtClean="0">
                <a:latin typeface="Arial" pitchFamily="34" charset="0"/>
                <a:cs typeface="Arial" pitchFamily="34" charset="0"/>
              </a:rPr>
              <a:t>argumentos.</a:t>
            </a:r>
            <a:endParaRPr lang="es-CL" sz="2400" dirty="0">
              <a:latin typeface="Arial" pitchFamily="34" charset="0"/>
              <a:cs typeface="Arial" pitchFamily="34" charset="0"/>
            </a:endParaRPr>
          </a:p>
          <a:p>
            <a:pPr algn="just"/>
            <a:endParaRPr lang="es-MX" sz="2000" b="1" dirty="0" smtClean="0">
              <a:latin typeface="Arial" pitchFamily="34" charset="0"/>
              <a:cs typeface="Arial" pitchFamily="34" charset="0"/>
            </a:endParaRPr>
          </a:p>
          <a:p>
            <a:pPr algn="just"/>
            <a:endParaRPr lang="es-MX" sz="2000" b="1" dirty="0" smtClean="0">
              <a:latin typeface="Arial" pitchFamily="34" charset="0"/>
              <a:cs typeface="Arial" pitchFamily="34" charset="0"/>
            </a:endParaRPr>
          </a:p>
          <a:p>
            <a:pPr marL="457200" indent="-457200" algn="just">
              <a:buAutoNum type="arabicParenR"/>
            </a:pPr>
            <a:endParaRPr lang="es-MX" sz="2000" b="1" dirty="0">
              <a:latin typeface="Arial" pitchFamily="34" charset="0"/>
              <a:cs typeface="Arial" pitchFamily="34" charset="0"/>
            </a:endParaRPr>
          </a:p>
          <a:p>
            <a:pPr algn="just"/>
            <a:endParaRPr lang="es-MX" sz="2000" b="1" dirty="0" smtClean="0">
              <a:latin typeface="Arial" pitchFamily="34" charset="0"/>
              <a:cs typeface="Arial" pitchFamily="34" charset="0"/>
            </a:endParaRPr>
          </a:p>
          <a:p>
            <a:pPr algn="just"/>
            <a:endParaRPr lang="es-CL" sz="2000" b="1" dirty="0">
              <a:latin typeface="Arial" pitchFamily="34" charset="0"/>
              <a:cs typeface="Arial" pitchFamily="34" charset="0"/>
            </a:endParaRPr>
          </a:p>
          <a:p>
            <a:pPr algn="just"/>
            <a:endParaRPr lang="es-CL" sz="2000" dirty="0">
              <a:solidFill>
                <a:schemeClr val="tx1"/>
              </a:solidFill>
              <a:latin typeface="Arial" pitchFamily="34" charset="0"/>
              <a:cs typeface="Arial" pitchFamily="34" charset="0"/>
            </a:endParaRPr>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11775078"/>
      </p:ext>
    </p:extLst>
  </p:cSld>
  <p:clrMapOvr>
    <a:masterClrMapping/>
  </p:clrMapOvr>
  <mc:AlternateContent xmlns:mc="http://schemas.openxmlformats.org/markup-compatibility/2006" xmlns:p14="http://schemas.microsoft.com/office/powerpoint/2010/main">
    <mc:Choice Requires="p14">
      <p:transition spd="slow" p14:dur="3000" advTm="76737">
        <p14:shred/>
      </p:transition>
    </mc:Choice>
    <mc:Fallback xmlns="">
      <p:transition spd="slow" advTm="76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36.1|3.2|4.5|6.1|1.9"/>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3.xml><?xml version="1.0" encoding="utf-8"?>
<p:tagLst xmlns:a="http://schemas.openxmlformats.org/drawingml/2006/main" xmlns:r="http://schemas.openxmlformats.org/officeDocument/2006/relationships" xmlns:p="http://schemas.openxmlformats.org/presentationml/2006/main">
  <p:tag name="TIMING" val="|21.7|2.2|81.9|50.4|72.6"/>
</p:tagLst>
</file>

<file path=ppt/tags/tag4.xml><?xml version="1.0" encoding="utf-8"?>
<p:tagLst xmlns:a="http://schemas.openxmlformats.org/drawingml/2006/main" xmlns:r="http://schemas.openxmlformats.org/officeDocument/2006/relationships" xmlns:p="http://schemas.openxmlformats.org/presentationml/2006/main">
  <p:tag name="TIMING" val="|7.4|5.9|164.6"/>
</p:tagLst>
</file>

<file path=ppt/tags/tag5.xml><?xml version="1.0" encoding="utf-8"?>
<p:tagLst xmlns:a="http://schemas.openxmlformats.org/drawingml/2006/main" xmlns:r="http://schemas.openxmlformats.org/officeDocument/2006/relationships" xmlns:p="http://schemas.openxmlformats.org/presentationml/2006/main">
  <p:tag name="TIMING" val="|3.2|18"/>
</p:tagLst>
</file>

<file path=ppt/tags/tag6.xml><?xml version="1.0" encoding="utf-8"?>
<p:tagLst xmlns:a="http://schemas.openxmlformats.org/drawingml/2006/main" xmlns:r="http://schemas.openxmlformats.org/officeDocument/2006/relationships" xmlns:p="http://schemas.openxmlformats.org/presentationml/2006/main">
  <p:tag name="TIMING" val="|3|11.7|114.1|28.6|100.8|2.9|18.7"/>
</p:tagLst>
</file>

<file path=ppt/tags/tag7.xml><?xml version="1.0" encoding="utf-8"?>
<p:tagLst xmlns:a="http://schemas.openxmlformats.org/drawingml/2006/main" xmlns:r="http://schemas.openxmlformats.org/officeDocument/2006/relationships" xmlns:p="http://schemas.openxmlformats.org/presentationml/2006/main">
  <p:tag name="TIMING" val="|5.3"/>
</p:tagLst>
</file>

<file path=ppt/tags/tag8.xml><?xml version="1.0" encoding="utf-8"?>
<p:tagLst xmlns:a="http://schemas.openxmlformats.org/drawingml/2006/main" xmlns:r="http://schemas.openxmlformats.org/officeDocument/2006/relationships" xmlns:p="http://schemas.openxmlformats.org/presentationml/2006/main">
  <p:tag name="TIMING" val="|1.8|17.5"/>
</p:tagLst>
</file>

<file path=ppt/tags/tag9.xml><?xml version="1.0" encoding="utf-8"?>
<p:tagLst xmlns:a="http://schemas.openxmlformats.org/drawingml/2006/main" xmlns:r="http://schemas.openxmlformats.org/officeDocument/2006/relationships" xmlns:p="http://schemas.openxmlformats.org/presentationml/2006/main">
  <p:tag name="TIMING" val="|62.4"/>
</p:tagLst>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5761</TotalTime>
  <Words>982</Words>
  <Application>Microsoft Office PowerPoint</Application>
  <PresentationFormat>Personalizado</PresentationFormat>
  <Paragraphs>122</Paragraphs>
  <Slides>13</Slides>
  <Notes>10</Notes>
  <HiddenSlides>0</HiddenSlides>
  <MMClips>13</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Office Theme</vt:lpstr>
      <vt:lpstr>        El desarrollo económico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FUNCIONAMIENTO DEL MERCADO</dc:title>
  <dc:creator>stefany.pena@usach.cl; propiedad intelectual</dc:creator>
  <cp:lastModifiedBy>PC07-SEP19</cp:lastModifiedBy>
  <cp:revision>288</cp:revision>
  <dcterms:created xsi:type="dcterms:W3CDTF">2017-03-21T01:33:10Z</dcterms:created>
  <dcterms:modified xsi:type="dcterms:W3CDTF">2020-07-14T19:06:27Z</dcterms:modified>
</cp:coreProperties>
</file>