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</p:sldMasterIdLst>
  <p:notesMasterIdLst>
    <p:notesMasterId r:id="rId12"/>
  </p:notesMasterIdLst>
  <p:sldIdLst>
    <p:sldId id="256" r:id="rId2"/>
    <p:sldId id="257" r:id="rId3"/>
    <p:sldId id="258" r:id="rId4"/>
    <p:sldId id="265" r:id="rId5"/>
    <p:sldId id="259" r:id="rId6"/>
    <p:sldId id="261" r:id="rId7"/>
    <p:sldId id="262" r:id="rId8"/>
    <p:sldId id="260" r:id="rId9"/>
    <p:sldId id="279" r:id="rId10"/>
    <p:sldId id="286" r:id="rId1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Bangers" panose="020B0603050302020204" pitchFamily="34" charset="0"/>
      <p:regular r:id="rId17"/>
    </p:embeddedFont>
    <p:embeddedFont>
      <p:font typeface="Sniglet" panose="04070505030100020000" pitchFamily="82" charset="0"/>
      <p:regular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AD590E7-990D-44ED-83C1-B7E556885C46}">
  <a:tblStyle styleId="{1AD590E7-990D-44ED-83C1-B7E556885C4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374804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85968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312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56403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5966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94156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9820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20301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113997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78555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5136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5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 descr="comic-04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1315275" y="921225"/>
            <a:ext cx="6411650" cy="3910600"/>
          </a:xfrm>
          <a:custGeom>
            <a:avLst/>
            <a:gdLst/>
            <a:ahLst/>
            <a:cxnLst/>
            <a:rect l="l" t="t" r="r" b="b"/>
            <a:pathLst>
              <a:path w="256466" h="156424" extrusionOk="0">
                <a:moveTo>
                  <a:pt x="39612" y="0"/>
                </a:moveTo>
                <a:lnTo>
                  <a:pt x="39612" y="26023"/>
                </a:lnTo>
                <a:lnTo>
                  <a:pt x="0" y="23918"/>
                </a:lnTo>
                <a:lnTo>
                  <a:pt x="40190" y="61876"/>
                </a:lnTo>
                <a:lnTo>
                  <a:pt x="40190" y="156424"/>
                </a:lnTo>
                <a:lnTo>
                  <a:pt x="256466" y="139076"/>
                </a:lnTo>
                <a:lnTo>
                  <a:pt x="248659" y="1995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12" name="Google Shape;12;p2"/>
          <p:cNvSpPr/>
          <p:nvPr/>
        </p:nvSpPr>
        <p:spPr>
          <a:xfrm>
            <a:off x="1010475" y="616425"/>
            <a:ext cx="6411650" cy="3910600"/>
          </a:xfrm>
          <a:custGeom>
            <a:avLst/>
            <a:gdLst/>
            <a:ahLst/>
            <a:cxnLst/>
            <a:rect l="l" t="t" r="r" b="b"/>
            <a:pathLst>
              <a:path w="256466" h="156424" extrusionOk="0">
                <a:moveTo>
                  <a:pt x="39612" y="0"/>
                </a:moveTo>
                <a:lnTo>
                  <a:pt x="39612" y="26023"/>
                </a:lnTo>
                <a:lnTo>
                  <a:pt x="0" y="23918"/>
                </a:lnTo>
                <a:lnTo>
                  <a:pt x="40190" y="61876"/>
                </a:lnTo>
                <a:lnTo>
                  <a:pt x="40190" y="156424"/>
                </a:lnTo>
                <a:lnTo>
                  <a:pt x="256466" y="139076"/>
                </a:lnTo>
                <a:lnTo>
                  <a:pt x="248659" y="1995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572125" y="2068625"/>
            <a:ext cx="42717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chemeClr val="accent4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 descr="comic-04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/>
          <p:nvPr/>
        </p:nvSpPr>
        <p:spPr>
          <a:xfrm rot="169468" flipH="1">
            <a:off x="3608972" y="646196"/>
            <a:ext cx="5247975" cy="3809532"/>
          </a:xfrm>
          <a:prstGeom prst="wedgeEllipseCallout">
            <a:avLst>
              <a:gd name="adj1" fmla="val -42509"/>
              <a:gd name="adj2" fmla="val 62980"/>
            </a:avLst>
          </a:prstGeom>
          <a:solidFill>
            <a:srgbClr val="001936">
              <a:alpha val="21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/>
          <p:nvPr/>
        </p:nvSpPr>
        <p:spPr>
          <a:xfrm rot="169468" flipH="1">
            <a:off x="3380372" y="417596"/>
            <a:ext cx="5247975" cy="3809532"/>
          </a:xfrm>
          <a:prstGeom prst="wedgeEllipseCallout">
            <a:avLst>
              <a:gd name="adj1" fmla="val -42509"/>
              <a:gd name="adj2" fmla="val 62980"/>
            </a:avLst>
          </a:pr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4101125" y="1659550"/>
            <a:ext cx="3767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4101125" y="2687651"/>
            <a:ext cx="3767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solidFill>
          <a:schemeClr val="accent2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4" descr="comic-02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4"/>
          <p:cNvSpPr/>
          <p:nvPr/>
        </p:nvSpPr>
        <p:spPr>
          <a:xfrm>
            <a:off x="1992350" y="37775"/>
            <a:ext cx="5616577" cy="5220440"/>
          </a:xfrm>
          <a:custGeom>
            <a:avLst/>
            <a:gdLst/>
            <a:ahLst/>
            <a:cxnLst/>
            <a:rect l="l" t="t" r="r" b="b"/>
            <a:pathLst>
              <a:path w="114788" h="106692" extrusionOk="0">
                <a:moveTo>
                  <a:pt x="40479" y="15324"/>
                </a:moveTo>
                <a:lnTo>
                  <a:pt x="41346" y="3758"/>
                </a:lnTo>
                <a:lnTo>
                  <a:pt x="52623" y="13878"/>
                </a:lnTo>
                <a:lnTo>
                  <a:pt x="56382" y="0"/>
                </a:lnTo>
                <a:lnTo>
                  <a:pt x="63610" y="14746"/>
                </a:lnTo>
                <a:lnTo>
                  <a:pt x="70549" y="2024"/>
                </a:lnTo>
                <a:lnTo>
                  <a:pt x="75754" y="17926"/>
                </a:lnTo>
                <a:lnTo>
                  <a:pt x="85006" y="6939"/>
                </a:lnTo>
                <a:lnTo>
                  <a:pt x="85006" y="23131"/>
                </a:lnTo>
                <a:lnTo>
                  <a:pt x="100620" y="13589"/>
                </a:lnTo>
                <a:lnTo>
                  <a:pt x="96861" y="31516"/>
                </a:lnTo>
                <a:lnTo>
                  <a:pt x="111896" y="26889"/>
                </a:lnTo>
                <a:lnTo>
                  <a:pt x="100909" y="41057"/>
                </a:lnTo>
                <a:lnTo>
                  <a:pt x="114209" y="42214"/>
                </a:lnTo>
                <a:lnTo>
                  <a:pt x="104379" y="53201"/>
                </a:lnTo>
                <a:lnTo>
                  <a:pt x="114788" y="59851"/>
                </a:lnTo>
                <a:lnTo>
                  <a:pt x="101198" y="64188"/>
                </a:lnTo>
                <a:lnTo>
                  <a:pt x="105246" y="74886"/>
                </a:lnTo>
                <a:lnTo>
                  <a:pt x="93102" y="73730"/>
                </a:lnTo>
                <a:lnTo>
                  <a:pt x="97150" y="85006"/>
                </a:lnTo>
                <a:lnTo>
                  <a:pt x="88187" y="81537"/>
                </a:lnTo>
                <a:lnTo>
                  <a:pt x="87319" y="95994"/>
                </a:lnTo>
                <a:lnTo>
                  <a:pt x="76043" y="91078"/>
                </a:lnTo>
                <a:lnTo>
                  <a:pt x="71417" y="101776"/>
                </a:lnTo>
                <a:lnTo>
                  <a:pt x="64478" y="93970"/>
                </a:lnTo>
                <a:lnTo>
                  <a:pt x="58984" y="106692"/>
                </a:lnTo>
                <a:lnTo>
                  <a:pt x="52334" y="88187"/>
                </a:lnTo>
                <a:lnTo>
                  <a:pt x="45105" y="100620"/>
                </a:lnTo>
                <a:lnTo>
                  <a:pt x="41636" y="86741"/>
                </a:lnTo>
                <a:lnTo>
                  <a:pt x="29492" y="102355"/>
                </a:lnTo>
                <a:lnTo>
                  <a:pt x="29781" y="83271"/>
                </a:lnTo>
                <a:lnTo>
                  <a:pt x="20239" y="87319"/>
                </a:lnTo>
                <a:lnTo>
                  <a:pt x="21107" y="76332"/>
                </a:lnTo>
                <a:lnTo>
                  <a:pt x="4915" y="79224"/>
                </a:lnTo>
                <a:lnTo>
                  <a:pt x="16191" y="66212"/>
                </a:lnTo>
                <a:lnTo>
                  <a:pt x="7806" y="62164"/>
                </a:lnTo>
                <a:lnTo>
                  <a:pt x="14167" y="56960"/>
                </a:lnTo>
                <a:lnTo>
                  <a:pt x="0" y="47997"/>
                </a:lnTo>
                <a:lnTo>
                  <a:pt x="18215" y="43081"/>
                </a:lnTo>
                <a:lnTo>
                  <a:pt x="9252" y="31516"/>
                </a:lnTo>
                <a:lnTo>
                  <a:pt x="26022" y="33540"/>
                </a:lnTo>
                <a:lnTo>
                  <a:pt x="16191" y="18504"/>
                </a:lnTo>
                <a:lnTo>
                  <a:pt x="31516" y="23420"/>
                </a:lnTo>
                <a:lnTo>
                  <a:pt x="32094" y="11854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24" name="Google Shape;24;p4"/>
          <p:cNvSpPr/>
          <p:nvPr/>
        </p:nvSpPr>
        <p:spPr>
          <a:xfrm>
            <a:off x="1763750" y="-114625"/>
            <a:ext cx="5616577" cy="5220440"/>
          </a:xfrm>
          <a:custGeom>
            <a:avLst/>
            <a:gdLst/>
            <a:ahLst/>
            <a:cxnLst/>
            <a:rect l="l" t="t" r="r" b="b"/>
            <a:pathLst>
              <a:path w="114788" h="106692" extrusionOk="0">
                <a:moveTo>
                  <a:pt x="40479" y="15324"/>
                </a:moveTo>
                <a:lnTo>
                  <a:pt x="41346" y="3758"/>
                </a:lnTo>
                <a:lnTo>
                  <a:pt x="52623" y="13878"/>
                </a:lnTo>
                <a:lnTo>
                  <a:pt x="56382" y="0"/>
                </a:lnTo>
                <a:lnTo>
                  <a:pt x="63610" y="14746"/>
                </a:lnTo>
                <a:lnTo>
                  <a:pt x="70549" y="2024"/>
                </a:lnTo>
                <a:lnTo>
                  <a:pt x="75754" y="17926"/>
                </a:lnTo>
                <a:lnTo>
                  <a:pt x="85006" y="6939"/>
                </a:lnTo>
                <a:lnTo>
                  <a:pt x="85006" y="23131"/>
                </a:lnTo>
                <a:lnTo>
                  <a:pt x="100620" y="13589"/>
                </a:lnTo>
                <a:lnTo>
                  <a:pt x="96861" y="31516"/>
                </a:lnTo>
                <a:lnTo>
                  <a:pt x="111896" y="26889"/>
                </a:lnTo>
                <a:lnTo>
                  <a:pt x="100909" y="41057"/>
                </a:lnTo>
                <a:lnTo>
                  <a:pt x="114209" y="42214"/>
                </a:lnTo>
                <a:lnTo>
                  <a:pt x="104379" y="53201"/>
                </a:lnTo>
                <a:lnTo>
                  <a:pt x="114788" y="59851"/>
                </a:lnTo>
                <a:lnTo>
                  <a:pt x="101198" y="64188"/>
                </a:lnTo>
                <a:lnTo>
                  <a:pt x="105246" y="74886"/>
                </a:lnTo>
                <a:lnTo>
                  <a:pt x="93102" y="73730"/>
                </a:lnTo>
                <a:lnTo>
                  <a:pt x="97150" y="85006"/>
                </a:lnTo>
                <a:lnTo>
                  <a:pt x="88187" y="81537"/>
                </a:lnTo>
                <a:lnTo>
                  <a:pt x="87319" y="95994"/>
                </a:lnTo>
                <a:lnTo>
                  <a:pt x="76043" y="91078"/>
                </a:lnTo>
                <a:lnTo>
                  <a:pt x="71417" y="101776"/>
                </a:lnTo>
                <a:lnTo>
                  <a:pt x="64478" y="93970"/>
                </a:lnTo>
                <a:lnTo>
                  <a:pt x="58984" y="106692"/>
                </a:lnTo>
                <a:lnTo>
                  <a:pt x="52334" y="88187"/>
                </a:lnTo>
                <a:lnTo>
                  <a:pt x="45105" y="100620"/>
                </a:lnTo>
                <a:lnTo>
                  <a:pt x="41636" y="86741"/>
                </a:lnTo>
                <a:lnTo>
                  <a:pt x="29492" y="102355"/>
                </a:lnTo>
                <a:lnTo>
                  <a:pt x="29781" y="83271"/>
                </a:lnTo>
                <a:lnTo>
                  <a:pt x="20239" y="87319"/>
                </a:lnTo>
                <a:lnTo>
                  <a:pt x="21107" y="76332"/>
                </a:lnTo>
                <a:lnTo>
                  <a:pt x="4915" y="79224"/>
                </a:lnTo>
                <a:lnTo>
                  <a:pt x="16191" y="66212"/>
                </a:lnTo>
                <a:lnTo>
                  <a:pt x="7806" y="62164"/>
                </a:lnTo>
                <a:lnTo>
                  <a:pt x="14167" y="56960"/>
                </a:lnTo>
                <a:lnTo>
                  <a:pt x="0" y="47997"/>
                </a:lnTo>
                <a:lnTo>
                  <a:pt x="18215" y="43081"/>
                </a:lnTo>
                <a:lnTo>
                  <a:pt x="9252" y="31516"/>
                </a:lnTo>
                <a:lnTo>
                  <a:pt x="26022" y="33540"/>
                </a:lnTo>
                <a:lnTo>
                  <a:pt x="16191" y="18504"/>
                </a:lnTo>
                <a:lnTo>
                  <a:pt x="31516" y="23420"/>
                </a:lnTo>
                <a:lnTo>
                  <a:pt x="32094" y="11854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2905800" y="2161800"/>
            <a:ext cx="33324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marL="4114800" lvl="8" indent="-38100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angers"/>
              <a:buChar char="×"/>
              <a:defRPr sz="2400">
                <a:solidFill>
                  <a:srgbClr val="000000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latin typeface="Bangers"/>
                <a:ea typeface="Bangers"/>
                <a:cs typeface="Bangers"/>
                <a:sym typeface="Bangers"/>
              </a:defRPr>
            </a:lvl1pPr>
            <a:lvl2pPr lvl="1">
              <a:buNone/>
              <a:defRPr>
                <a:latin typeface="Bangers"/>
                <a:ea typeface="Bangers"/>
                <a:cs typeface="Bangers"/>
                <a:sym typeface="Bangers"/>
              </a:defRPr>
            </a:lvl2pPr>
            <a:lvl3pPr lvl="2">
              <a:buNone/>
              <a:defRPr>
                <a:latin typeface="Bangers"/>
                <a:ea typeface="Bangers"/>
                <a:cs typeface="Bangers"/>
                <a:sym typeface="Bangers"/>
              </a:defRPr>
            </a:lvl3pPr>
            <a:lvl4pPr lvl="3">
              <a:buNone/>
              <a:defRPr>
                <a:latin typeface="Bangers"/>
                <a:ea typeface="Bangers"/>
                <a:cs typeface="Bangers"/>
                <a:sym typeface="Bangers"/>
              </a:defRPr>
            </a:lvl4pPr>
            <a:lvl5pPr lvl="4">
              <a:buNone/>
              <a:defRPr>
                <a:latin typeface="Bangers"/>
                <a:ea typeface="Bangers"/>
                <a:cs typeface="Bangers"/>
                <a:sym typeface="Bangers"/>
              </a:defRPr>
            </a:lvl5pPr>
            <a:lvl6pPr lvl="5">
              <a:buNone/>
              <a:defRPr>
                <a:latin typeface="Bangers"/>
                <a:ea typeface="Bangers"/>
                <a:cs typeface="Bangers"/>
                <a:sym typeface="Bangers"/>
              </a:defRPr>
            </a:lvl6pPr>
            <a:lvl7pPr lvl="6">
              <a:buNone/>
              <a:defRPr>
                <a:latin typeface="Bangers"/>
                <a:ea typeface="Bangers"/>
                <a:cs typeface="Bangers"/>
                <a:sym typeface="Bangers"/>
              </a:defRPr>
            </a:lvl7pPr>
            <a:lvl8pPr lvl="7">
              <a:buNone/>
              <a:defRPr>
                <a:latin typeface="Bangers"/>
                <a:ea typeface="Bangers"/>
                <a:cs typeface="Bangers"/>
                <a:sym typeface="Bangers"/>
              </a:defRPr>
            </a:lvl8pPr>
            <a:lvl9pPr lvl="8">
              <a:buNone/>
              <a:defRPr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bg>
      <p:bgPr>
        <a:solidFill>
          <a:schemeClr val="accent3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5" descr="comic-01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5"/>
          <p:cNvSpPr/>
          <p:nvPr/>
        </p:nvSpPr>
        <p:spPr>
          <a:xfrm>
            <a:off x="734600" y="763500"/>
            <a:ext cx="7879000" cy="4185275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30" name="Google Shape;30;p5"/>
          <p:cNvSpPr/>
          <p:nvPr/>
        </p:nvSpPr>
        <p:spPr>
          <a:xfrm>
            <a:off x="506000" y="534900"/>
            <a:ext cx="7879000" cy="4185275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1052050" y="1545942"/>
            <a:ext cx="7710900" cy="33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SzPts val="3000"/>
              <a:buChar char="×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×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×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bg>
      <p:bgPr>
        <a:solidFill>
          <a:srgbClr val="249651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6" descr="comic-01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6"/>
          <p:cNvSpPr/>
          <p:nvPr/>
        </p:nvSpPr>
        <p:spPr>
          <a:xfrm>
            <a:off x="734600" y="763500"/>
            <a:ext cx="7879000" cy="4185275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37" name="Google Shape;37;p6"/>
          <p:cNvSpPr/>
          <p:nvPr/>
        </p:nvSpPr>
        <p:spPr>
          <a:xfrm>
            <a:off x="506000" y="534900"/>
            <a:ext cx="7879000" cy="4185275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1073625" y="1550125"/>
            <a:ext cx="3396300" cy="266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×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4674251" y="1550125"/>
            <a:ext cx="3396300" cy="266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×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×"/>
              <a:defRPr sz="2200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bg>
      <p:bgPr>
        <a:solidFill>
          <a:schemeClr val="accent5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7" descr="comic-01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7"/>
          <p:cNvSpPr/>
          <p:nvPr/>
        </p:nvSpPr>
        <p:spPr>
          <a:xfrm>
            <a:off x="734600" y="763500"/>
            <a:ext cx="7879000" cy="4185275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45" name="Google Shape;45;p7"/>
          <p:cNvSpPr/>
          <p:nvPr/>
        </p:nvSpPr>
        <p:spPr>
          <a:xfrm>
            <a:off x="506000" y="534900"/>
            <a:ext cx="7879000" cy="4185275"/>
          </a:xfrm>
          <a:custGeom>
            <a:avLst/>
            <a:gdLst/>
            <a:ahLst/>
            <a:cxnLst/>
            <a:rect l="l" t="t" r="r" b="b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1"/>
          </p:nvPr>
        </p:nvSpPr>
        <p:spPr>
          <a:xfrm>
            <a:off x="902950" y="1556175"/>
            <a:ext cx="2295300" cy="282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×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2"/>
          </p:nvPr>
        </p:nvSpPr>
        <p:spPr>
          <a:xfrm>
            <a:off x="3315993" y="1556175"/>
            <a:ext cx="2295300" cy="282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×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3"/>
          </p:nvPr>
        </p:nvSpPr>
        <p:spPr>
          <a:xfrm>
            <a:off x="5729035" y="1556175"/>
            <a:ext cx="2295300" cy="282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×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824BB0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0" descr="comic-03.png"/>
          <p:cNvPicPr preferRelativeResize="0"/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00A7E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 rot="161729">
            <a:off x="976261" y="876906"/>
            <a:ext cx="7029878" cy="760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52050" y="1545942"/>
            <a:ext cx="7710900" cy="33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niglet"/>
              <a:buChar char="×"/>
              <a:defRPr sz="30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niglet"/>
              <a:buChar char="×"/>
              <a:defRPr sz="24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niglet"/>
              <a:buChar char="×"/>
              <a:defRPr sz="24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 algn="r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r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r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r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r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r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r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r">
              <a:buNone/>
              <a:defRPr sz="1200">
                <a:solidFill>
                  <a:srgbClr val="FFFFFF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6" r:id="rId7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10" Type="http://schemas.openxmlformats.org/officeDocument/2006/relationships/image" Target="../media/image26.jpe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ntrenador-personal-expres.es/calcula-test-ruffier" TargetMode="External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.jp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hyperlink" Target="http://altorendimiento.com/salto-vertical/" TargetMode="External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4.png"/><Relationship Id="rId11" Type="http://schemas.openxmlformats.org/officeDocument/2006/relationships/image" Target="../media/image7.png"/><Relationship Id="rId5" Type="http://schemas.openxmlformats.org/officeDocument/2006/relationships/image" Target="../media/image13.png"/><Relationship Id="rId10" Type="http://schemas.microsoft.com/office/2007/relationships/hdphoto" Target="../media/hdphoto3.wd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0.jpeg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1.jp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C4CA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 txBox="1">
            <a:spLocks noGrp="1"/>
          </p:cNvSpPr>
          <p:nvPr>
            <p:ph type="ctrTitle"/>
          </p:nvPr>
        </p:nvSpPr>
        <p:spPr>
          <a:xfrm>
            <a:off x="2140887" y="718976"/>
            <a:ext cx="42717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Guía N° 7</a:t>
            </a:r>
            <a:endParaRPr dirty="0"/>
          </a:p>
        </p:txBody>
      </p:sp>
      <p:sp>
        <p:nvSpPr>
          <p:cNvPr id="3" name="Google Shape;70;p11"/>
          <p:cNvSpPr txBox="1">
            <a:spLocks/>
          </p:cNvSpPr>
          <p:nvPr/>
        </p:nvSpPr>
        <p:spPr>
          <a:xfrm>
            <a:off x="2289097" y="2118868"/>
            <a:ext cx="4659427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Bangers"/>
              <a:buNone/>
              <a:defRPr sz="64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Bangers"/>
              <a:buNone/>
              <a:defRPr sz="64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Bangers"/>
              <a:buNone/>
              <a:defRPr sz="64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Bangers"/>
              <a:buNone/>
              <a:defRPr sz="64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Bangers"/>
              <a:buNone/>
              <a:defRPr sz="64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Bangers"/>
              <a:buNone/>
              <a:defRPr sz="64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Bangers"/>
              <a:buNone/>
              <a:defRPr sz="64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Bangers"/>
              <a:buNone/>
              <a:defRPr sz="64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Bangers"/>
              <a:buNone/>
              <a:defRPr sz="64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r>
              <a:rPr lang="es-CL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Métodos de entrenamiento</a:t>
            </a:r>
            <a:endParaRPr lang="es-CL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Google Shape;70;p11"/>
          <p:cNvSpPr txBox="1">
            <a:spLocks/>
          </p:cNvSpPr>
          <p:nvPr/>
        </p:nvSpPr>
        <p:spPr>
          <a:xfrm>
            <a:off x="976277" y="302244"/>
            <a:ext cx="2163351" cy="238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Bangers"/>
              <a:buNone/>
              <a:defRPr sz="64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Bangers"/>
              <a:buNone/>
              <a:defRPr sz="64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Bangers"/>
              <a:buNone/>
              <a:defRPr sz="64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Bangers"/>
              <a:buNone/>
              <a:defRPr sz="64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Bangers"/>
              <a:buNone/>
              <a:defRPr sz="64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Bangers"/>
              <a:buNone/>
              <a:defRPr sz="64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Bangers"/>
              <a:buNone/>
              <a:defRPr sz="64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Bangers"/>
              <a:buNone/>
              <a:defRPr sz="64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Bangers"/>
              <a:buNone/>
              <a:defRPr sz="64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r>
              <a:rPr lang="es-CL" sz="12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Departamento de Educación física</a:t>
            </a:r>
            <a:endParaRPr lang="es-CL" sz="12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Imagen 4" descr="C:\Users\nsmar\Downloads\insignia _Relieve.jp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5652" l="0" r="961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1" y="91762"/>
            <a:ext cx="905746" cy="89745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70;p11"/>
          <p:cNvSpPr txBox="1">
            <a:spLocks/>
          </p:cNvSpPr>
          <p:nvPr/>
        </p:nvSpPr>
        <p:spPr>
          <a:xfrm>
            <a:off x="976277" y="566797"/>
            <a:ext cx="486359" cy="268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Bangers"/>
              <a:buNone/>
              <a:defRPr sz="64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Bangers"/>
              <a:buNone/>
              <a:defRPr sz="64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Bangers"/>
              <a:buNone/>
              <a:defRPr sz="64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Bangers"/>
              <a:buNone/>
              <a:defRPr sz="64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Bangers"/>
              <a:buNone/>
              <a:defRPr sz="64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Bangers"/>
              <a:buNone/>
              <a:defRPr sz="64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Bangers"/>
              <a:buNone/>
              <a:defRPr sz="64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Bangers"/>
              <a:buNone/>
              <a:defRPr sz="64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Bangers"/>
              <a:buNone/>
              <a:defRPr sz="64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r>
              <a:rPr lang="es-CL" sz="12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NM3</a:t>
            </a:r>
            <a:endParaRPr lang="es-CL" sz="12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Google Shape;70;p11"/>
          <p:cNvSpPr txBox="1">
            <a:spLocks/>
          </p:cNvSpPr>
          <p:nvPr/>
        </p:nvSpPr>
        <p:spPr>
          <a:xfrm>
            <a:off x="146651" y="905140"/>
            <a:ext cx="1659252" cy="298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Bangers"/>
              <a:buNone/>
              <a:defRPr sz="64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Bangers"/>
              <a:buNone/>
              <a:defRPr sz="64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Bangers"/>
              <a:buNone/>
              <a:defRPr sz="64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Bangers"/>
              <a:buNone/>
              <a:defRPr sz="64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Bangers"/>
              <a:buNone/>
              <a:defRPr sz="64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Bangers"/>
              <a:buNone/>
              <a:defRPr sz="64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Bangers"/>
              <a:buNone/>
              <a:defRPr sz="64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Bangers"/>
              <a:buNone/>
              <a:defRPr sz="64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Bangers"/>
              <a:buNone/>
              <a:defRPr sz="64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r>
              <a:rPr lang="es-CL" sz="12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PROFESORA Elsa </a:t>
            </a:r>
            <a:r>
              <a:rPr lang="es-CL" sz="12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inostroza</a:t>
            </a:r>
            <a:endParaRPr lang="es-CL" sz="12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17" b="98925" l="1105" r="100000">
                        <a14:foregroundMark x1="75691" y1="65233" x2="75691" y2="65233"/>
                        <a14:foregroundMark x1="63536" y1="65233" x2="63536" y2="65233"/>
                        <a14:foregroundMark x1="64088" y1="89247" x2="64088" y2="89247"/>
                        <a14:foregroundMark x1="50276" y1="31541" x2="50276" y2="31541"/>
                        <a14:foregroundMark x1="54144" y1="22939" x2="54144" y2="22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572" y="905140"/>
            <a:ext cx="1954597" cy="3012887"/>
          </a:xfrm>
          <a:prstGeom prst="rect">
            <a:avLst/>
          </a:prstGeom>
        </p:spPr>
      </p:pic>
      <p:pic>
        <p:nvPicPr>
          <p:cNvPr id="8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60808" y="177685"/>
            <a:ext cx="487363" cy="487363"/>
          </a:xfrm>
          <a:prstGeom prst="rect">
            <a:avLst/>
          </a:prstGeom>
        </p:spPr>
      </p:pic>
      <p:sp>
        <p:nvSpPr>
          <p:cNvPr id="10" name="Google Shape;70;p11"/>
          <p:cNvSpPr txBox="1">
            <a:spLocks/>
          </p:cNvSpPr>
          <p:nvPr/>
        </p:nvSpPr>
        <p:spPr>
          <a:xfrm>
            <a:off x="3946904" y="3671985"/>
            <a:ext cx="659665" cy="492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Bangers"/>
              <a:buNone/>
              <a:defRPr sz="64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Bangers"/>
              <a:buNone/>
              <a:defRPr sz="64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Bangers"/>
              <a:buNone/>
              <a:defRPr sz="64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Bangers"/>
              <a:buNone/>
              <a:defRPr sz="64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Bangers"/>
              <a:buNone/>
              <a:defRPr sz="64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Bangers"/>
              <a:buNone/>
              <a:defRPr sz="64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Bangers"/>
              <a:buNone/>
              <a:defRPr sz="64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Bangers"/>
              <a:buNone/>
              <a:defRPr sz="64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Bangers"/>
              <a:buNone/>
              <a:defRPr sz="64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r>
              <a:rPr lang="es-CL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I</a:t>
            </a:r>
            <a:endParaRPr lang="es-CL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 advClick="0" advTm="2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6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0" grpId="0"/>
      <p:bldP spid="3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4026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La flexibilidad en la Educación Física - Escolar - ABC Col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959" y="3506367"/>
            <a:ext cx="2523461" cy="163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Google Shape;84;p13"/>
          <p:cNvSpPr txBox="1">
            <a:spLocks noGrp="1"/>
          </p:cNvSpPr>
          <p:nvPr>
            <p:ph type="ctrTitle" idx="4294967295"/>
          </p:nvPr>
        </p:nvSpPr>
        <p:spPr>
          <a:xfrm>
            <a:off x="336696" y="-146475"/>
            <a:ext cx="5688419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4000" dirty="0" smtClean="0">
                <a:solidFill>
                  <a:srgbClr val="000000"/>
                </a:solidFill>
              </a:rPr>
              <a:t>M</a:t>
            </a:r>
            <a:r>
              <a:rPr lang="en" sz="4000" dirty="0" smtClean="0">
                <a:solidFill>
                  <a:srgbClr val="000000"/>
                </a:solidFill>
              </a:rPr>
              <a:t>etodos de entrenamiento</a:t>
            </a:r>
            <a:endParaRPr sz="4000" dirty="0">
              <a:solidFill>
                <a:srgbClr val="000000"/>
              </a:solidFill>
            </a:endParaRP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4294967295"/>
          </p:nvPr>
        </p:nvSpPr>
        <p:spPr>
          <a:xfrm>
            <a:off x="279991" y="1013325"/>
            <a:ext cx="5085907" cy="5390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s-MX" sz="1800" dirty="0"/>
              <a:t>Pautas específicas, </a:t>
            </a:r>
            <a:r>
              <a:rPr lang="es-MX" sz="1800" dirty="0" smtClean="0"/>
              <a:t>para </a:t>
            </a:r>
            <a:r>
              <a:rPr lang="es-MX" sz="1800" dirty="0"/>
              <a:t>una cualidad concreta.</a:t>
            </a:r>
            <a:endParaRPr sz="1800" dirty="0">
              <a:solidFill>
                <a:srgbClr val="FFFFFF"/>
              </a:solidFill>
            </a:endParaRPr>
          </a:p>
        </p:txBody>
      </p:sp>
      <p:pic>
        <p:nvPicPr>
          <p:cNvPr id="86" name="Google Shape;86;p13"/>
          <p:cNvPicPr preferRelativeResize="0"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972" y="655127"/>
            <a:ext cx="2289544" cy="1908355"/>
          </a:xfrm>
          <a:prstGeom prst="wedgeEllipseCallout">
            <a:avLst>
              <a:gd name="adj1" fmla="val -65501"/>
              <a:gd name="adj2" fmla="val -9220"/>
            </a:avLst>
          </a:prstGeom>
          <a:noFill/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87" name="Google Shape;87;p1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2" name="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96788" y="411445"/>
            <a:ext cx="487363" cy="487363"/>
          </a:xfrm>
          <a:prstGeom prst="rect">
            <a:avLst/>
          </a:prstGeom>
        </p:spPr>
      </p:pic>
      <p:pic>
        <p:nvPicPr>
          <p:cNvPr id="1026" name="Picture 2" descr="Dos sistemas de entrenamiento físico – Sistemas de Entrenamiento ..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7640"/>
            <a:ext cx="4104620" cy="149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iseño de tu programa de fuerza: orden de los ejercicios y tiempo ...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418" y="2651471"/>
            <a:ext cx="2634951" cy="153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ómo mejorar la velocidad?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952" y="3601564"/>
            <a:ext cx="2491541" cy="165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981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4" grpId="0"/>
      <p:bldP spid="8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7E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161729">
            <a:off x="978372" y="787179"/>
            <a:ext cx="3213938" cy="76013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Instrucciones</a:t>
            </a:r>
            <a:endParaRPr dirty="0"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2"/>
          </p:nvPr>
        </p:nvSpPr>
        <p:spPr>
          <a:xfrm>
            <a:off x="917575" y="1474250"/>
            <a:ext cx="3153600" cy="16402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28600" algn="l" rtl="0">
              <a:spcBef>
                <a:spcPts val="600"/>
              </a:spcBef>
              <a:spcAft>
                <a:spcPts val="0"/>
              </a:spcAft>
              <a:buAutoNum type="arabicPeriod"/>
            </a:pPr>
            <a:r>
              <a:rPr lang="es-CL" sz="1200" dirty="0" smtClean="0">
                <a:solidFill>
                  <a:srgbClr val="000000"/>
                </a:solidFill>
              </a:rPr>
              <a:t>Responder evaluación formativa guía anterior (si todavía no la ha realizado).</a:t>
            </a:r>
          </a:p>
          <a:p>
            <a:pPr marL="228600" lvl="0" indent="-228600">
              <a:buAutoNum type="arabicPeriod"/>
            </a:pPr>
            <a:r>
              <a:rPr lang="es-MX" sz="1200" dirty="0" smtClean="0">
                <a:solidFill>
                  <a:srgbClr val="000000"/>
                </a:solidFill>
              </a:rPr>
              <a:t>Repasar </a:t>
            </a:r>
            <a:r>
              <a:rPr lang="es-MX" sz="1200" dirty="0">
                <a:solidFill>
                  <a:srgbClr val="000000"/>
                </a:solidFill>
              </a:rPr>
              <a:t>conceptos de la guía N° 2</a:t>
            </a:r>
            <a:endParaRPr lang="es-MX" sz="1200" dirty="0" smtClean="0">
              <a:solidFill>
                <a:srgbClr val="000000"/>
              </a:solidFill>
            </a:endParaRPr>
          </a:p>
          <a:p>
            <a:pPr marL="228600" indent="-228600">
              <a:buFont typeface="Sniglet"/>
              <a:buAutoNum type="arabicPeriod"/>
            </a:pPr>
            <a:r>
              <a:rPr lang="es-MX" sz="1200" dirty="0">
                <a:solidFill>
                  <a:srgbClr val="000000"/>
                </a:solidFill>
              </a:rPr>
              <a:t>E</a:t>
            </a:r>
            <a:r>
              <a:rPr lang="es-MX" sz="1200" dirty="0" smtClean="0">
                <a:solidFill>
                  <a:srgbClr val="000000"/>
                </a:solidFill>
              </a:rPr>
              <a:t>valuar </a:t>
            </a:r>
            <a:r>
              <a:rPr lang="es-MX" sz="1200" dirty="0">
                <a:solidFill>
                  <a:srgbClr val="000000"/>
                </a:solidFill>
              </a:rPr>
              <a:t>su condición física a través de test de la condición física.</a:t>
            </a:r>
          </a:p>
          <a:p>
            <a:pPr marL="228600" lvl="0" indent="-228600" algn="l" rtl="0">
              <a:spcBef>
                <a:spcPts val="600"/>
              </a:spcBef>
              <a:spcAft>
                <a:spcPts val="0"/>
              </a:spcAft>
              <a:buAutoNum type="arabicPeriod"/>
            </a:pPr>
            <a:endParaRPr lang="es-MX" sz="1200" dirty="0">
              <a:solidFill>
                <a:srgbClr val="000000"/>
              </a:solidFill>
            </a:endParaRPr>
          </a:p>
          <a:p>
            <a:pPr marL="228600" lvl="0" indent="-228600" algn="l" rtl="0">
              <a:spcBef>
                <a:spcPts val="600"/>
              </a:spcBef>
              <a:spcAft>
                <a:spcPts val="0"/>
              </a:spcAft>
              <a:buAutoNum type="arabicPeriod"/>
            </a:pPr>
            <a:endParaRPr lang="es-MX" sz="1200" dirty="0">
              <a:solidFill>
                <a:srgbClr val="000000"/>
              </a:solidFill>
            </a:endParaRPr>
          </a:p>
          <a:p>
            <a:pPr marL="228600" lvl="0" indent="-228600">
              <a:buSzPts val="1100"/>
              <a:buFont typeface="Arial"/>
              <a:buAutoNum type="arabicPeriod"/>
            </a:pPr>
            <a:endParaRPr lang="es-MX" sz="1200" dirty="0">
              <a:solidFill>
                <a:srgbClr val="000000"/>
              </a:solidFill>
            </a:endParaRPr>
          </a:p>
          <a:p>
            <a:pPr marL="228600" lvl="0" indent="-228600" algn="l" rtl="0">
              <a:spcBef>
                <a:spcPts val="600"/>
              </a:spcBef>
              <a:spcAft>
                <a:spcPts val="0"/>
              </a:spcAft>
              <a:buAutoNum type="arabicPeriod"/>
            </a:pPr>
            <a:endParaRPr sz="1200" dirty="0">
              <a:solidFill>
                <a:srgbClr val="000000"/>
              </a:solidFill>
            </a:endParaRPr>
          </a:p>
        </p:txBody>
      </p:sp>
      <p:sp>
        <p:nvSpPr>
          <p:cNvPr id="77" name="Google Shape;77;p12"/>
          <p:cNvSpPr txBox="1">
            <a:spLocks noGrp="1"/>
          </p:cNvSpPr>
          <p:nvPr>
            <p:ph type="body" idx="2"/>
          </p:nvPr>
        </p:nvSpPr>
        <p:spPr>
          <a:xfrm>
            <a:off x="4252125" y="1474250"/>
            <a:ext cx="3974400" cy="18189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buNone/>
            </a:pPr>
            <a:r>
              <a:rPr lang="es-MX" sz="1200" dirty="0"/>
              <a:t> Si estuviste parado meses o semanas, sin duda, tu condición actual es muy inferior a la que tenías cuando </a:t>
            </a:r>
            <a:r>
              <a:rPr lang="es-MX" sz="1200" dirty="0" smtClean="0"/>
              <a:t>realizabas ejercicios de forma regular. </a:t>
            </a:r>
            <a:r>
              <a:rPr lang="es-MX" sz="1200" dirty="0"/>
              <a:t>Hay varios </a:t>
            </a:r>
            <a:r>
              <a:rPr lang="es-MX" sz="1200" dirty="0" err="1"/>
              <a:t>tests</a:t>
            </a:r>
            <a:r>
              <a:rPr lang="es-MX" sz="1200" dirty="0"/>
              <a:t> que podemos hacer para tener una referencia de nuestro nivel en relación con la media, o en relación con nosotros mismos, porque el test </a:t>
            </a:r>
            <a:r>
              <a:rPr lang="es-MX" sz="1200" dirty="0" smtClean="0"/>
              <a:t>sirve para eso</a:t>
            </a:r>
            <a:r>
              <a:rPr lang="es-MX" sz="1200" dirty="0"/>
              <a:t>:</a:t>
            </a:r>
            <a:r>
              <a:rPr lang="es-MX" sz="1200" dirty="0" smtClean="0"/>
              <a:t> </a:t>
            </a:r>
            <a:r>
              <a:rPr lang="es-MX" sz="1200" dirty="0"/>
              <a:t>evaluar </a:t>
            </a:r>
            <a:r>
              <a:rPr lang="es-MX" sz="1200" dirty="0" smtClean="0"/>
              <a:t>la condición física </a:t>
            </a:r>
            <a:r>
              <a:rPr lang="es-MX" sz="1200" dirty="0"/>
              <a:t>pasado un tiempo de </a:t>
            </a:r>
            <a:r>
              <a:rPr lang="es-MX" sz="1200" dirty="0" smtClean="0"/>
              <a:t>trabajo </a:t>
            </a:r>
            <a:r>
              <a:rPr lang="es-MX" sz="1200" dirty="0"/>
              <a:t>y así saber si ese trabajo surtió efecto y </a:t>
            </a:r>
            <a:r>
              <a:rPr lang="es-MX" sz="1200" dirty="0" smtClean="0"/>
              <a:t> </a:t>
            </a:r>
            <a:r>
              <a:rPr lang="es-MX" sz="1200" dirty="0"/>
              <a:t>conocer nuestros avances o retrocesos. </a:t>
            </a:r>
            <a:endParaRPr sz="1200" dirty="0">
              <a:solidFill>
                <a:srgbClr val="000000"/>
              </a:solidFill>
            </a:endParaRPr>
          </a:p>
        </p:txBody>
      </p:sp>
      <p:sp>
        <p:nvSpPr>
          <p:cNvPr id="78" name="Google Shape;78;p12"/>
          <p:cNvSpPr txBox="1">
            <a:spLocks noGrp="1"/>
          </p:cNvSpPr>
          <p:nvPr>
            <p:ph type="body" idx="2"/>
          </p:nvPr>
        </p:nvSpPr>
        <p:spPr>
          <a:xfrm>
            <a:off x="836750" y="3401556"/>
            <a:ext cx="7308900" cy="8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200" dirty="0" smtClean="0">
                <a:solidFill>
                  <a:srgbClr val="000000"/>
                </a:solidFill>
              </a:rPr>
              <a:t>Objetivos: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200" dirty="0" smtClean="0">
                <a:solidFill>
                  <a:srgbClr val="000000"/>
                </a:solidFill>
              </a:rPr>
              <a:t>- Analizar condición física actual.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200" dirty="0" smtClean="0">
                <a:solidFill>
                  <a:srgbClr val="000000"/>
                </a:solidFill>
              </a:rPr>
              <a:t>- Reflexionar sobre los resultados y establecer propósitos de mantención o aumento de la condición física</a:t>
            </a:r>
            <a:endParaRPr sz="12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000000"/>
              </a:solidFill>
            </a:endParaRPr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2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3102" y="224663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 thruBlk="1"/>
      </p:transition>
    </mc:Choice>
    <mc:Fallback xmlns="">
      <p:transition spd="slow" advClick="0" advTm="2000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3000"/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3000"/>
                                        <p:tgtEl>
                                          <p:spTgt spid="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0"/>
                                        <p:tgtEl>
                                          <p:spTgt spid="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5" grpId="0"/>
      <p:bldP spid="76" grpId="0" build="p"/>
      <p:bldP spid="77" grpId="0" build="p"/>
      <p:bldP spid="78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4026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ctrTitle" idx="4294967295"/>
          </p:nvPr>
        </p:nvSpPr>
        <p:spPr>
          <a:xfrm>
            <a:off x="514493" y="456720"/>
            <a:ext cx="4669398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6000" dirty="0" smtClean="0">
                <a:solidFill>
                  <a:srgbClr val="000000"/>
                </a:solidFill>
              </a:rPr>
              <a:t>Batería de  test</a:t>
            </a:r>
            <a:endParaRPr sz="6000" dirty="0">
              <a:solidFill>
                <a:srgbClr val="000000"/>
              </a:solidFill>
            </a:endParaRP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4294967295"/>
          </p:nvPr>
        </p:nvSpPr>
        <p:spPr>
          <a:xfrm>
            <a:off x="590120" y="1471669"/>
            <a:ext cx="4204049" cy="18009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buFontTx/>
              <a:buChar char="-"/>
            </a:pPr>
            <a:r>
              <a:rPr lang="es-MX" sz="1800" dirty="0" smtClean="0">
                <a:solidFill>
                  <a:schemeClr val="bg1"/>
                </a:solidFill>
              </a:rPr>
              <a:t>Test </a:t>
            </a:r>
            <a:r>
              <a:rPr lang="es-MX" sz="1800" dirty="0">
                <a:solidFill>
                  <a:schemeClr val="bg1"/>
                </a:solidFill>
              </a:rPr>
              <a:t>de Ruffier</a:t>
            </a:r>
            <a:endParaRPr lang="en" sz="1800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" sz="1800" dirty="0">
                <a:solidFill>
                  <a:srgbClr val="FFFFFF"/>
                </a:solidFill>
              </a:rPr>
              <a:t>Salto vertical.</a:t>
            </a:r>
          </a:p>
          <a:p>
            <a:pPr marL="285750" lvl="0" indent="-285750" algn="l" rtl="0">
              <a:spcBef>
                <a:spcPts val="600"/>
              </a:spcBef>
              <a:spcAft>
                <a:spcPts val="0"/>
              </a:spcAft>
              <a:buFontTx/>
              <a:buChar char="-"/>
            </a:pPr>
            <a:r>
              <a:rPr lang="en" sz="1800" dirty="0" smtClean="0">
                <a:solidFill>
                  <a:srgbClr val="FFFFFF"/>
                </a:solidFill>
              </a:rPr>
              <a:t>Abdominales.</a:t>
            </a:r>
          </a:p>
          <a:p>
            <a:pPr marL="285750" lvl="0" indent="-285750" algn="l" rtl="0">
              <a:spcBef>
                <a:spcPts val="600"/>
              </a:spcBef>
              <a:spcAft>
                <a:spcPts val="0"/>
              </a:spcAft>
              <a:buFontTx/>
              <a:buChar char="-"/>
            </a:pPr>
            <a:r>
              <a:rPr lang="en" sz="1800" dirty="0" smtClean="0">
                <a:solidFill>
                  <a:srgbClr val="FFFFFF"/>
                </a:solidFill>
              </a:rPr>
              <a:t>Flexiones de codo.</a:t>
            </a:r>
          </a:p>
          <a:p>
            <a:pPr marL="285750" lvl="0" indent="-285750" algn="l" rtl="0">
              <a:spcBef>
                <a:spcPts val="600"/>
              </a:spcBef>
              <a:spcAft>
                <a:spcPts val="0"/>
              </a:spcAft>
              <a:buFontTx/>
              <a:buChar char="-"/>
            </a:pPr>
            <a:r>
              <a:rPr lang="en" sz="1800" dirty="0" smtClean="0">
                <a:solidFill>
                  <a:srgbClr val="FFFFFF"/>
                </a:solidFill>
              </a:rPr>
              <a:t>Wells y Dillon.</a:t>
            </a:r>
          </a:p>
          <a:p>
            <a:pPr marL="285750" lvl="0" indent="-285750" algn="l" rtl="0">
              <a:spcBef>
                <a:spcPts val="600"/>
              </a:spcBef>
              <a:spcAft>
                <a:spcPts val="0"/>
              </a:spcAft>
              <a:buFontTx/>
              <a:buChar char="-"/>
            </a:pPr>
            <a:endParaRPr sz="1800" dirty="0">
              <a:solidFill>
                <a:srgbClr val="FFFFFF"/>
              </a:solidFill>
            </a:endParaRPr>
          </a:p>
          <a:p>
            <a:pPr marL="0" indent="0">
              <a:buSzPts val="1100"/>
              <a:buNone/>
            </a:pPr>
            <a:r>
              <a:rPr lang="es-CL" sz="2800" b="1" dirty="0" smtClean="0">
                <a:solidFill>
                  <a:schemeClr val="tx1"/>
                </a:solidFill>
              </a:rPr>
              <a:t>COMPOSICIÓN CORPORAL</a:t>
            </a:r>
          </a:p>
          <a:p>
            <a:pPr marL="285750" indent="-285750">
              <a:buSzPts val="1100"/>
              <a:buFont typeface="Wingdings" panose="05000000000000000000" pitchFamily="2" charset="2"/>
              <a:buChar char="Ø"/>
            </a:pPr>
            <a:r>
              <a:rPr lang="es-CL" sz="1800" dirty="0" smtClean="0">
                <a:solidFill>
                  <a:srgbClr val="FFFFFF"/>
                </a:solidFill>
              </a:rPr>
              <a:t>RCC</a:t>
            </a:r>
            <a:endParaRPr sz="1800" dirty="0">
              <a:solidFill>
                <a:srgbClr val="FFFFFF"/>
              </a:solidFill>
            </a:endParaRPr>
          </a:p>
        </p:txBody>
      </p:sp>
      <p:pic>
        <p:nvPicPr>
          <p:cNvPr id="86" name="Google Shape;86;p13"/>
          <p:cNvPicPr preferRelativeResize="0"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169" y="1155031"/>
            <a:ext cx="3222300" cy="3190087"/>
          </a:xfrm>
          <a:prstGeom prst="wedgeEllipseCallout">
            <a:avLst>
              <a:gd name="adj1" fmla="val -58598"/>
              <a:gd name="adj2" fmla="val 8637"/>
            </a:avLst>
          </a:prstGeom>
          <a:noFill/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87" name="Google Shape;87;p1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2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16469" y="456720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advTm="20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6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500"/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500"/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500"/>
                                        <p:tgtEl>
                                          <p:spTgt spid="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500"/>
                                        <p:tgtEl>
                                          <p:spTgt spid="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500"/>
                                        <p:tgtEl>
                                          <p:spTgt spid="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500"/>
                                        <p:tgtEl>
                                          <p:spTgt spid="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4" grpId="0"/>
      <p:bldP spid="85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0"/>
          <p:cNvSpPr txBox="1">
            <a:spLocks noGrp="1"/>
          </p:cNvSpPr>
          <p:nvPr>
            <p:ph type="title"/>
          </p:nvPr>
        </p:nvSpPr>
        <p:spPr>
          <a:xfrm rot="161682">
            <a:off x="779023" y="574431"/>
            <a:ext cx="3158040" cy="7601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s-MX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test de </a:t>
            </a:r>
            <a:r>
              <a:rPr lang="es-MX" sz="32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Ruffier</a:t>
            </a:r>
            <a:endParaRPr sz="32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1" name="Google Shape;151;p20"/>
          <p:cNvSpPr txBox="1">
            <a:spLocks noGrp="1"/>
          </p:cNvSpPr>
          <p:nvPr>
            <p:ph type="body" idx="1"/>
          </p:nvPr>
        </p:nvSpPr>
        <p:spPr>
          <a:xfrm>
            <a:off x="680398" y="1119308"/>
            <a:ext cx="5032884" cy="126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8100" indent="0" algn="just" fontAlgn="base">
              <a:buSzPct val="150000"/>
              <a:buNone/>
            </a:pPr>
            <a:r>
              <a:rPr lang="es-MX" sz="1200" b="1" dirty="0" smtClean="0"/>
              <a:t>Es </a:t>
            </a:r>
            <a:r>
              <a:rPr lang="es-MX" sz="1200" b="1" dirty="0"/>
              <a:t>un prueba muy sencilla para comprobar la respuesta cardiaca al </a:t>
            </a:r>
            <a:r>
              <a:rPr lang="es-MX" sz="1200" b="1" dirty="0" smtClean="0"/>
              <a:t>esfuerzo</a:t>
            </a:r>
            <a:r>
              <a:rPr lang="es-MX" sz="1200" dirty="0" smtClean="0"/>
              <a:t>.</a:t>
            </a:r>
          </a:p>
          <a:p>
            <a:pPr marL="38100" indent="0" algn="just" fontAlgn="base">
              <a:buSzPct val="150000"/>
              <a:buNone/>
            </a:pPr>
            <a:r>
              <a:rPr lang="es-MX" sz="1200" dirty="0" smtClean="0"/>
              <a:t>El </a:t>
            </a:r>
            <a:r>
              <a:rPr lang="es-MX" sz="1200" dirty="0"/>
              <a:t>test de Ruffier requiere de 3 sencillos </a:t>
            </a:r>
            <a:r>
              <a:rPr lang="es-MX" sz="1200" dirty="0" smtClean="0"/>
              <a:t>pasos:</a:t>
            </a:r>
          </a:p>
          <a:p>
            <a:pPr marL="381000" indent="-342900" algn="just" fontAlgn="base">
              <a:buSzPct val="150000"/>
              <a:buAutoNum type="arabicPeriod"/>
            </a:pPr>
            <a:r>
              <a:rPr lang="es-MX" sz="1200" dirty="0" smtClean="0"/>
              <a:t>Mide </a:t>
            </a:r>
            <a:r>
              <a:rPr lang="es-MX" sz="1200" dirty="0"/>
              <a:t>las</a:t>
            </a:r>
            <a:r>
              <a:rPr lang="es-MX" sz="1200" b="1" dirty="0"/>
              <a:t> pulsaciones por minuto </a:t>
            </a:r>
            <a:r>
              <a:rPr lang="es-MX" sz="1200" b="1" dirty="0" smtClean="0"/>
              <a:t>en reposo</a:t>
            </a:r>
            <a:r>
              <a:rPr lang="es-MX" sz="1200" dirty="0" smtClean="0"/>
              <a:t>. </a:t>
            </a:r>
            <a:r>
              <a:rPr lang="es-MX" sz="1200" b="1" dirty="0" smtClean="0"/>
              <a:t>P1</a:t>
            </a:r>
          </a:p>
          <a:p>
            <a:pPr marL="381000" indent="-342900" algn="just" fontAlgn="base">
              <a:buSzPct val="150000"/>
              <a:buAutoNum type="arabicPeriod"/>
            </a:pPr>
            <a:r>
              <a:rPr lang="es-MX" sz="1200" dirty="0" smtClean="0"/>
              <a:t>Mide </a:t>
            </a:r>
            <a:r>
              <a:rPr lang="es-MX" sz="1200" dirty="0"/>
              <a:t>las pulsaciones después de realizar</a:t>
            </a:r>
            <a:r>
              <a:rPr lang="es-MX" sz="1200" b="1" dirty="0"/>
              <a:t> sentadillas con las manos en las caderas</a:t>
            </a:r>
            <a:r>
              <a:rPr lang="es-MX" sz="1200" dirty="0"/>
              <a:t> a 90º con extensiones completas de piernas durante 45 segundos sin parar </a:t>
            </a:r>
            <a:r>
              <a:rPr lang="es-MX" sz="1200" i="1" dirty="0"/>
              <a:t>(30 flexiones en 20 segundos las mujeres</a:t>
            </a:r>
            <a:r>
              <a:rPr lang="es-MX" sz="1200" i="1" dirty="0" smtClean="0"/>
              <a:t>)</a:t>
            </a:r>
            <a:r>
              <a:rPr lang="es-MX" sz="1200" dirty="0" smtClean="0"/>
              <a:t>. </a:t>
            </a:r>
            <a:r>
              <a:rPr lang="es-MX" sz="1200" b="1" dirty="0" smtClean="0"/>
              <a:t>P2</a:t>
            </a:r>
          </a:p>
          <a:p>
            <a:pPr marL="381000" indent="-342900" algn="just" fontAlgn="base">
              <a:buSzPct val="150000"/>
              <a:buAutoNum type="arabicPeriod"/>
            </a:pPr>
            <a:r>
              <a:rPr lang="es-MX" sz="1200" dirty="0" smtClean="0"/>
              <a:t>Vuelve </a:t>
            </a:r>
            <a:r>
              <a:rPr lang="es-MX" sz="1200" dirty="0"/>
              <a:t>a</a:t>
            </a:r>
            <a:r>
              <a:rPr lang="es-MX" sz="1200" b="1" dirty="0"/>
              <a:t> medir las pulsaciones después de un minuto</a:t>
            </a:r>
            <a:r>
              <a:rPr lang="es-MX" sz="1200" dirty="0"/>
              <a:t> de efectuado el ejercicio</a:t>
            </a:r>
            <a:r>
              <a:rPr lang="es-MX" sz="1200" dirty="0" smtClean="0"/>
              <a:t>. </a:t>
            </a:r>
            <a:r>
              <a:rPr lang="es-MX" sz="1200" b="1" dirty="0" smtClean="0"/>
              <a:t>P3</a:t>
            </a:r>
            <a:endParaRPr lang="es-MX" sz="1200" b="1" dirty="0"/>
          </a:p>
        </p:txBody>
      </p:sp>
      <p:pic>
        <p:nvPicPr>
          <p:cNvPr id="152" name="Google Shape;152;p20"/>
          <p:cNvPicPr preferRelativeResize="0"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686" y="2436207"/>
            <a:ext cx="1710969" cy="1667447"/>
          </a:xfrm>
          <a:prstGeom prst="ellipse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53" name="Google Shape;153;p2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6" name="Google Shape;151;p20"/>
          <p:cNvSpPr txBox="1">
            <a:spLocks/>
          </p:cNvSpPr>
          <p:nvPr/>
        </p:nvSpPr>
        <p:spPr>
          <a:xfrm>
            <a:off x="2322989" y="3320735"/>
            <a:ext cx="3260393" cy="845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niglet"/>
              <a:buChar char="×"/>
              <a:defRPr sz="30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marL="38100" indent="0" fontAlgn="base">
              <a:buNone/>
            </a:pPr>
            <a:r>
              <a:rPr lang="es-MX" sz="1200" dirty="0"/>
              <a:t> </a:t>
            </a:r>
            <a:endParaRPr lang="es-MX" sz="1200" dirty="0" smtClean="0"/>
          </a:p>
          <a:p>
            <a:pPr marL="38100" indent="0" fontAlgn="base">
              <a:buNone/>
            </a:pPr>
            <a:r>
              <a:rPr lang="es-MX" sz="1200" dirty="0" smtClean="0"/>
              <a:t>                       +                         +                        - 200</a:t>
            </a:r>
          </a:p>
          <a:p>
            <a:pPr marL="38100" indent="0" fontAlgn="base">
              <a:buNone/>
            </a:pPr>
            <a:r>
              <a:rPr lang="es-MX" sz="1200" dirty="0" smtClean="0"/>
              <a:t>                                             10</a:t>
            </a:r>
          </a:p>
          <a:p>
            <a:pPr marL="38100" indent="0" fontAlgn="base">
              <a:buNone/>
            </a:pPr>
            <a:endParaRPr lang="es-MX" sz="1200" dirty="0"/>
          </a:p>
        </p:txBody>
      </p:sp>
      <p:pic>
        <p:nvPicPr>
          <p:cNvPr id="11" name="Imagen 10" descr="https://www.fisioterapia-granada.es/wp-content/uploads/2019/03/foto2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9" r="35913" b="73282"/>
          <a:stretch/>
        </p:blipFill>
        <p:spPr bwMode="auto">
          <a:xfrm>
            <a:off x="922185" y="3540773"/>
            <a:ext cx="1592580" cy="6400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5" name="Grupo 4"/>
          <p:cNvGrpSpPr/>
          <p:nvPr/>
        </p:nvGrpSpPr>
        <p:grpSpPr>
          <a:xfrm>
            <a:off x="2457832" y="3690170"/>
            <a:ext cx="2990706" cy="317074"/>
            <a:chOff x="2457832" y="3710655"/>
            <a:chExt cx="2990706" cy="317074"/>
          </a:xfrm>
        </p:grpSpPr>
        <p:sp>
          <p:nvSpPr>
            <p:cNvPr id="2" name="Rectángulo 1"/>
            <p:cNvSpPr/>
            <p:nvPr/>
          </p:nvSpPr>
          <p:spPr>
            <a:xfrm>
              <a:off x="4247067" y="3710655"/>
              <a:ext cx="519549" cy="239501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9" name="Rectángulo 8"/>
            <p:cNvSpPr/>
            <p:nvPr/>
          </p:nvSpPr>
          <p:spPr>
            <a:xfrm>
              <a:off x="2567875" y="3713223"/>
              <a:ext cx="538163" cy="23693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0" name="Rectángulo 9"/>
            <p:cNvSpPr/>
            <p:nvPr/>
          </p:nvSpPr>
          <p:spPr>
            <a:xfrm>
              <a:off x="3398222" y="3713223"/>
              <a:ext cx="516462" cy="23693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cxnSp>
          <p:nvCxnSpPr>
            <p:cNvPr id="4" name="Conector recto 3"/>
            <p:cNvCxnSpPr/>
            <p:nvPr/>
          </p:nvCxnSpPr>
          <p:spPr>
            <a:xfrm>
              <a:off x="2457832" y="4020854"/>
              <a:ext cx="2990706" cy="687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Google Shape;152;p20"/>
          <p:cNvPicPr preferRelativeResize="0"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484" y="590305"/>
            <a:ext cx="1657292" cy="1636162"/>
          </a:xfrm>
          <a:prstGeom prst="ellipse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" name="CuadroTexto 7"/>
          <p:cNvSpPr txBox="1"/>
          <p:nvPr/>
        </p:nvSpPr>
        <p:spPr>
          <a:xfrm>
            <a:off x="879213" y="4213246"/>
            <a:ext cx="49627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accent1"/>
                </a:solidFill>
                <a:hlinkClick r:id="rId8"/>
              </a:rPr>
              <a:t>http://www.entrenador-personal-expres.es/calcula-test-ruffier</a:t>
            </a:r>
            <a:endParaRPr lang="es-CL" dirty="0">
              <a:solidFill>
                <a:schemeClr val="accent1"/>
              </a:solidFill>
            </a:endParaRPr>
          </a:p>
        </p:txBody>
      </p:sp>
      <p:pic>
        <p:nvPicPr>
          <p:cNvPr id="12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77105" y="256933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>
        <p:fade thruBlk="1"/>
      </p:transition>
    </mc:Choice>
    <mc:Fallback xmlns="">
      <p:transition spd="slow" advClick="0" advTm="20000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367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3000"/>
                                        <p:tgtEl>
                                          <p:spTgt spid="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3000"/>
                                        <p:tgtEl>
                                          <p:spTgt spid="1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3000"/>
                                        <p:tgtEl>
                                          <p:spTgt spid="1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3000"/>
                                        <p:tgtEl>
                                          <p:spTgt spid="1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50" grpId="0"/>
      <p:bldP spid="6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CD02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>
            <a:spLocks noGrp="1"/>
          </p:cNvSpPr>
          <p:nvPr>
            <p:ph type="title"/>
          </p:nvPr>
        </p:nvSpPr>
        <p:spPr>
          <a:xfrm rot="161729">
            <a:off x="3320129" y="210083"/>
            <a:ext cx="2399944" cy="43758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2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SALTO VERTICAL</a:t>
            </a:r>
            <a:endParaRPr dirty="0"/>
          </a:p>
        </p:txBody>
      </p:sp>
      <p:sp>
        <p:nvSpPr>
          <p:cNvPr id="93" name="Google Shape;93;p14"/>
          <p:cNvSpPr txBox="1">
            <a:spLocks noGrp="1"/>
          </p:cNvSpPr>
          <p:nvPr>
            <p:ph type="body" idx="1"/>
          </p:nvPr>
        </p:nvSpPr>
        <p:spPr>
          <a:xfrm>
            <a:off x="672311" y="731280"/>
            <a:ext cx="2582397" cy="11043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indent="0" algn="just">
              <a:buNone/>
            </a:pPr>
            <a:r>
              <a:rPr lang="es-MX" sz="1100" dirty="0" smtClean="0"/>
              <a:t>1.  La </a:t>
            </a:r>
            <a:r>
              <a:rPr lang="es-MX" sz="1100" dirty="0"/>
              <a:t>persona </a:t>
            </a:r>
            <a:r>
              <a:rPr lang="es-MX" sz="1100" dirty="0" smtClean="0"/>
              <a:t>debe estar </a:t>
            </a:r>
            <a:r>
              <a:rPr lang="es-MX" sz="1100" dirty="0"/>
              <a:t>de lado a la </a:t>
            </a:r>
            <a:r>
              <a:rPr lang="es-MX" sz="1100" dirty="0" smtClean="0"/>
              <a:t> pared,</a:t>
            </a:r>
            <a:r>
              <a:rPr lang="es-MX" sz="1100" dirty="0"/>
              <a:t> debe mantener los </a:t>
            </a:r>
            <a:r>
              <a:rPr lang="es-MX" sz="1100" dirty="0" smtClean="0"/>
              <a:t>pies </a:t>
            </a:r>
            <a:r>
              <a:rPr lang="es-MX" sz="1100" dirty="0"/>
              <a:t>sobre el suelo y estirar el brazo hacia arriba lo más alto posible, se registra la distancia alcanzada con ese brazo.</a:t>
            </a:r>
          </a:p>
          <a:p>
            <a:pPr marL="114300" indent="0">
              <a:buNone/>
            </a:pPr>
            <a:r>
              <a:rPr lang="es-MX" dirty="0"/>
              <a:t/>
            </a:r>
            <a:br>
              <a:rPr lang="es-MX" dirty="0"/>
            </a:br>
            <a:endParaRPr dirty="0"/>
          </a:p>
        </p:txBody>
      </p:sp>
      <p:sp>
        <p:nvSpPr>
          <p:cNvPr id="2" name="Marcador de texto 1"/>
          <p:cNvSpPr>
            <a:spLocks noGrp="1"/>
          </p:cNvSpPr>
          <p:nvPr>
            <p:ph type="body" idx="2"/>
          </p:nvPr>
        </p:nvSpPr>
        <p:spPr>
          <a:xfrm>
            <a:off x="3254708" y="730025"/>
            <a:ext cx="2530785" cy="726387"/>
          </a:xfrm>
        </p:spPr>
        <p:txBody>
          <a:bodyPr/>
          <a:lstStyle/>
          <a:p>
            <a:pPr marL="114300" indent="0" algn="just">
              <a:buNone/>
            </a:pPr>
            <a:r>
              <a:rPr lang="es-MX" sz="1100" dirty="0" smtClean="0"/>
              <a:t>2. La </a:t>
            </a:r>
            <a:r>
              <a:rPr lang="es-MX" sz="1100" dirty="0"/>
              <a:t>persona debe flexionar ligeramente las piernas y saltar hacia arriba lo más alto posible, con el brazo hacia arriba </a:t>
            </a:r>
            <a:r>
              <a:rPr lang="es-MX" sz="1100" dirty="0" smtClean="0"/>
              <a:t>tocar </a:t>
            </a:r>
            <a:r>
              <a:rPr lang="es-MX" sz="1100" dirty="0"/>
              <a:t>la pared en el punto más alto del salto y se registra esta segunda </a:t>
            </a:r>
            <a:r>
              <a:rPr lang="es-MX" sz="1100" dirty="0" smtClean="0"/>
              <a:t>medición.</a:t>
            </a:r>
            <a:endParaRPr lang="es-CL" sz="1100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3"/>
          </p:nvPr>
        </p:nvSpPr>
        <p:spPr>
          <a:xfrm>
            <a:off x="5837105" y="845357"/>
            <a:ext cx="2295300" cy="990239"/>
          </a:xfrm>
        </p:spPr>
        <p:txBody>
          <a:bodyPr/>
          <a:lstStyle/>
          <a:p>
            <a:pPr marL="114300" indent="0" algn="just">
              <a:buNone/>
            </a:pPr>
            <a:r>
              <a:rPr lang="es-MX" sz="1100" dirty="0" smtClean="0"/>
              <a:t>3. Se tiene </a:t>
            </a:r>
            <a:r>
              <a:rPr lang="es-MX" sz="1100" dirty="0"/>
              <a:t>3 oportunidades para realizar la prueba, la altura más elevada de los tres intentos, es la que se tendrá en cuenta</a:t>
            </a:r>
            <a:r>
              <a:rPr lang="es-MX" sz="1100" dirty="0" smtClean="0"/>
              <a:t>.</a:t>
            </a:r>
          </a:p>
        </p:txBody>
      </p:sp>
      <p:sp>
        <p:nvSpPr>
          <p:cNvPr id="94" name="Google Shape;94;p1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7" name="Imagen 6" descr="Valora la potencia de tu tren inferior con el Test del Salto ...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" t="1734" r="67946" b="5537"/>
          <a:stretch/>
        </p:blipFill>
        <p:spPr bwMode="auto">
          <a:xfrm>
            <a:off x="1451433" y="1916662"/>
            <a:ext cx="1024151" cy="16553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 descr="Valora la potencia de tu tren inferior con el Test del Salto ...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57" t="2890" r="34604" b="4582"/>
          <a:stretch/>
        </p:blipFill>
        <p:spPr bwMode="auto">
          <a:xfrm>
            <a:off x="4098117" y="1995297"/>
            <a:ext cx="1078899" cy="15762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 descr="Valora la potencia de tu tren inferior con el Test del Salto ...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98" t="2891" r="2755" b="4226"/>
          <a:stretch/>
        </p:blipFill>
        <p:spPr bwMode="auto">
          <a:xfrm>
            <a:off x="6237805" y="2000908"/>
            <a:ext cx="1063645" cy="15706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1354315" y="4192961"/>
            <a:ext cx="39137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 smtClean="0">
                <a:hlinkClick r:id="rId6"/>
              </a:rPr>
              <a:t>http://altorendimiento.com/salto-vertical/#</a:t>
            </a:r>
            <a:endParaRPr lang="es-CL" b="1" dirty="0"/>
          </a:p>
        </p:txBody>
      </p:sp>
      <p:sp>
        <p:nvSpPr>
          <p:cNvPr id="10" name="CuadroTexto 9"/>
          <p:cNvSpPr txBox="1"/>
          <p:nvPr/>
        </p:nvSpPr>
        <p:spPr>
          <a:xfrm>
            <a:off x="1274803" y="3653072"/>
            <a:ext cx="66247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0" algn="just">
              <a:buNone/>
            </a:pPr>
            <a:r>
              <a:rPr lang="es-MX" sz="1100" dirty="0"/>
              <a:t>Calcular la </a:t>
            </a:r>
            <a:r>
              <a:rPr lang="es-MX" sz="1100" dirty="0" smtClean="0"/>
              <a:t>diferencia </a:t>
            </a:r>
            <a:r>
              <a:rPr lang="es-MX" sz="1100" dirty="0"/>
              <a:t>entre la medida sin </a:t>
            </a:r>
            <a:r>
              <a:rPr lang="es-MX" sz="1100" dirty="0" smtClean="0"/>
              <a:t>salto y la medida con salto y comparar con la tabla</a:t>
            </a:r>
            <a:endParaRPr lang="es-CL" sz="1100" dirty="0"/>
          </a:p>
        </p:txBody>
      </p:sp>
      <p:pic>
        <p:nvPicPr>
          <p:cNvPr id="4" name="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3102" y="153893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0">
        <p:fade thruBlk="1"/>
      </p:transition>
    </mc:Choice>
    <mc:Fallback xmlns="">
      <p:transition spd="slow" advClick="0" advTm="60000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30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2" grpId="0"/>
      <p:bldP spid="93" grpId="0" build="p"/>
      <p:bldP spid="2" grpId="0" build="p"/>
      <p:bldP spid="3" grpId="0" build="p"/>
      <p:bldP spid="6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900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 txBox="1">
            <a:spLocks noGrp="1"/>
          </p:cNvSpPr>
          <p:nvPr>
            <p:ph type="title"/>
          </p:nvPr>
        </p:nvSpPr>
        <p:spPr>
          <a:xfrm rot="161729">
            <a:off x="841993" y="795205"/>
            <a:ext cx="2161993" cy="56498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400" dirty="0" smtClean="0"/>
              <a:t>A</a:t>
            </a:r>
            <a:r>
              <a:rPr lang="en" sz="2400" dirty="0" smtClean="0"/>
              <a:t>bdominales 30”</a:t>
            </a:r>
            <a:endParaRPr sz="2400" dirty="0"/>
          </a:p>
        </p:txBody>
      </p:sp>
      <p:sp>
        <p:nvSpPr>
          <p:cNvPr id="106" name="Google Shape;106;p16"/>
          <p:cNvSpPr txBox="1">
            <a:spLocks noGrp="1"/>
          </p:cNvSpPr>
          <p:nvPr>
            <p:ph type="body" idx="1"/>
          </p:nvPr>
        </p:nvSpPr>
        <p:spPr>
          <a:xfrm>
            <a:off x="792816" y="1446932"/>
            <a:ext cx="2295300" cy="10415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just">
              <a:buNone/>
            </a:pPr>
            <a:r>
              <a:rPr lang="es-CL" sz="1100" dirty="0"/>
              <a:t>Desde la posición del dibujo (manos detrás de la cabeza, rodillas flexionadas), realiza el mayor número de repeticiones </a:t>
            </a:r>
            <a:r>
              <a:rPr lang="es-CL" sz="1100" dirty="0" smtClean="0"/>
              <a:t>posibles. </a:t>
            </a:r>
            <a:endParaRPr lang="es-CL" sz="11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" name="Marcador de texto 1"/>
          <p:cNvSpPr>
            <a:spLocks noGrp="1"/>
          </p:cNvSpPr>
          <p:nvPr>
            <p:ph type="body" idx="2"/>
          </p:nvPr>
        </p:nvSpPr>
        <p:spPr>
          <a:xfrm>
            <a:off x="3148374" y="1282262"/>
            <a:ext cx="2588044" cy="1410791"/>
          </a:xfrm>
        </p:spPr>
        <p:txBody>
          <a:bodyPr/>
          <a:lstStyle/>
          <a:p>
            <a:pPr marL="114300" indent="0" algn="just">
              <a:buNone/>
            </a:pPr>
            <a:r>
              <a:rPr lang="es-CL" sz="1100" dirty="0"/>
              <a:t>Desde la posición del dibujo (manos separadas al ancho de los hombros), realiza el mayor Nº de flexiones </a:t>
            </a:r>
            <a:r>
              <a:rPr lang="es-CL" sz="1100" dirty="0" smtClean="0"/>
              <a:t>seguidas</a:t>
            </a:r>
            <a:r>
              <a:rPr lang="es-CL" sz="1100" dirty="0"/>
              <a:t>. El tronco debe permanecer recto y la barbilla casi debe tocar el suelo al flexionar. No apoyes el pecho en el suelo. La mirada hacia </a:t>
            </a:r>
            <a:r>
              <a:rPr lang="es-CL" sz="1100" dirty="0" smtClean="0"/>
              <a:t>delante.</a:t>
            </a:r>
            <a:endParaRPr lang="es-CL" sz="1100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3"/>
          </p:nvPr>
        </p:nvSpPr>
        <p:spPr>
          <a:xfrm>
            <a:off x="5925037" y="1450693"/>
            <a:ext cx="2152924" cy="1248902"/>
          </a:xfrm>
        </p:spPr>
        <p:txBody>
          <a:bodyPr/>
          <a:lstStyle/>
          <a:p>
            <a:pPr marL="114300" indent="0" algn="just">
              <a:buNone/>
            </a:pPr>
            <a:r>
              <a:rPr lang="es-CL" sz="1100" dirty="0"/>
              <a:t>Desde la posición sentado, realiza una flexión de tronco, llevando las dos manos hacia la punta de los pies, sin flexionar las rodillas. Debes mantener la posición por 5”</a:t>
            </a:r>
          </a:p>
          <a:p>
            <a:pPr marL="114300" indent="0">
              <a:buNone/>
            </a:pPr>
            <a:endParaRPr lang="es-CL" sz="1100" dirty="0"/>
          </a:p>
        </p:txBody>
      </p:sp>
      <p:sp>
        <p:nvSpPr>
          <p:cNvPr id="107" name="Google Shape;107;p1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7" name="Google Shape;105;p16"/>
          <p:cNvSpPr txBox="1">
            <a:spLocks/>
          </p:cNvSpPr>
          <p:nvPr/>
        </p:nvSpPr>
        <p:spPr>
          <a:xfrm rot="161729">
            <a:off x="3508085" y="865702"/>
            <a:ext cx="2215392" cy="564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r>
              <a:rPr lang="es-CL" sz="2400" dirty="0" smtClean="0"/>
              <a:t>Flexiones 30”</a:t>
            </a:r>
            <a:endParaRPr lang="es-CL" sz="2400" dirty="0"/>
          </a:p>
        </p:txBody>
      </p:sp>
      <p:sp>
        <p:nvSpPr>
          <p:cNvPr id="8" name="Google Shape;105;p16"/>
          <p:cNvSpPr txBox="1">
            <a:spLocks/>
          </p:cNvSpPr>
          <p:nvPr/>
        </p:nvSpPr>
        <p:spPr>
          <a:xfrm rot="161729">
            <a:off x="6425884" y="974241"/>
            <a:ext cx="909283" cy="487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ngers"/>
              <a:buNone/>
              <a:defRPr sz="30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r>
              <a:rPr lang="es-CL" sz="2400" dirty="0" err="1" smtClean="0"/>
              <a:t>wells</a:t>
            </a:r>
            <a:endParaRPr lang="es-CL" sz="2400" dirty="0"/>
          </a:p>
        </p:txBody>
      </p:sp>
      <p:pic>
        <p:nvPicPr>
          <p:cNvPr id="1026" name="Imagen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63"/>
          <a:stretch>
            <a:fillRect/>
          </a:stretch>
        </p:blipFill>
        <p:spPr bwMode="auto">
          <a:xfrm>
            <a:off x="1019119" y="2560922"/>
            <a:ext cx="1507060" cy="976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Imagen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847" y="2738205"/>
            <a:ext cx="1297281" cy="1025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Imagen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54" r="49342"/>
          <a:stretch>
            <a:fillRect/>
          </a:stretch>
        </p:blipFill>
        <p:spPr bwMode="auto">
          <a:xfrm>
            <a:off x="4487172" y="2827120"/>
            <a:ext cx="1203248" cy="936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Imagen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" t="25940" r="55589" b="6523"/>
          <a:stretch>
            <a:fillRect/>
          </a:stretch>
        </p:blipFill>
        <p:spPr bwMode="auto">
          <a:xfrm>
            <a:off x="6316942" y="2827120"/>
            <a:ext cx="1220788" cy="104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08" r="993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923" y="663040"/>
            <a:ext cx="2132077" cy="1909029"/>
          </a:xfrm>
          <a:prstGeom prst="rect">
            <a:avLst/>
          </a:prstGeom>
        </p:spPr>
      </p:pic>
      <p:pic>
        <p:nvPicPr>
          <p:cNvPr id="5" name="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33218" y="16751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5" grpId="0"/>
      <p:bldP spid="106" grpId="0" build="p"/>
      <p:bldP spid="2" grpId="0" build="p"/>
      <p:bldP spid="3" grpId="0" build="p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24BB0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 txBox="1">
            <a:spLocks noGrp="1"/>
          </p:cNvSpPr>
          <p:nvPr>
            <p:ph type="ctrTitle" idx="4294967295"/>
          </p:nvPr>
        </p:nvSpPr>
        <p:spPr>
          <a:xfrm>
            <a:off x="2788916" y="229930"/>
            <a:ext cx="3226874" cy="73012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3200" dirty="0" smtClean="0">
                <a:solidFill>
                  <a:srgbClr val="FAD900"/>
                </a:solidFill>
              </a:rPr>
              <a:t>E</a:t>
            </a:r>
            <a:r>
              <a:rPr lang="en" sz="3200" dirty="0" smtClean="0">
                <a:solidFill>
                  <a:srgbClr val="FAD900"/>
                </a:solidFill>
              </a:rPr>
              <a:t>scalas resultados</a:t>
            </a:r>
            <a:r>
              <a:rPr lang="en" sz="10400" dirty="0" smtClean="0">
                <a:solidFill>
                  <a:srgbClr val="FAD900"/>
                </a:solidFill>
              </a:rPr>
              <a:t> </a:t>
            </a:r>
            <a:endParaRPr sz="10400" dirty="0">
              <a:solidFill>
                <a:srgbClr val="FAD900"/>
              </a:solidFill>
            </a:endParaRPr>
          </a:p>
        </p:txBody>
      </p:sp>
      <p:sp>
        <p:nvSpPr>
          <p:cNvPr id="114" name="Google Shape;114;p17"/>
          <p:cNvSpPr/>
          <p:nvPr/>
        </p:nvSpPr>
        <p:spPr>
          <a:xfrm>
            <a:off x="182494" y="2874573"/>
            <a:ext cx="229545" cy="219177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AD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BC00"/>
              </a:solidFill>
            </a:endParaRPr>
          </a:p>
        </p:txBody>
      </p:sp>
      <p:grpSp>
        <p:nvGrpSpPr>
          <p:cNvPr id="115" name="Google Shape;115;p17"/>
          <p:cNvGrpSpPr/>
          <p:nvPr/>
        </p:nvGrpSpPr>
        <p:grpSpPr>
          <a:xfrm>
            <a:off x="3004525" y="2502420"/>
            <a:ext cx="615477" cy="671506"/>
            <a:chOff x="6654650" y="3665275"/>
            <a:chExt cx="409100" cy="409125"/>
          </a:xfrm>
        </p:grpSpPr>
        <p:sp>
          <p:nvSpPr>
            <p:cNvPr id="116" name="Google Shape;116;p17"/>
            <p:cNvSpPr/>
            <p:nvPr/>
          </p:nvSpPr>
          <p:spPr>
            <a:xfrm>
              <a:off x="6808525" y="3819150"/>
              <a:ext cx="211875" cy="211900"/>
            </a:xfrm>
            <a:custGeom>
              <a:avLst/>
              <a:gdLst/>
              <a:ahLst/>
              <a:cxnLst/>
              <a:rect l="l" t="t" r="r" b="b"/>
              <a:pathLst>
                <a:path w="8475" h="8476" extrusionOk="0">
                  <a:moveTo>
                    <a:pt x="8157" y="0"/>
                  </a:moveTo>
                  <a:lnTo>
                    <a:pt x="7327" y="1075"/>
                  </a:lnTo>
                  <a:lnTo>
                    <a:pt x="6399" y="2150"/>
                  </a:lnTo>
                  <a:lnTo>
                    <a:pt x="5422" y="3249"/>
                  </a:lnTo>
                  <a:lnTo>
                    <a:pt x="4347" y="4348"/>
                  </a:lnTo>
                  <a:lnTo>
                    <a:pt x="3248" y="5422"/>
                  </a:lnTo>
                  <a:lnTo>
                    <a:pt x="2149" y="6399"/>
                  </a:lnTo>
                  <a:lnTo>
                    <a:pt x="1075" y="7327"/>
                  </a:lnTo>
                  <a:lnTo>
                    <a:pt x="0" y="8158"/>
                  </a:lnTo>
                  <a:lnTo>
                    <a:pt x="440" y="8280"/>
                  </a:lnTo>
                  <a:lnTo>
                    <a:pt x="855" y="8377"/>
                  </a:lnTo>
                  <a:lnTo>
                    <a:pt x="1294" y="8426"/>
                  </a:lnTo>
                  <a:lnTo>
                    <a:pt x="1734" y="8475"/>
                  </a:lnTo>
                  <a:lnTo>
                    <a:pt x="2174" y="8475"/>
                  </a:lnTo>
                  <a:lnTo>
                    <a:pt x="2613" y="8451"/>
                  </a:lnTo>
                  <a:lnTo>
                    <a:pt x="3028" y="8402"/>
                  </a:lnTo>
                  <a:lnTo>
                    <a:pt x="3468" y="8304"/>
                  </a:lnTo>
                  <a:lnTo>
                    <a:pt x="3883" y="8207"/>
                  </a:lnTo>
                  <a:lnTo>
                    <a:pt x="4323" y="8060"/>
                  </a:lnTo>
                  <a:lnTo>
                    <a:pt x="4714" y="7889"/>
                  </a:lnTo>
                  <a:lnTo>
                    <a:pt x="5129" y="7694"/>
                  </a:lnTo>
                  <a:lnTo>
                    <a:pt x="5520" y="7449"/>
                  </a:lnTo>
                  <a:lnTo>
                    <a:pt x="5886" y="7205"/>
                  </a:lnTo>
                  <a:lnTo>
                    <a:pt x="6252" y="6912"/>
                  </a:lnTo>
                  <a:lnTo>
                    <a:pt x="6594" y="6595"/>
                  </a:lnTo>
                  <a:lnTo>
                    <a:pt x="6912" y="6253"/>
                  </a:lnTo>
                  <a:lnTo>
                    <a:pt x="7205" y="5886"/>
                  </a:lnTo>
                  <a:lnTo>
                    <a:pt x="7449" y="5520"/>
                  </a:lnTo>
                  <a:lnTo>
                    <a:pt x="7693" y="5129"/>
                  </a:lnTo>
                  <a:lnTo>
                    <a:pt x="7889" y="4714"/>
                  </a:lnTo>
                  <a:lnTo>
                    <a:pt x="8060" y="4323"/>
                  </a:lnTo>
                  <a:lnTo>
                    <a:pt x="8206" y="3884"/>
                  </a:lnTo>
                  <a:lnTo>
                    <a:pt x="8304" y="3468"/>
                  </a:lnTo>
                  <a:lnTo>
                    <a:pt x="8402" y="3029"/>
                  </a:lnTo>
                  <a:lnTo>
                    <a:pt x="8450" y="2614"/>
                  </a:lnTo>
                  <a:lnTo>
                    <a:pt x="8475" y="2174"/>
                  </a:lnTo>
                  <a:lnTo>
                    <a:pt x="8475" y="1734"/>
                  </a:lnTo>
                  <a:lnTo>
                    <a:pt x="8426" y="1295"/>
                  </a:lnTo>
                  <a:lnTo>
                    <a:pt x="8377" y="855"/>
                  </a:lnTo>
                  <a:lnTo>
                    <a:pt x="8279" y="440"/>
                  </a:lnTo>
                  <a:lnTo>
                    <a:pt x="81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BC00"/>
                </a:solidFill>
              </a:endParaRPr>
            </a:p>
          </p:txBody>
        </p:sp>
        <p:sp>
          <p:nvSpPr>
            <p:cNvPr id="117" name="Google Shape;117;p17"/>
            <p:cNvSpPr/>
            <p:nvPr/>
          </p:nvSpPr>
          <p:spPr>
            <a:xfrm>
              <a:off x="6654650" y="3665275"/>
              <a:ext cx="409100" cy="409125"/>
            </a:xfrm>
            <a:custGeom>
              <a:avLst/>
              <a:gdLst/>
              <a:ahLst/>
              <a:cxnLst/>
              <a:rect l="l" t="t" r="r" b="b"/>
              <a:pathLst>
                <a:path w="16364" h="16365" extrusionOk="0">
                  <a:moveTo>
                    <a:pt x="13580" y="1686"/>
                  </a:moveTo>
                  <a:lnTo>
                    <a:pt x="13677" y="1735"/>
                  </a:lnTo>
                  <a:lnTo>
                    <a:pt x="13775" y="1759"/>
                  </a:lnTo>
                  <a:lnTo>
                    <a:pt x="13848" y="1832"/>
                  </a:lnTo>
                  <a:lnTo>
                    <a:pt x="13897" y="1906"/>
                  </a:lnTo>
                  <a:lnTo>
                    <a:pt x="13946" y="1979"/>
                  </a:lnTo>
                  <a:lnTo>
                    <a:pt x="13970" y="2077"/>
                  </a:lnTo>
                  <a:lnTo>
                    <a:pt x="13995" y="2174"/>
                  </a:lnTo>
                  <a:lnTo>
                    <a:pt x="13995" y="2419"/>
                  </a:lnTo>
                  <a:lnTo>
                    <a:pt x="13922" y="2687"/>
                  </a:lnTo>
                  <a:lnTo>
                    <a:pt x="13824" y="3029"/>
                  </a:lnTo>
                  <a:lnTo>
                    <a:pt x="13677" y="3371"/>
                  </a:lnTo>
                  <a:lnTo>
                    <a:pt x="13482" y="3762"/>
                  </a:lnTo>
                  <a:lnTo>
                    <a:pt x="13238" y="4177"/>
                  </a:lnTo>
                  <a:lnTo>
                    <a:pt x="12993" y="3908"/>
                  </a:lnTo>
                  <a:lnTo>
                    <a:pt x="12749" y="3615"/>
                  </a:lnTo>
                  <a:lnTo>
                    <a:pt x="12407" y="3298"/>
                  </a:lnTo>
                  <a:lnTo>
                    <a:pt x="12041" y="3029"/>
                  </a:lnTo>
                  <a:lnTo>
                    <a:pt x="11675" y="2761"/>
                  </a:lnTo>
                  <a:lnTo>
                    <a:pt x="11308" y="2541"/>
                  </a:lnTo>
                  <a:lnTo>
                    <a:pt x="11748" y="2272"/>
                  </a:lnTo>
                  <a:lnTo>
                    <a:pt x="12187" y="2052"/>
                  </a:lnTo>
                  <a:lnTo>
                    <a:pt x="12554" y="1881"/>
                  </a:lnTo>
                  <a:lnTo>
                    <a:pt x="12920" y="1759"/>
                  </a:lnTo>
                  <a:lnTo>
                    <a:pt x="13213" y="1686"/>
                  </a:lnTo>
                  <a:close/>
                  <a:moveTo>
                    <a:pt x="9721" y="3591"/>
                  </a:moveTo>
                  <a:lnTo>
                    <a:pt x="9794" y="3615"/>
                  </a:lnTo>
                  <a:lnTo>
                    <a:pt x="9916" y="3713"/>
                  </a:lnTo>
                  <a:lnTo>
                    <a:pt x="10014" y="3835"/>
                  </a:lnTo>
                  <a:lnTo>
                    <a:pt x="10038" y="3908"/>
                  </a:lnTo>
                  <a:lnTo>
                    <a:pt x="10038" y="3982"/>
                  </a:lnTo>
                  <a:lnTo>
                    <a:pt x="10038" y="4055"/>
                  </a:lnTo>
                  <a:lnTo>
                    <a:pt x="10014" y="4128"/>
                  </a:lnTo>
                  <a:lnTo>
                    <a:pt x="9916" y="4250"/>
                  </a:lnTo>
                  <a:lnTo>
                    <a:pt x="9794" y="4348"/>
                  </a:lnTo>
                  <a:lnTo>
                    <a:pt x="9721" y="4372"/>
                  </a:lnTo>
                  <a:lnTo>
                    <a:pt x="9574" y="4372"/>
                  </a:lnTo>
                  <a:lnTo>
                    <a:pt x="9501" y="4348"/>
                  </a:lnTo>
                  <a:lnTo>
                    <a:pt x="9379" y="4250"/>
                  </a:lnTo>
                  <a:lnTo>
                    <a:pt x="9281" y="4128"/>
                  </a:lnTo>
                  <a:lnTo>
                    <a:pt x="9257" y="4055"/>
                  </a:lnTo>
                  <a:lnTo>
                    <a:pt x="9257" y="3982"/>
                  </a:lnTo>
                  <a:lnTo>
                    <a:pt x="9257" y="3908"/>
                  </a:lnTo>
                  <a:lnTo>
                    <a:pt x="9281" y="3835"/>
                  </a:lnTo>
                  <a:lnTo>
                    <a:pt x="9379" y="3713"/>
                  </a:lnTo>
                  <a:lnTo>
                    <a:pt x="9501" y="3615"/>
                  </a:lnTo>
                  <a:lnTo>
                    <a:pt x="9574" y="3591"/>
                  </a:lnTo>
                  <a:close/>
                  <a:moveTo>
                    <a:pt x="8182" y="3322"/>
                  </a:moveTo>
                  <a:lnTo>
                    <a:pt x="8304" y="3347"/>
                  </a:lnTo>
                  <a:lnTo>
                    <a:pt x="8402" y="3371"/>
                  </a:lnTo>
                  <a:lnTo>
                    <a:pt x="8500" y="3420"/>
                  </a:lnTo>
                  <a:lnTo>
                    <a:pt x="8597" y="3493"/>
                  </a:lnTo>
                  <a:lnTo>
                    <a:pt x="8671" y="3591"/>
                  </a:lnTo>
                  <a:lnTo>
                    <a:pt x="8719" y="3689"/>
                  </a:lnTo>
                  <a:lnTo>
                    <a:pt x="8768" y="3786"/>
                  </a:lnTo>
                  <a:lnTo>
                    <a:pt x="8768" y="3908"/>
                  </a:lnTo>
                  <a:lnTo>
                    <a:pt x="8768" y="4031"/>
                  </a:lnTo>
                  <a:lnTo>
                    <a:pt x="8719" y="4153"/>
                  </a:lnTo>
                  <a:lnTo>
                    <a:pt x="8671" y="4250"/>
                  </a:lnTo>
                  <a:lnTo>
                    <a:pt x="8597" y="4324"/>
                  </a:lnTo>
                  <a:lnTo>
                    <a:pt x="8500" y="4397"/>
                  </a:lnTo>
                  <a:lnTo>
                    <a:pt x="8402" y="4446"/>
                  </a:lnTo>
                  <a:lnTo>
                    <a:pt x="8304" y="4495"/>
                  </a:lnTo>
                  <a:lnTo>
                    <a:pt x="8060" y="4495"/>
                  </a:lnTo>
                  <a:lnTo>
                    <a:pt x="7962" y="4446"/>
                  </a:lnTo>
                  <a:lnTo>
                    <a:pt x="7865" y="4397"/>
                  </a:lnTo>
                  <a:lnTo>
                    <a:pt x="7767" y="4324"/>
                  </a:lnTo>
                  <a:lnTo>
                    <a:pt x="7694" y="4250"/>
                  </a:lnTo>
                  <a:lnTo>
                    <a:pt x="7645" y="4153"/>
                  </a:lnTo>
                  <a:lnTo>
                    <a:pt x="7596" y="4031"/>
                  </a:lnTo>
                  <a:lnTo>
                    <a:pt x="7596" y="3908"/>
                  </a:lnTo>
                  <a:lnTo>
                    <a:pt x="7596" y="3786"/>
                  </a:lnTo>
                  <a:lnTo>
                    <a:pt x="7645" y="3689"/>
                  </a:lnTo>
                  <a:lnTo>
                    <a:pt x="7694" y="3591"/>
                  </a:lnTo>
                  <a:lnTo>
                    <a:pt x="7767" y="3493"/>
                  </a:lnTo>
                  <a:lnTo>
                    <a:pt x="7865" y="3420"/>
                  </a:lnTo>
                  <a:lnTo>
                    <a:pt x="7962" y="3371"/>
                  </a:lnTo>
                  <a:lnTo>
                    <a:pt x="8060" y="3347"/>
                  </a:lnTo>
                  <a:lnTo>
                    <a:pt x="8182" y="3322"/>
                  </a:lnTo>
                  <a:close/>
                  <a:moveTo>
                    <a:pt x="9086" y="4763"/>
                  </a:moveTo>
                  <a:lnTo>
                    <a:pt x="9159" y="4788"/>
                  </a:lnTo>
                  <a:lnTo>
                    <a:pt x="9281" y="4885"/>
                  </a:lnTo>
                  <a:lnTo>
                    <a:pt x="9354" y="5007"/>
                  </a:lnTo>
                  <a:lnTo>
                    <a:pt x="9379" y="5081"/>
                  </a:lnTo>
                  <a:lnTo>
                    <a:pt x="9379" y="5154"/>
                  </a:lnTo>
                  <a:lnTo>
                    <a:pt x="9379" y="5227"/>
                  </a:lnTo>
                  <a:lnTo>
                    <a:pt x="9354" y="5301"/>
                  </a:lnTo>
                  <a:lnTo>
                    <a:pt x="9281" y="5423"/>
                  </a:lnTo>
                  <a:lnTo>
                    <a:pt x="9159" y="5520"/>
                  </a:lnTo>
                  <a:lnTo>
                    <a:pt x="9086" y="5545"/>
                  </a:lnTo>
                  <a:lnTo>
                    <a:pt x="8915" y="5545"/>
                  </a:lnTo>
                  <a:lnTo>
                    <a:pt x="8842" y="5520"/>
                  </a:lnTo>
                  <a:lnTo>
                    <a:pt x="8719" y="5423"/>
                  </a:lnTo>
                  <a:lnTo>
                    <a:pt x="8646" y="5301"/>
                  </a:lnTo>
                  <a:lnTo>
                    <a:pt x="8622" y="5227"/>
                  </a:lnTo>
                  <a:lnTo>
                    <a:pt x="8597" y="5154"/>
                  </a:lnTo>
                  <a:lnTo>
                    <a:pt x="8622" y="5081"/>
                  </a:lnTo>
                  <a:lnTo>
                    <a:pt x="8646" y="5007"/>
                  </a:lnTo>
                  <a:lnTo>
                    <a:pt x="8719" y="4885"/>
                  </a:lnTo>
                  <a:lnTo>
                    <a:pt x="8842" y="4788"/>
                  </a:lnTo>
                  <a:lnTo>
                    <a:pt x="8915" y="4763"/>
                  </a:lnTo>
                  <a:close/>
                  <a:moveTo>
                    <a:pt x="2540" y="11309"/>
                  </a:moveTo>
                  <a:lnTo>
                    <a:pt x="2760" y="11675"/>
                  </a:lnTo>
                  <a:lnTo>
                    <a:pt x="3029" y="12041"/>
                  </a:lnTo>
                  <a:lnTo>
                    <a:pt x="3298" y="12408"/>
                  </a:lnTo>
                  <a:lnTo>
                    <a:pt x="3615" y="12750"/>
                  </a:lnTo>
                  <a:lnTo>
                    <a:pt x="3908" y="12994"/>
                  </a:lnTo>
                  <a:lnTo>
                    <a:pt x="4177" y="13238"/>
                  </a:lnTo>
                  <a:lnTo>
                    <a:pt x="3762" y="13482"/>
                  </a:lnTo>
                  <a:lnTo>
                    <a:pt x="3371" y="13678"/>
                  </a:lnTo>
                  <a:lnTo>
                    <a:pt x="3029" y="13824"/>
                  </a:lnTo>
                  <a:lnTo>
                    <a:pt x="2687" y="13922"/>
                  </a:lnTo>
                  <a:lnTo>
                    <a:pt x="2418" y="13995"/>
                  </a:lnTo>
                  <a:lnTo>
                    <a:pt x="2174" y="13995"/>
                  </a:lnTo>
                  <a:lnTo>
                    <a:pt x="2076" y="13971"/>
                  </a:lnTo>
                  <a:lnTo>
                    <a:pt x="1979" y="13946"/>
                  </a:lnTo>
                  <a:lnTo>
                    <a:pt x="1905" y="13897"/>
                  </a:lnTo>
                  <a:lnTo>
                    <a:pt x="1832" y="13849"/>
                  </a:lnTo>
                  <a:lnTo>
                    <a:pt x="1759" y="13775"/>
                  </a:lnTo>
                  <a:lnTo>
                    <a:pt x="1734" y="13678"/>
                  </a:lnTo>
                  <a:lnTo>
                    <a:pt x="1686" y="13580"/>
                  </a:lnTo>
                  <a:lnTo>
                    <a:pt x="1686" y="13482"/>
                  </a:lnTo>
                  <a:lnTo>
                    <a:pt x="1686" y="13214"/>
                  </a:lnTo>
                  <a:lnTo>
                    <a:pt x="1759" y="12921"/>
                  </a:lnTo>
                  <a:lnTo>
                    <a:pt x="1881" y="12554"/>
                  </a:lnTo>
                  <a:lnTo>
                    <a:pt x="2052" y="12188"/>
                  </a:lnTo>
                  <a:lnTo>
                    <a:pt x="2272" y="11748"/>
                  </a:lnTo>
                  <a:lnTo>
                    <a:pt x="2540" y="11309"/>
                  </a:lnTo>
                  <a:close/>
                  <a:moveTo>
                    <a:pt x="15362" y="1"/>
                  </a:moveTo>
                  <a:lnTo>
                    <a:pt x="15094" y="25"/>
                  </a:lnTo>
                  <a:lnTo>
                    <a:pt x="14801" y="74"/>
                  </a:lnTo>
                  <a:lnTo>
                    <a:pt x="14483" y="172"/>
                  </a:lnTo>
                  <a:lnTo>
                    <a:pt x="14141" y="294"/>
                  </a:lnTo>
                  <a:lnTo>
                    <a:pt x="13775" y="440"/>
                  </a:lnTo>
                  <a:lnTo>
                    <a:pt x="13384" y="611"/>
                  </a:lnTo>
                  <a:lnTo>
                    <a:pt x="12993" y="831"/>
                  </a:lnTo>
                  <a:lnTo>
                    <a:pt x="12578" y="1051"/>
                  </a:lnTo>
                  <a:lnTo>
                    <a:pt x="11699" y="1613"/>
                  </a:lnTo>
                  <a:lnTo>
                    <a:pt x="10747" y="2272"/>
                  </a:lnTo>
                  <a:lnTo>
                    <a:pt x="10307" y="2101"/>
                  </a:lnTo>
                  <a:lnTo>
                    <a:pt x="9843" y="1955"/>
                  </a:lnTo>
                  <a:lnTo>
                    <a:pt x="9379" y="1857"/>
                  </a:lnTo>
                  <a:lnTo>
                    <a:pt x="8915" y="1784"/>
                  </a:lnTo>
                  <a:lnTo>
                    <a:pt x="8451" y="1735"/>
                  </a:lnTo>
                  <a:lnTo>
                    <a:pt x="7962" y="1735"/>
                  </a:lnTo>
                  <a:lnTo>
                    <a:pt x="7498" y="1784"/>
                  </a:lnTo>
                  <a:lnTo>
                    <a:pt x="7034" y="1832"/>
                  </a:lnTo>
                  <a:lnTo>
                    <a:pt x="6570" y="1930"/>
                  </a:lnTo>
                  <a:lnTo>
                    <a:pt x="6106" y="2077"/>
                  </a:lnTo>
                  <a:lnTo>
                    <a:pt x="5667" y="2248"/>
                  </a:lnTo>
                  <a:lnTo>
                    <a:pt x="5227" y="2443"/>
                  </a:lnTo>
                  <a:lnTo>
                    <a:pt x="4787" y="2687"/>
                  </a:lnTo>
                  <a:lnTo>
                    <a:pt x="4397" y="2980"/>
                  </a:lnTo>
                  <a:lnTo>
                    <a:pt x="4006" y="3273"/>
                  </a:lnTo>
                  <a:lnTo>
                    <a:pt x="3615" y="3615"/>
                  </a:lnTo>
                  <a:lnTo>
                    <a:pt x="3273" y="4006"/>
                  </a:lnTo>
                  <a:lnTo>
                    <a:pt x="2980" y="4397"/>
                  </a:lnTo>
                  <a:lnTo>
                    <a:pt x="2687" y="4788"/>
                  </a:lnTo>
                  <a:lnTo>
                    <a:pt x="2443" y="5227"/>
                  </a:lnTo>
                  <a:lnTo>
                    <a:pt x="2247" y="5667"/>
                  </a:lnTo>
                  <a:lnTo>
                    <a:pt x="2076" y="6107"/>
                  </a:lnTo>
                  <a:lnTo>
                    <a:pt x="1930" y="6571"/>
                  </a:lnTo>
                  <a:lnTo>
                    <a:pt x="1832" y="7035"/>
                  </a:lnTo>
                  <a:lnTo>
                    <a:pt x="1783" y="7499"/>
                  </a:lnTo>
                  <a:lnTo>
                    <a:pt x="1734" y="7963"/>
                  </a:lnTo>
                  <a:lnTo>
                    <a:pt x="1734" y="8451"/>
                  </a:lnTo>
                  <a:lnTo>
                    <a:pt x="1783" y="8915"/>
                  </a:lnTo>
                  <a:lnTo>
                    <a:pt x="1857" y="9379"/>
                  </a:lnTo>
                  <a:lnTo>
                    <a:pt x="1954" y="9843"/>
                  </a:lnTo>
                  <a:lnTo>
                    <a:pt x="2101" y="10307"/>
                  </a:lnTo>
                  <a:lnTo>
                    <a:pt x="2272" y="10747"/>
                  </a:lnTo>
                  <a:lnTo>
                    <a:pt x="1612" y="11699"/>
                  </a:lnTo>
                  <a:lnTo>
                    <a:pt x="1051" y="12579"/>
                  </a:lnTo>
                  <a:lnTo>
                    <a:pt x="831" y="12994"/>
                  </a:lnTo>
                  <a:lnTo>
                    <a:pt x="611" y="13385"/>
                  </a:lnTo>
                  <a:lnTo>
                    <a:pt x="440" y="13775"/>
                  </a:lnTo>
                  <a:lnTo>
                    <a:pt x="293" y="14142"/>
                  </a:lnTo>
                  <a:lnTo>
                    <a:pt x="171" y="14484"/>
                  </a:lnTo>
                  <a:lnTo>
                    <a:pt x="74" y="14801"/>
                  </a:lnTo>
                  <a:lnTo>
                    <a:pt x="25" y="15094"/>
                  </a:lnTo>
                  <a:lnTo>
                    <a:pt x="0" y="15363"/>
                  </a:lnTo>
                  <a:lnTo>
                    <a:pt x="0" y="15583"/>
                  </a:lnTo>
                  <a:lnTo>
                    <a:pt x="49" y="15802"/>
                  </a:lnTo>
                  <a:lnTo>
                    <a:pt x="123" y="15973"/>
                  </a:lnTo>
                  <a:lnTo>
                    <a:pt x="245" y="16120"/>
                  </a:lnTo>
                  <a:lnTo>
                    <a:pt x="342" y="16218"/>
                  </a:lnTo>
                  <a:lnTo>
                    <a:pt x="489" y="16291"/>
                  </a:lnTo>
                  <a:lnTo>
                    <a:pt x="635" y="16340"/>
                  </a:lnTo>
                  <a:lnTo>
                    <a:pt x="806" y="16364"/>
                  </a:lnTo>
                  <a:lnTo>
                    <a:pt x="1173" y="16364"/>
                  </a:lnTo>
                  <a:lnTo>
                    <a:pt x="1393" y="16315"/>
                  </a:lnTo>
                  <a:lnTo>
                    <a:pt x="1637" y="16267"/>
                  </a:lnTo>
                  <a:lnTo>
                    <a:pt x="2150" y="16120"/>
                  </a:lnTo>
                  <a:lnTo>
                    <a:pt x="2711" y="15876"/>
                  </a:lnTo>
                  <a:lnTo>
                    <a:pt x="3322" y="15583"/>
                  </a:lnTo>
                  <a:lnTo>
                    <a:pt x="3957" y="15192"/>
                  </a:lnTo>
                  <a:lnTo>
                    <a:pt x="4665" y="14752"/>
                  </a:lnTo>
                  <a:lnTo>
                    <a:pt x="5373" y="14264"/>
                  </a:lnTo>
                  <a:lnTo>
                    <a:pt x="6131" y="13702"/>
                  </a:lnTo>
                  <a:lnTo>
                    <a:pt x="6912" y="13092"/>
                  </a:lnTo>
                  <a:lnTo>
                    <a:pt x="7718" y="12432"/>
                  </a:lnTo>
                  <a:lnTo>
                    <a:pt x="8524" y="11724"/>
                  </a:lnTo>
                  <a:lnTo>
                    <a:pt x="9330" y="10967"/>
                  </a:lnTo>
                  <a:lnTo>
                    <a:pt x="10160" y="10161"/>
                  </a:lnTo>
                  <a:lnTo>
                    <a:pt x="10966" y="9330"/>
                  </a:lnTo>
                  <a:lnTo>
                    <a:pt x="11723" y="8524"/>
                  </a:lnTo>
                  <a:lnTo>
                    <a:pt x="12432" y="7718"/>
                  </a:lnTo>
                  <a:lnTo>
                    <a:pt x="13091" y="6912"/>
                  </a:lnTo>
                  <a:lnTo>
                    <a:pt x="13702" y="6131"/>
                  </a:lnTo>
                  <a:lnTo>
                    <a:pt x="14263" y="5374"/>
                  </a:lnTo>
                  <a:lnTo>
                    <a:pt x="14752" y="4666"/>
                  </a:lnTo>
                  <a:lnTo>
                    <a:pt x="15192" y="3957"/>
                  </a:lnTo>
                  <a:lnTo>
                    <a:pt x="15582" y="3322"/>
                  </a:lnTo>
                  <a:lnTo>
                    <a:pt x="15875" y="2712"/>
                  </a:lnTo>
                  <a:lnTo>
                    <a:pt x="16120" y="2150"/>
                  </a:lnTo>
                  <a:lnTo>
                    <a:pt x="16266" y="1637"/>
                  </a:lnTo>
                  <a:lnTo>
                    <a:pt x="16315" y="1393"/>
                  </a:lnTo>
                  <a:lnTo>
                    <a:pt x="16364" y="1173"/>
                  </a:lnTo>
                  <a:lnTo>
                    <a:pt x="16364" y="978"/>
                  </a:lnTo>
                  <a:lnTo>
                    <a:pt x="16364" y="807"/>
                  </a:lnTo>
                  <a:lnTo>
                    <a:pt x="16339" y="636"/>
                  </a:lnTo>
                  <a:lnTo>
                    <a:pt x="16291" y="489"/>
                  </a:lnTo>
                  <a:lnTo>
                    <a:pt x="16217" y="343"/>
                  </a:lnTo>
                  <a:lnTo>
                    <a:pt x="16120" y="245"/>
                  </a:lnTo>
                  <a:lnTo>
                    <a:pt x="15973" y="123"/>
                  </a:lnTo>
                  <a:lnTo>
                    <a:pt x="15802" y="50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BC00"/>
                </a:solidFill>
              </a:endParaRPr>
            </a:p>
          </p:txBody>
        </p:sp>
      </p:grpSp>
      <p:grpSp>
        <p:nvGrpSpPr>
          <p:cNvPr id="118" name="Google Shape;118;p17"/>
          <p:cNvGrpSpPr/>
          <p:nvPr/>
        </p:nvGrpSpPr>
        <p:grpSpPr>
          <a:xfrm rot="4476716">
            <a:off x="1908739" y="346739"/>
            <a:ext cx="399512" cy="410347"/>
            <a:chOff x="570875" y="4322250"/>
            <a:chExt cx="443300" cy="443325"/>
          </a:xfrm>
        </p:grpSpPr>
        <p:sp>
          <p:nvSpPr>
            <p:cNvPr id="119" name="Google Shape;119;p17"/>
            <p:cNvSpPr/>
            <p:nvPr/>
          </p:nvSpPr>
          <p:spPr>
            <a:xfrm>
              <a:off x="570875" y="4322250"/>
              <a:ext cx="443300" cy="443325"/>
            </a:xfrm>
            <a:custGeom>
              <a:avLst/>
              <a:gdLst/>
              <a:ahLst/>
              <a:cxnLst/>
              <a:rect l="l" t="t" r="r" b="b"/>
              <a:pathLst>
                <a:path w="17732" h="17733" extrusionOk="0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BC00"/>
                </a:solidFill>
              </a:endParaRPr>
            </a:p>
          </p:txBody>
        </p:sp>
        <p:sp>
          <p:nvSpPr>
            <p:cNvPr id="120" name="Google Shape;120;p17"/>
            <p:cNvSpPr/>
            <p:nvPr/>
          </p:nvSpPr>
          <p:spPr>
            <a:xfrm>
              <a:off x="597725" y="4665400"/>
              <a:ext cx="73300" cy="73300"/>
            </a:xfrm>
            <a:custGeom>
              <a:avLst/>
              <a:gdLst/>
              <a:ahLst/>
              <a:cxnLst/>
              <a:rect l="l" t="t" r="r" b="b"/>
              <a:pathLst>
                <a:path w="2932" h="2932" extrusionOk="0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BC00"/>
                </a:solidFill>
              </a:endParaRPr>
            </a:p>
          </p:txBody>
        </p:sp>
        <p:sp>
          <p:nvSpPr>
            <p:cNvPr id="121" name="Google Shape;121;p17"/>
            <p:cNvSpPr/>
            <p:nvPr/>
          </p:nvSpPr>
          <p:spPr>
            <a:xfrm>
              <a:off x="654525" y="4708150"/>
              <a:ext cx="47025" cy="47025"/>
            </a:xfrm>
            <a:custGeom>
              <a:avLst/>
              <a:gdLst/>
              <a:ahLst/>
              <a:cxnLst/>
              <a:rect l="l" t="t" r="r" b="b"/>
              <a:pathLst>
                <a:path w="1881" h="1881" extrusionOk="0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BC00"/>
                </a:solidFill>
              </a:endParaRPr>
            </a:p>
          </p:txBody>
        </p:sp>
        <p:sp>
          <p:nvSpPr>
            <p:cNvPr id="122" name="Google Shape;122;p17"/>
            <p:cNvSpPr/>
            <p:nvPr/>
          </p:nvSpPr>
          <p:spPr>
            <a:xfrm>
              <a:off x="581250" y="4634875"/>
              <a:ext cx="47050" cy="47050"/>
            </a:xfrm>
            <a:custGeom>
              <a:avLst/>
              <a:gdLst/>
              <a:ahLst/>
              <a:cxnLst/>
              <a:rect l="l" t="t" r="r" b="b"/>
              <a:pathLst>
                <a:path w="1882" h="1882" extrusionOk="0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BC00"/>
                </a:solidFill>
              </a:endParaRPr>
            </a:p>
          </p:txBody>
        </p:sp>
      </p:grpSp>
      <p:sp>
        <p:nvSpPr>
          <p:cNvPr id="123" name="Google Shape;123;p17"/>
          <p:cNvSpPr/>
          <p:nvPr/>
        </p:nvSpPr>
        <p:spPr>
          <a:xfrm rot="2466625">
            <a:off x="356853" y="753195"/>
            <a:ext cx="318882" cy="304479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AD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BC00"/>
              </a:solidFill>
            </a:endParaRPr>
          </a:p>
        </p:txBody>
      </p:sp>
      <p:sp>
        <p:nvSpPr>
          <p:cNvPr id="124" name="Google Shape;124;p17"/>
          <p:cNvSpPr/>
          <p:nvPr/>
        </p:nvSpPr>
        <p:spPr>
          <a:xfrm rot="-1609120">
            <a:off x="6584520" y="515865"/>
            <a:ext cx="229509" cy="219143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A3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BC00"/>
              </a:solidFill>
            </a:endParaRPr>
          </a:p>
        </p:txBody>
      </p:sp>
      <p:sp>
        <p:nvSpPr>
          <p:cNvPr id="125" name="Google Shape;125;p17"/>
          <p:cNvSpPr/>
          <p:nvPr/>
        </p:nvSpPr>
        <p:spPr>
          <a:xfrm rot="2926137">
            <a:off x="8686201" y="507920"/>
            <a:ext cx="171867" cy="164105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A3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BC00"/>
              </a:solidFill>
            </a:endParaRPr>
          </a:p>
        </p:txBody>
      </p:sp>
      <p:sp>
        <p:nvSpPr>
          <p:cNvPr id="126" name="Google Shape;126;p17"/>
          <p:cNvSpPr/>
          <p:nvPr/>
        </p:nvSpPr>
        <p:spPr>
          <a:xfrm rot="-1608940">
            <a:off x="7511555" y="412984"/>
            <a:ext cx="154840" cy="147847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AD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BC00"/>
              </a:solidFill>
            </a:endParaRPr>
          </a:p>
        </p:txBody>
      </p:sp>
      <p:sp>
        <p:nvSpPr>
          <p:cNvPr id="128" name="Google Shape;128;p1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 dirty="0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7" t="5553" r="7574" b="67505"/>
          <a:stretch/>
        </p:blipFill>
        <p:spPr>
          <a:xfrm>
            <a:off x="298847" y="1159184"/>
            <a:ext cx="5878081" cy="1012420"/>
          </a:xfrm>
          <a:prstGeom prst="rect">
            <a:avLst/>
          </a:prstGeom>
        </p:spPr>
      </p:pic>
      <p:pic>
        <p:nvPicPr>
          <p:cNvPr id="21" name="Imagen 20" descr="https://www.fisioterapia-granada.es/wp-content/uploads/2019/03/foto2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3" t="37347" r="21100" b="12166"/>
          <a:stretch/>
        </p:blipFill>
        <p:spPr bwMode="auto">
          <a:xfrm>
            <a:off x="6641052" y="1201744"/>
            <a:ext cx="2190082" cy="13716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Google Shape;150;p20"/>
          <p:cNvSpPr txBox="1">
            <a:spLocks/>
          </p:cNvSpPr>
          <p:nvPr/>
        </p:nvSpPr>
        <p:spPr>
          <a:xfrm>
            <a:off x="7021581" y="711492"/>
            <a:ext cx="1720485" cy="4638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MX" sz="1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</a:t>
            </a:r>
            <a:r>
              <a:rPr lang="es-MX" sz="16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est de Ruffier</a:t>
            </a:r>
            <a:endParaRPr lang="es-MX" sz="16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Google Shape;150;p20"/>
          <p:cNvSpPr txBox="1">
            <a:spLocks/>
          </p:cNvSpPr>
          <p:nvPr/>
        </p:nvSpPr>
        <p:spPr>
          <a:xfrm>
            <a:off x="782113" y="685896"/>
            <a:ext cx="1593745" cy="4638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MX" sz="16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Salto vertical</a:t>
            </a:r>
            <a:endParaRPr lang="es-MX" sz="16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7"/>
          <a:srcRect t="967" b="1"/>
          <a:stretch/>
        </p:blipFill>
        <p:spPr>
          <a:xfrm>
            <a:off x="422732" y="3212205"/>
            <a:ext cx="2518943" cy="178184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2199" y="3197815"/>
            <a:ext cx="2493591" cy="1796231"/>
          </a:xfrm>
          <a:prstGeom prst="rect">
            <a:avLst/>
          </a:prstGeom>
        </p:spPr>
      </p:pic>
      <p:sp>
        <p:nvSpPr>
          <p:cNvPr id="28" name="Google Shape;150;p20"/>
          <p:cNvSpPr txBox="1">
            <a:spLocks/>
          </p:cNvSpPr>
          <p:nvPr/>
        </p:nvSpPr>
        <p:spPr>
          <a:xfrm>
            <a:off x="914949" y="2733934"/>
            <a:ext cx="1720485" cy="4638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MX" sz="1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</a:t>
            </a:r>
            <a:r>
              <a:rPr lang="es-MX" sz="16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est de Wells</a:t>
            </a:r>
            <a:endParaRPr lang="es-MX" sz="16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9" name="Google Shape;150;p20"/>
          <p:cNvSpPr txBox="1">
            <a:spLocks/>
          </p:cNvSpPr>
          <p:nvPr/>
        </p:nvSpPr>
        <p:spPr>
          <a:xfrm>
            <a:off x="3870800" y="2733933"/>
            <a:ext cx="1953604" cy="4638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MX" sz="1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</a:t>
            </a:r>
            <a:r>
              <a:rPr lang="es-MX" sz="16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est de Flexiones</a:t>
            </a:r>
            <a:endParaRPr lang="es-MX" sz="16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4391" y="3173926"/>
            <a:ext cx="2493591" cy="1796231"/>
          </a:xfrm>
          <a:prstGeom prst="rect">
            <a:avLst/>
          </a:prstGeom>
        </p:spPr>
      </p:pic>
      <p:sp>
        <p:nvSpPr>
          <p:cNvPr id="31" name="Google Shape;150;p20"/>
          <p:cNvSpPr txBox="1">
            <a:spLocks/>
          </p:cNvSpPr>
          <p:nvPr/>
        </p:nvSpPr>
        <p:spPr>
          <a:xfrm>
            <a:off x="6457508" y="2751298"/>
            <a:ext cx="2432974" cy="4638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MX" sz="1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</a:t>
            </a:r>
            <a:r>
              <a:rPr lang="es-MX" sz="16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est de Abdominales</a:t>
            </a:r>
            <a:endParaRPr lang="es-MX" sz="16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2" name="Google Shape;123;p17"/>
          <p:cNvSpPr/>
          <p:nvPr/>
        </p:nvSpPr>
        <p:spPr>
          <a:xfrm rot="2466625">
            <a:off x="4530627" y="2350180"/>
            <a:ext cx="318882" cy="304479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AD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BC00"/>
              </a:solidFill>
            </a:endParaRPr>
          </a:p>
        </p:txBody>
      </p:sp>
      <p:sp>
        <p:nvSpPr>
          <p:cNvPr id="33" name="Google Shape;123;p17"/>
          <p:cNvSpPr/>
          <p:nvPr/>
        </p:nvSpPr>
        <p:spPr>
          <a:xfrm rot="2466625">
            <a:off x="6045338" y="2848392"/>
            <a:ext cx="318882" cy="304479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AD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BC00"/>
              </a:solidFill>
            </a:endParaRPr>
          </a:p>
        </p:txBody>
      </p:sp>
      <p:sp>
        <p:nvSpPr>
          <p:cNvPr id="34" name="Google Shape;123;p17"/>
          <p:cNvSpPr/>
          <p:nvPr/>
        </p:nvSpPr>
        <p:spPr>
          <a:xfrm rot="2466625">
            <a:off x="6167756" y="1515789"/>
            <a:ext cx="318882" cy="304479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AD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BC00"/>
              </a:solidFill>
            </a:endParaRPr>
          </a:p>
        </p:txBody>
      </p:sp>
      <p:sp>
        <p:nvSpPr>
          <p:cNvPr id="35" name="Google Shape;124;p17"/>
          <p:cNvSpPr/>
          <p:nvPr/>
        </p:nvSpPr>
        <p:spPr>
          <a:xfrm rot="-1609120">
            <a:off x="8809226" y="2814915"/>
            <a:ext cx="229509" cy="219143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A3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BC00"/>
              </a:solidFill>
            </a:endParaRPr>
          </a:p>
        </p:txBody>
      </p:sp>
      <p:pic>
        <p:nvPicPr>
          <p:cNvPr id="2" name="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62555" y="25050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2" grpId="0"/>
      <p:bldP spid="22" grpId="0"/>
      <p:bldP spid="23" grpId="0"/>
      <p:bldP spid="28" grpId="0"/>
      <p:bldP spid="29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300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 txBox="1">
            <a:spLocks noGrp="1"/>
          </p:cNvSpPr>
          <p:nvPr>
            <p:ph type="body" idx="1"/>
          </p:nvPr>
        </p:nvSpPr>
        <p:spPr>
          <a:xfrm>
            <a:off x="4097992" y="676329"/>
            <a:ext cx="971807" cy="42413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RCC</a:t>
            </a:r>
            <a:endParaRPr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0" name="Google Shape;100;p1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2" name="Rectángulo 1"/>
          <p:cNvSpPr/>
          <p:nvPr/>
        </p:nvSpPr>
        <p:spPr>
          <a:xfrm rot="19584624">
            <a:off x="-149563" y="842029"/>
            <a:ext cx="30698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SzPts val="1100"/>
              <a:buNone/>
            </a:pPr>
            <a:r>
              <a:rPr lang="es-CL" sz="1600" dirty="0" smtClean="0">
                <a:solidFill>
                  <a:schemeClr val="bg1"/>
                </a:solidFill>
                <a:latin typeface="Sniglet" panose="04070505030100020000" pitchFamily="82" charset="0"/>
              </a:rPr>
              <a:t>Índice </a:t>
            </a:r>
          </a:p>
          <a:p>
            <a:pPr marL="0" indent="0" algn="ctr">
              <a:buSzPts val="1100"/>
              <a:buNone/>
            </a:pPr>
            <a:r>
              <a:rPr lang="es-CL" sz="1600" dirty="0" smtClean="0">
                <a:solidFill>
                  <a:schemeClr val="bg1"/>
                </a:solidFill>
                <a:latin typeface="Sniglet" panose="04070505030100020000" pitchFamily="82" charset="0"/>
              </a:rPr>
              <a:t>Relación cintura cadera</a:t>
            </a:r>
            <a:endParaRPr lang="es-CL" sz="1600" dirty="0">
              <a:solidFill>
                <a:schemeClr val="bg1"/>
              </a:solidFill>
              <a:latin typeface="Sniglet" panose="04070505030100020000" pitchFamily="82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531503" y="2766149"/>
            <a:ext cx="41835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200" dirty="0">
                <a:latin typeface="Sniglet" panose="04070505030100020000" charset="0"/>
              </a:rPr>
              <a:t>El índice se obtiene midiendo el perímetro de la cintura a la altura de la última costilla flotante, y el perímetro máximo de la cadera a nivel de los glúteos. </a:t>
            </a:r>
            <a:endParaRPr lang="es-CL" sz="1200" dirty="0">
              <a:latin typeface="Sniglet" panose="04070505030100020000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4974962"/>
              </p:ext>
            </p:extLst>
          </p:nvPr>
        </p:nvGraphicFramePr>
        <p:xfrm>
          <a:off x="5953655" y="4208669"/>
          <a:ext cx="3151829" cy="88062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{1AD590E7-990D-44ED-83C1-B7E556885C46}</a:tableStyleId>
              </a:tblPr>
              <a:tblGrid>
                <a:gridCol w="887601"/>
                <a:gridCol w="1146628"/>
                <a:gridCol w="1117600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000" dirty="0">
                          <a:effectLst/>
                        </a:rPr>
                        <a:t>RIESGO</a:t>
                      </a:r>
                      <a:endParaRPr lang="es-C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000" dirty="0">
                          <a:effectLst/>
                        </a:rPr>
                        <a:t>RCC HOMBRES</a:t>
                      </a:r>
                      <a:endParaRPr lang="es-C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000" dirty="0">
                          <a:effectLst/>
                        </a:rPr>
                        <a:t>RCC MUJERES</a:t>
                      </a:r>
                      <a:endParaRPr lang="es-C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</a:rPr>
                        <a:t>BAJO</a:t>
                      </a:r>
                      <a:endParaRPr lang="es-C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100" dirty="0">
                          <a:effectLst/>
                        </a:rPr>
                        <a:t>0.83 – 0.88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100" dirty="0">
                          <a:effectLst/>
                        </a:rPr>
                        <a:t>0.72 – 0.75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</a:rPr>
                        <a:t>MODERADO</a:t>
                      </a:r>
                      <a:endParaRPr lang="es-C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100">
                          <a:effectLst/>
                        </a:rPr>
                        <a:t>0.89 – 0.95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100">
                          <a:effectLst/>
                        </a:rPr>
                        <a:t>0.76 – 0.82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000">
                          <a:effectLst/>
                        </a:rPr>
                        <a:t>ALTO</a:t>
                      </a:r>
                      <a:endParaRPr lang="es-C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100" dirty="0">
                          <a:effectLst/>
                        </a:rPr>
                        <a:t>0.96 – 1.01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100" dirty="0">
                          <a:effectLst/>
                        </a:rPr>
                        <a:t>Mayor a 0.83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000" dirty="0">
                          <a:effectLst/>
                        </a:rPr>
                        <a:t>MUY ALTO</a:t>
                      </a:r>
                      <a:endParaRPr lang="es-C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100" dirty="0">
                          <a:effectLst/>
                        </a:rPr>
                        <a:t>Mayor a 1.02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100" dirty="0">
                          <a:effectLst/>
                        </a:rPr>
                        <a:t> 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2743200" y="1166672"/>
            <a:ext cx="3875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200" dirty="0" smtClean="0"/>
              <a:t>        Indica la </a:t>
            </a:r>
            <a:r>
              <a:rPr lang="es-MX" sz="1200" dirty="0"/>
              <a:t>tendencia o predisposición personal </a:t>
            </a:r>
            <a:endParaRPr lang="es-MX" sz="1200" dirty="0" smtClean="0"/>
          </a:p>
          <a:p>
            <a:pPr algn="just"/>
            <a:r>
              <a:rPr lang="es-MX" sz="1200" dirty="0"/>
              <a:t> </a:t>
            </a:r>
            <a:r>
              <a:rPr lang="es-MX" sz="1200" dirty="0" smtClean="0"/>
              <a:t>       a </a:t>
            </a:r>
            <a:r>
              <a:rPr lang="es-MX" sz="1200" dirty="0"/>
              <a:t>acumular </a:t>
            </a:r>
            <a:r>
              <a:rPr lang="es-MX" sz="1200" dirty="0" smtClean="0"/>
              <a:t>grasa que</a:t>
            </a:r>
            <a:r>
              <a:rPr lang="es-MX" sz="1200" dirty="0"/>
              <a:t> </a:t>
            </a:r>
            <a:r>
              <a:rPr lang="es-MX" sz="1200" b="1" dirty="0"/>
              <a:t>incide en la probabilidad </a:t>
            </a:r>
            <a:endParaRPr lang="es-MX" sz="1200" b="1" dirty="0" smtClean="0"/>
          </a:p>
          <a:p>
            <a:pPr algn="just"/>
            <a:r>
              <a:rPr lang="es-MX" sz="1200" b="1" dirty="0" smtClean="0"/>
              <a:t>de </a:t>
            </a:r>
            <a:r>
              <a:rPr lang="es-MX" sz="1200" b="1" dirty="0"/>
              <a:t>padecer enfermedades cardíacas, diabetes o problemas de tensión arterial</a:t>
            </a:r>
            <a:r>
              <a:rPr lang="es-MX" sz="1200" dirty="0"/>
              <a:t>, entre otros.</a:t>
            </a:r>
            <a:endParaRPr lang="es-CL" sz="1200" dirty="0"/>
          </a:p>
        </p:txBody>
      </p:sp>
      <p:sp>
        <p:nvSpPr>
          <p:cNvPr id="9" name="Rectángulo 8"/>
          <p:cNvSpPr/>
          <p:nvPr/>
        </p:nvSpPr>
        <p:spPr>
          <a:xfrm>
            <a:off x="2472986" y="2119818"/>
            <a:ext cx="42420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1200" dirty="0">
                <a:latin typeface="Sniglet" panose="04070505030100020000" charset="0"/>
              </a:rPr>
              <a:t> Esta medida, </a:t>
            </a:r>
            <a:r>
              <a:rPr lang="es-CL" sz="1200" dirty="0" smtClean="0">
                <a:latin typeface="Sniglet" panose="04070505030100020000" charset="0"/>
              </a:rPr>
              <a:t>es utilizada </a:t>
            </a:r>
            <a:r>
              <a:rPr lang="es-CL" sz="1200" dirty="0">
                <a:latin typeface="Sniglet" panose="04070505030100020000" charset="0"/>
              </a:rPr>
              <a:t>para conocer </a:t>
            </a:r>
            <a:r>
              <a:rPr lang="es-CL" sz="1200" dirty="0" smtClean="0">
                <a:latin typeface="Sniglet" panose="04070505030100020000" charset="0"/>
              </a:rPr>
              <a:t>los </a:t>
            </a:r>
            <a:r>
              <a:rPr lang="es-CL" sz="12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Sniglet" panose="04070505030100020000" charset="0"/>
              </a:rPr>
              <a:t>niveles </a:t>
            </a:r>
            <a:r>
              <a:rPr lang="es-CL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Sniglet" panose="04070505030100020000" charset="0"/>
              </a:rPr>
              <a:t>de grasa </a:t>
            </a:r>
            <a:r>
              <a:rPr lang="es-CL" sz="12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Sniglet" panose="04070505030100020000" charset="0"/>
              </a:rPr>
              <a:t>intra</a:t>
            </a:r>
            <a:r>
              <a:rPr lang="es-CL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Sniglet" panose="04070505030100020000" charset="0"/>
              </a:rPr>
              <a:t>-abdominal, </a:t>
            </a:r>
            <a:r>
              <a:rPr lang="es-CL" sz="1200" dirty="0">
                <a:latin typeface="Sniglet" panose="04070505030100020000" charset="0"/>
              </a:rPr>
              <a:t>se </a:t>
            </a:r>
            <a:r>
              <a:rPr lang="es-CL" sz="1200" dirty="0" smtClean="0">
                <a:latin typeface="Sniglet" panose="04070505030100020000" charset="0"/>
              </a:rPr>
              <a:t>usa </a:t>
            </a:r>
            <a:r>
              <a:rPr lang="es-CL" sz="1200" dirty="0">
                <a:latin typeface="Sniglet" panose="04070505030100020000" charset="0"/>
              </a:rPr>
              <a:t>como herramienta complementaria al cálculo de IMC</a:t>
            </a:r>
          </a:p>
        </p:txBody>
      </p:sp>
      <p:sp>
        <p:nvSpPr>
          <p:cNvPr id="6" name="Rectángulo 5"/>
          <p:cNvSpPr/>
          <p:nvPr/>
        </p:nvSpPr>
        <p:spPr>
          <a:xfrm>
            <a:off x="2825703" y="3479515"/>
            <a:ext cx="3726351" cy="753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Sniglet" panose="04070505030100020000" charset="0"/>
              </a:rPr>
              <a:t>RCC = </a:t>
            </a:r>
            <a:r>
              <a:rPr lang="es-CL" b="1" u="sng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Sniglet" panose="04070505030100020000" charset="0"/>
              </a:rPr>
              <a:t>Circunferencia </a:t>
            </a:r>
            <a:r>
              <a:rPr lang="es-CL" b="1" u="sng" dirty="0">
                <a:solidFill>
                  <a:schemeClr val="accent6">
                    <a:lumMod val="60000"/>
                    <a:lumOff val="40000"/>
                  </a:schemeClr>
                </a:solidFill>
                <a:latin typeface="Sniglet" panose="04070505030100020000" charset="0"/>
              </a:rPr>
              <a:t>Cintura</a:t>
            </a:r>
            <a:endParaRPr lang="es-CL" dirty="0">
              <a:solidFill>
                <a:schemeClr val="accent6">
                  <a:lumMod val="60000"/>
                  <a:lumOff val="40000"/>
                </a:schemeClr>
              </a:solidFill>
              <a:latin typeface="Sniglet" panose="04070505030100020000" charset="0"/>
            </a:endParaRPr>
          </a:p>
          <a:p>
            <a:r>
              <a:rPr lang="es-CL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Sniglet" panose="04070505030100020000" charset="0"/>
              </a:rPr>
              <a:t>                </a:t>
            </a:r>
            <a:r>
              <a:rPr lang="es-CL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Sniglet" panose="04070505030100020000" charset="0"/>
              </a:rPr>
              <a:t>Cadera</a:t>
            </a:r>
            <a:endParaRPr lang="es-CL" dirty="0">
              <a:solidFill>
                <a:schemeClr val="accent6">
                  <a:lumMod val="60000"/>
                  <a:lumOff val="40000"/>
                </a:schemeClr>
              </a:solidFill>
              <a:latin typeface="Sniglet" panose="04070505030100020000" charset="0"/>
            </a:endParaRPr>
          </a:p>
          <a:p>
            <a:pPr marL="1348740" algn="ctr">
              <a:lnSpc>
                <a:spcPct val="107000"/>
              </a:lnSpc>
            </a:pPr>
            <a:endParaRPr lang="es-CL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69421" y="401031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advClick="0" advTm="40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20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9" grpId="0" build="p"/>
      <p:bldP spid="2" grpId="0"/>
      <p:bldP spid="3" grpId="0"/>
      <p:bldP spid="5" grpId="0"/>
      <p:bldP spid="9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24BB0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4"/>
          <p:cNvSpPr txBox="1">
            <a:spLocks noGrp="1"/>
          </p:cNvSpPr>
          <p:nvPr>
            <p:ph type="ctrTitle" idx="4294967295"/>
          </p:nvPr>
        </p:nvSpPr>
        <p:spPr>
          <a:xfrm>
            <a:off x="2193919" y="321578"/>
            <a:ext cx="3139857" cy="106726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 smtClean="0">
                <a:solidFill>
                  <a:srgbClr val="FFFFFF"/>
                </a:solidFill>
              </a:rPr>
              <a:t>Objetivos</a:t>
            </a:r>
            <a:endParaRPr sz="6000" dirty="0">
              <a:solidFill>
                <a:srgbClr val="FFFFFF"/>
              </a:solidFill>
            </a:endParaRPr>
          </a:p>
        </p:txBody>
      </p:sp>
      <p:sp>
        <p:nvSpPr>
          <p:cNvPr id="277" name="Google Shape;277;p34"/>
          <p:cNvSpPr txBox="1">
            <a:spLocks noGrp="1"/>
          </p:cNvSpPr>
          <p:nvPr>
            <p:ph type="subTitle" idx="4294967295"/>
          </p:nvPr>
        </p:nvSpPr>
        <p:spPr>
          <a:xfrm>
            <a:off x="375759" y="1320931"/>
            <a:ext cx="4810735" cy="583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CL" sz="1800" dirty="0" smtClean="0">
                <a:solidFill>
                  <a:srgbClr val="FFFFFF"/>
                </a:solidFill>
              </a:rPr>
              <a:t>Analizar, </a:t>
            </a:r>
            <a:r>
              <a:rPr lang="es-CL" sz="1800" dirty="0">
                <a:solidFill>
                  <a:srgbClr val="FFFFFF"/>
                </a:solidFill>
              </a:rPr>
              <a:t>s</a:t>
            </a:r>
            <a:r>
              <a:rPr lang="es-CL" sz="1800" dirty="0" smtClean="0">
                <a:solidFill>
                  <a:srgbClr val="FFFFFF"/>
                </a:solidFill>
              </a:rPr>
              <a:t>egún la evaluación realizada:</a:t>
            </a:r>
            <a:endParaRPr sz="1800" dirty="0">
              <a:solidFill>
                <a:srgbClr val="FFFFFF"/>
              </a:solidFill>
            </a:endParaRPr>
          </a:p>
        </p:txBody>
      </p:sp>
      <p:sp>
        <p:nvSpPr>
          <p:cNvPr id="280" name="Google Shape;280;p3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2" name="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3102" y="367847"/>
            <a:ext cx="487363" cy="487363"/>
          </a:xfrm>
          <a:prstGeom prst="rect">
            <a:avLst/>
          </a:prstGeom>
        </p:spPr>
      </p:pic>
      <p:sp>
        <p:nvSpPr>
          <p:cNvPr id="8" name="Google Shape;277;p34"/>
          <p:cNvSpPr txBox="1">
            <a:spLocks/>
          </p:cNvSpPr>
          <p:nvPr/>
        </p:nvSpPr>
        <p:spPr>
          <a:xfrm>
            <a:off x="316441" y="1906908"/>
            <a:ext cx="3097544" cy="583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niglet"/>
              <a:buChar char="×"/>
              <a:defRPr sz="30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marL="0" indent="0">
              <a:buFont typeface="Sniglet"/>
              <a:buNone/>
            </a:pPr>
            <a:r>
              <a:rPr lang="es-MX" sz="1800" dirty="0" smtClean="0">
                <a:solidFill>
                  <a:srgbClr val="FFFFFF"/>
                </a:solidFill>
              </a:rPr>
              <a:t>1. ¿Cómo estoy físicamente?</a:t>
            </a:r>
            <a:endParaRPr lang="es-MX" sz="1800" dirty="0">
              <a:solidFill>
                <a:srgbClr val="FFFFFF"/>
              </a:solidFill>
            </a:endParaRPr>
          </a:p>
        </p:txBody>
      </p:sp>
      <p:sp>
        <p:nvSpPr>
          <p:cNvPr id="9" name="Google Shape;277;p34"/>
          <p:cNvSpPr txBox="1">
            <a:spLocks/>
          </p:cNvSpPr>
          <p:nvPr/>
        </p:nvSpPr>
        <p:spPr>
          <a:xfrm>
            <a:off x="316442" y="2452216"/>
            <a:ext cx="5120340" cy="583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niglet"/>
              <a:buChar char="×"/>
              <a:defRPr sz="30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marL="0" indent="0">
              <a:buFont typeface="Sniglet"/>
              <a:buNone/>
            </a:pPr>
            <a:r>
              <a:rPr lang="es-MX" sz="1800" dirty="0" smtClean="0">
                <a:solidFill>
                  <a:srgbClr val="FFFFFF"/>
                </a:solidFill>
              </a:rPr>
              <a:t>2. ¿ Hay alguna diferencia entre mi condición física de comienzo del año y la actual?</a:t>
            </a:r>
            <a:endParaRPr lang="es-MX" sz="1800" dirty="0">
              <a:solidFill>
                <a:srgbClr val="FFFFFF"/>
              </a:solidFill>
            </a:endParaRPr>
          </a:p>
        </p:txBody>
      </p:sp>
      <p:sp>
        <p:nvSpPr>
          <p:cNvPr id="10" name="Google Shape;277;p34"/>
          <p:cNvSpPr txBox="1">
            <a:spLocks/>
          </p:cNvSpPr>
          <p:nvPr/>
        </p:nvSpPr>
        <p:spPr>
          <a:xfrm>
            <a:off x="316441" y="3289198"/>
            <a:ext cx="6076452" cy="583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niglet"/>
              <a:buChar char="×"/>
              <a:defRPr sz="30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marL="0" indent="0">
              <a:buFont typeface="Sniglet"/>
              <a:buNone/>
            </a:pPr>
            <a:r>
              <a:rPr lang="es-MX" sz="1800" dirty="0">
                <a:solidFill>
                  <a:srgbClr val="FFFFFF"/>
                </a:solidFill>
              </a:rPr>
              <a:t>3</a:t>
            </a:r>
            <a:r>
              <a:rPr lang="es-MX" sz="1800" dirty="0" smtClean="0">
                <a:solidFill>
                  <a:srgbClr val="FFFFFF"/>
                </a:solidFill>
              </a:rPr>
              <a:t>. ¿Cuáles son los factores que determinan mi situación?</a:t>
            </a:r>
            <a:endParaRPr lang="es-MX" sz="1800" dirty="0">
              <a:solidFill>
                <a:srgbClr val="FFFFFF"/>
              </a:solidFill>
            </a:endParaRPr>
          </a:p>
        </p:txBody>
      </p:sp>
      <p:sp>
        <p:nvSpPr>
          <p:cNvPr id="11" name="Google Shape;277;p34"/>
          <p:cNvSpPr txBox="1">
            <a:spLocks/>
          </p:cNvSpPr>
          <p:nvPr/>
        </p:nvSpPr>
        <p:spPr>
          <a:xfrm>
            <a:off x="316441" y="3875100"/>
            <a:ext cx="8614908" cy="583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niglet"/>
              <a:buChar char="×"/>
              <a:defRPr sz="30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niglet"/>
              <a:buChar char="×"/>
              <a:defRPr sz="24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niglet"/>
              <a:buChar char="×"/>
              <a:defRPr sz="1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marL="0" indent="0">
              <a:buFont typeface="Sniglet"/>
              <a:buNone/>
            </a:pPr>
            <a:r>
              <a:rPr lang="es-MX" sz="1800" dirty="0">
                <a:solidFill>
                  <a:srgbClr val="FFFFFF"/>
                </a:solidFill>
              </a:rPr>
              <a:t>4</a:t>
            </a:r>
            <a:r>
              <a:rPr lang="es-MX" sz="1800" dirty="0" smtClean="0">
                <a:solidFill>
                  <a:srgbClr val="FFFFFF"/>
                </a:solidFill>
              </a:rPr>
              <a:t>. ¿Según los resultados tengo alguna meta referente a mi condición física actual?</a:t>
            </a:r>
            <a:endParaRPr lang="es-MX" sz="1800" dirty="0">
              <a:solidFill>
                <a:srgbClr val="FFFFFF"/>
              </a:solidFill>
            </a:endParaRPr>
          </a:p>
        </p:txBody>
      </p:sp>
      <p:pic>
        <p:nvPicPr>
          <p:cNvPr id="12" name="Google Shape;86;p13"/>
          <p:cNvPicPr preferRelativeResize="0"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951" y="1072976"/>
            <a:ext cx="2596833" cy="2414503"/>
          </a:xfrm>
          <a:prstGeom prst="wedgeEllipseCallout">
            <a:avLst>
              <a:gd name="adj1" fmla="val -56891"/>
              <a:gd name="adj2" fmla="val 28680"/>
            </a:avLst>
          </a:prstGeom>
          <a:noFill/>
          <a:ln w="762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2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808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808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808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76" grpId="0"/>
      <p:bldP spid="277" grpId="0" build="p"/>
      <p:bldP spid="8" grpId="0"/>
      <p:bldP spid="9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Jachimo template">
  <a:themeElements>
    <a:clrScheme name="Custom 347">
      <a:dk1>
        <a:srgbClr val="000000"/>
      </a:dk1>
      <a:lt1>
        <a:srgbClr val="FFFFFF"/>
      </a:lt1>
      <a:dk2>
        <a:srgbClr val="7A868B"/>
      </a:dk2>
      <a:lt2>
        <a:srgbClr val="D5DEE2"/>
      </a:lt2>
      <a:accent1>
        <a:srgbClr val="FF4026"/>
      </a:accent1>
      <a:accent2>
        <a:srgbClr val="FFA300"/>
      </a:accent2>
      <a:accent3>
        <a:srgbClr val="FAD900"/>
      </a:accent3>
      <a:accent4>
        <a:srgbClr val="A6CD02"/>
      </a:accent4>
      <a:accent5>
        <a:srgbClr val="35C4CA"/>
      </a:accent5>
      <a:accent6>
        <a:srgbClr val="00A7EB"/>
      </a:accent6>
      <a:hlink>
        <a:srgbClr val="000000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2999</TotalTime>
  <Words>541</Words>
  <Application>Microsoft Office PowerPoint</Application>
  <PresentationFormat>Presentación en pantalla (16:9)</PresentationFormat>
  <Paragraphs>97</Paragraphs>
  <Slides>10</Slides>
  <Notes>10</Notes>
  <HiddenSlides>0</HiddenSlides>
  <MMClips>10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7" baseType="lpstr">
      <vt:lpstr>Wingdings</vt:lpstr>
      <vt:lpstr>Calibri</vt:lpstr>
      <vt:lpstr>Arial</vt:lpstr>
      <vt:lpstr>Times New Roman</vt:lpstr>
      <vt:lpstr>Bangers</vt:lpstr>
      <vt:lpstr>Sniglet</vt:lpstr>
      <vt:lpstr>Jachimo template</vt:lpstr>
      <vt:lpstr>Guía N° 7</vt:lpstr>
      <vt:lpstr>Instrucciones</vt:lpstr>
      <vt:lpstr>Batería de  test</vt:lpstr>
      <vt:lpstr>test de Ruffier</vt:lpstr>
      <vt:lpstr> SALTO VERTICAL</vt:lpstr>
      <vt:lpstr>Abdominales 30”</vt:lpstr>
      <vt:lpstr>Escalas resultados </vt:lpstr>
      <vt:lpstr>Presentación de PowerPoint</vt:lpstr>
      <vt:lpstr>Objetivos</vt:lpstr>
      <vt:lpstr>Metodos de entrenamiento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pc</dc:creator>
  <cp:lastModifiedBy>Elsa Inostroza</cp:lastModifiedBy>
  <cp:revision>68</cp:revision>
  <dcterms:modified xsi:type="dcterms:W3CDTF">2020-07-13T20:37:47Z</dcterms:modified>
</cp:coreProperties>
</file>