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5" r:id="rId11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8E76C440-75A9-43D1-91C6-7FB54019431C}">
          <p14:sldIdLst>
            <p14:sldId id="274"/>
          </p14:sldIdLst>
        </p14:section>
        <p14:section name="Sección sin título" id="{58C744F9-469F-4DEA-B095-32529A3DBED6}">
          <p14:sldIdLst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5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4" d="100"/>
          <a:sy n="54" d="100"/>
        </p:scale>
        <p:origin x="-390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‹Nº›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012381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‹Nº›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688062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‹Nº›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77519800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‹Nº›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644582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‹Nº›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36746012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‹Nº›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31221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>
                <a:solidFill>
                  <a:srgbClr val="5FCBEF"/>
                </a:solidFill>
              </a:rPr>
              <a:pPr/>
              <a:t>‹Nº›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679077"/>
      </p:ext>
    </p:extLst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‹Nº›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734473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5FCBEF"/>
                </a:solidFill>
              </a:rPr>
              <a:pPr/>
              <a:t>‹Nº›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504971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‹Nº›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09212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5FCBEF"/>
                </a:solidFill>
              </a:rPr>
              <a:pPr/>
              <a:t>‹Nº›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031948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‹Nº›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830787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‹Nº›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487819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‹Nº›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223910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5FCBEF"/>
                </a:solidFill>
              </a:rPr>
              <a:pPr/>
              <a:t>‹Nº›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72020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‹Nº›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272259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7/12/2020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srgbClr val="5FCBEF"/>
                </a:solidFill>
              </a:rPr>
              <a:pPr defTabSz="457200"/>
              <a:t>‹Nº›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165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 spd="med">
    <p:pull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ricardoloorsolorzano.blogspot.com/2014/12/el-ecuador-en-el-campo-de-drogas-se.html" TargetMode="External"/><Relationship Id="rId7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blogthinkbig.com/6-buenas-practicas-para-reconocer-el-trabajo-de-tus-empleados" TargetMode="External"/><Relationship Id="rId5" Type="http://schemas.openxmlformats.org/officeDocument/2006/relationships/image" Target="../media/image2.jpg"/><Relationship Id="rId4" Type="http://schemas.openxmlformats.org/officeDocument/2006/relationships/hyperlink" Target="https://vallededempleo.wordpress.com/2016/06/23/por-que-es-importante-el-trabajo-en-equipo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://petambus.economiabasadaenrecursos.co/2017/05/el-trabajo-en-equipo-las-reglas-del-ego.htm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://petambus.economiabasadaenrecursos.co/2017/05/el-trabajo-en-equipo-las-reglas-del-ego.htm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://petambus.economiabasadaenrecursos.co/2017/05/el-trabajo-en-equipo-las-reglas-del-ego.htm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://petambus.economiabasadaenrecursos.co/2017/05/el-trabajo-en-equipo-las-reglas-del-ego.htm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://petambus.economiabasadaenrecursos.co/2017/05/el-trabajo-en-equipo-las-reglas-del-ego.htm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://petambus.economiabasadaenrecursos.co/2017/05/el-trabajo-en-equipo-las-reglas-del-ego.htm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://petambus.economiabasadaenrecursos.co/2017/05/el-trabajo-en-equipo-las-reglas-del-ego.htm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://petambus.economiabasadaenrecursos.co/2017/05/el-trabajo-en-equipo-las-reglas-del-ego.htm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4306923"/>
            <a:ext cx="12013808" cy="830345"/>
          </a:xfrm>
        </p:spPr>
        <p:txBody>
          <a:bodyPr/>
          <a:lstStyle/>
          <a:p>
            <a:pPr algn="l"/>
            <a:r>
              <a:rPr lang="es-CL" sz="4400" b="1" dirty="0" smtClean="0">
                <a:solidFill>
                  <a:srgbClr val="0308DB"/>
                </a:solidFill>
              </a:rPr>
              <a:t>Dotación de Personal – 4°F</a:t>
            </a:r>
            <a:br>
              <a:rPr lang="es-CL" sz="4400" b="1" dirty="0" smtClean="0">
                <a:solidFill>
                  <a:srgbClr val="0308DB"/>
                </a:solidFill>
              </a:rPr>
            </a:br>
            <a:r>
              <a:rPr lang="es-CL" sz="4400" b="1" dirty="0" smtClean="0">
                <a:solidFill>
                  <a:srgbClr val="0308DB"/>
                </a:solidFill>
              </a:rPr>
              <a:t>Reclutamiento </a:t>
            </a:r>
            <a:r>
              <a:rPr lang="es-CL" sz="4400" b="1" dirty="0" err="1" smtClean="0">
                <a:solidFill>
                  <a:srgbClr val="0308DB"/>
                </a:solidFill>
              </a:rPr>
              <a:t>On</a:t>
            </a:r>
            <a:r>
              <a:rPr lang="es-CL" sz="4400" b="1" dirty="0" smtClean="0">
                <a:solidFill>
                  <a:srgbClr val="0308DB"/>
                </a:solidFill>
              </a:rPr>
              <a:t> line</a:t>
            </a:r>
            <a:r>
              <a:rPr lang="es-CL" sz="4400" b="1" dirty="0">
                <a:solidFill>
                  <a:srgbClr val="0308DB"/>
                </a:solidFill>
              </a:rPr>
              <a:t/>
            </a:r>
            <a:br>
              <a:rPr lang="es-CL" sz="4400" b="1" dirty="0">
                <a:solidFill>
                  <a:srgbClr val="0308DB"/>
                </a:solidFill>
              </a:rPr>
            </a:br>
            <a:r>
              <a:rPr lang="es-CL" sz="4400" b="1" dirty="0" smtClean="0">
                <a:solidFill>
                  <a:srgbClr val="0308DB"/>
                </a:solidFill>
              </a:rPr>
              <a:t>Guía N°5 - </a:t>
            </a:r>
            <a:r>
              <a:rPr lang="es-CL" sz="4400" b="1" smtClean="0">
                <a:solidFill>
                  <a:srgbClr val="0308DB"/>
                </a:solidFill>
              </a:rPr>
              <a:t>Actividad N°7</a:t>
            </a:r>
            <a:endParaRPr lang="es-CL" sz="4400" b="1" dirty="0">
              <a:solidFill>
                <a:srgbClr val="0308DB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916658" y="5328617"/>
            <a:ext cx="6485206" cy="651631"/>
          </a:xfrm>
        </p:spPr>
        <p:txBody>
          <a:bodyPr>
            <a:noAutofit/>
          </a:bodyPr>
          <a:lstStyle/>
          <a:p>
            <a:r>
              <a:rPr lang="es-CL" sz="2800" b="1" dirty="0">
                <a:solidFill>
                  <a:schemeClr val="tx1"/>
                </a:solidFill>
              </a:rPr>
              <a:t>Profesor: </a:t>
            </a:r>
            <a:r>
              <a:rPr lang="es-CL" sz="2800" b="1" dirty="0" smtClean="0">
                <a:solidFill>
                  <a:schemeClr val="tx1"/>
                </a:solidFill>
              </a:rPr>
              <a:t>Mónica Fres R.</a:t>
            </a:r>
            <a:endParaRPr lang="es-CL" sz="2800" b="1" dirty="0">
              <a:solidFill>
                <a:schemeClr val="tx1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DCA88D1B-EC26-4AF6-892F-31E427FA1207}"/>
              </a:ext>
            </a:extLst>
          </p:cNvPr>
          <p:cNvPicPr/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598942" y="621102"/>
            <a:ext cx="5707233" cy="1995489"/>
          </a:xfrm>
          <a:prstGeom prst="rect">
            <a:avLst/>
          </a:prstGeom>
        </p:spPr>
      </p:pic>
      <p:pic>
        <p:nvPicPr>
          <p:cNvPr id="18" name="Imagen 17" descr="Imagen que contiene laptop, persona, tabla, computadora&#10;&#10;Descripción generada automáticamente">
            <a:extLst>
              <a:ext uri="{FF2B5EF4-FFF2-40B4-BE49-F238E27FC236}">
                <a16:creationId xmlns="" xmlns:a16="http://schemas.microsoft.com/office/drawing/2014/main" id="{23357786-F6CA-4B37-9AAD-94376926177F}"/>
              </a:ext>
            </a:extLst>
          </p:cNvPr>
          <p:cNvPicPr/>
          <p:nvPr/>
        </p:nvPicPr>
        <p:blipFill>
          <a:blip r:embed="rId5">
            <a:extLs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75250" y="1024129"/>
            <a:ext cx="4923692" cy="1938527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8A1FA431-2F67-4083-A5CB-4E37A906230F}"/>
              </a:ext>
            </a:extLst>
          </p:cNvPr>
          <p:cNvSpPr txBox="1"/>
          <p:nvPr/>
        </p:nvSpPr>
        <p:spPr>
          <a:xfrm>
            <a:off x="2194561" y="6081567"/>
            <a:ext cx="5590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s-CL" sz="2000" dirty="0">
                <a:solidFill>
                  <a:srgbClr val="FF0000"/>
                </a:solidFill>
              </a:rPr>
              <a:t>Fuente: Idalberto </a:t>
            </a:r>
            <a:r>
              <a:rPr lang="es-CL" sz="2000" dirty="0" err="1">
                <a:solidFill>
                  <a:srgbClr val="FF0000"/>
                </a:solidFill>
              </a:rPr>
              <a:t>Chiavenatto</a:t>
            </a:r>
            <a:endParaRPr lang="es-CL" sz="2000" dirty="0">
              <a:solidFill>
                <a:srgbClr val="FF0000"/>
              </a:solidFill>
            </a:endParaRPr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68C6C3B3-3DF4-4B8E-8D94-7F8FD721EC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278624" y="2843329"/>
            <a:ext cx="4027551" cy="158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673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2000" dirty="0" smtClean="0"/>
              <a:t>	</a:t>
            </a:r>
            <a:r>
              <a:rPr lang="es-CL" sz="2000" b="1" dirty="0" smtClean="0"/>
              <a:t>Estimados estudiantes recuerden contestar las preguntas de acuerdo al audio.  En cada lámina sólo hay una mención de cada respuesta.</a:t>
            </a:r>
            <a:br>
              <a:rPr lang="es-CL" sz="2000" b="1" dirty="0" smtClean="0"/>
            </a:br>
            <a:r>
              <a:rPr lang="es-CL" sz="2000" b="1" dirty="0" smtClean="0"/>
              <a:t>Para que cuente con mayor apoyo incluyo la guía N°5 </a:t>
            </a:r>
            <a:endParaRPr lang="es-CL" sz="2000" b="1" dirty="0"/>
          </a:p>
        </p:txBody>
      </p:sp>
    </p:spTree>
    <p:extLst>
      <p:ext uri="{BB962C8B-B14F-4D97-AF65-F5344CB8AC3E}">
        <p14:creationId xmlns:p14="http://schemas.microsoft.com/office/powerpoint/2010/main" val="16665735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encrypted-tbn2.gstatic.com/images?q=tbn:ANd9GcSPSVdyykSZDD5A5Nlnjb3OqOjfNAoFAA1PZk3QCuJOE_p2X4oB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s-CL">
              <a:solidFill>
                <a:prstClr val="black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0405" y="539496"/>
            <a:ext cx="8976747" cy="613562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L" sz="2400" dirty="0" smtClean="0">
                <a:solidFill>
                  <a:schemeClr val="accent3">
                    <a:lumMod val="75000"/>
                  </a:schemeClr>
                </a:solidFill>
              </a:rPr>
              <a:t>Objetivo: Reconocer diferencias entre los distintos tipos de reclutamiento, teniendo presente que estos aprendizajes serán aplicados en la práctica profesional y luego en el medio laboral.</a:t>
            </a:r>
          </a:p>
          <a:p>
            <a:pPr marL="0" indent="0" algn="just">
              <a:buNone/>
            </a:pPr>
            <a:r>
              <a:rPr lang="es-CL" sz="2400" dirty="0" smtClean="0">
                <a:solidFill>
                  <a:srgbClr val="FF0000"/>
                </a:solidFill>
              </a:rPr>
              <a:t>1</a:t>
            </a:r>
            <a:r>
              <a:rPr lang="es-CL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¿Qué es el reclutamiento </a:t>
            </a:r>
            <a:r>
              <a:rPr lang="es-CL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CL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line y cuáles son sus características?</a:t>
            </a:r>
          </a:p>
          <a:p>
            <a:pPr marL="0" indent="0" algn="just">
              <a:buNone/>
            </a:pPr>
            <a:r>
              <a:rPr lang="es-CL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Reclutamiento </a:t>
            </a:r>
            <a:r>
              <a:rPr lang="es-CL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</a:t>
            </a:r>
          </a:p>
          <a:p>
            <a:pPr algn="just"/>
            <a:r>
              <a:rPr lang="es-CL" sz="2400" dirty="0" smtClean="0">
                <a:solidFill>
                  <a:srgbClr val="0308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 canal importante de contacto</a:t>
            </a:r>
            <a:endParaRPr lang="es-CL" sz="2400" dirty="0">
              <a:solidFill>
                <a:srgbClr val="0308D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L" sz="2400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Medio de reclutar </a:t>
            </a:r>
            <a:r>
              <a:rPr lang="es-CL" sz="2400" dirty="0" err="1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tanlentos</a:t>
            </a:r>
            <a:r>
              <a:rPr lang="es-CL" sz="2400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CL" sz="2400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L" sz="2400" dirty="0" smtClean="0">
                <a:solidFill>
                  <a:srgbClr val="2171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Velocidad de información</a:t>
            </a:r>
            <a:endParaRPr lang="es-CL" sz="2400" dirty="0">
              <a:solidFill>
                <a:srgbClr val="2171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L" sz="2400" dirty="0" smtClean="0">
                <a:solidFill>
                  <a:srgbClr val="F20E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Oportunidades de mercado nacional o internacional </a:t>
            </a:r>
            <a:endParaRPr lang="es-CL" sz="2400" dirty="0">
              <a:solidFill>
                <a:srgbClr val="F20E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CL" dirty="0"/>
          </a:p>
          <a:p>
            <a:pPr algn="just"/>
            <a:endParaRPr lang="es-CL" sz="2200" dirty="0"/>
          </a:p>
          <a:p>
            <a:pPr algn="just"/>
            <a:endParaRPr lang="es-C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526" y="309094"/>
            <a:ext cx="1867068" cy="2127299"/>
          </a:xfrm>
          <a:prstGeom prst="rect">
            <a:avLst/>
          </a:prstGeom>
        </p:spPr>
      </p:pic>
      <p:pic>
        <p:nvPicPr>
          <p:cNvPr id="9" name="Imagen 8" descr="Imagen que contiene sostener, pelota, jugador&#10;&#10;Descripción generada automáticamente">
            <a:extLst>
              <a:ext uri="{FF2B5EF4-FFF2-40B4-BE49-F238E27FC236}">
                <a16:creationId xmlns:a16="http://schemas.microsoft.com/office/drawing/2014/main" xmlns="" id="{7C9B54AB-AC5C-45E2-A1F0-A798C0511AC7}"/>
              </a:ext>
            </a:extLst>
          </p:cNvPr>
          <p:cNvPicPr/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10437223" y="4659822"/>
            <a:ext cx="1514371" cy="1688728"/>
          </a:xfrm>
          <a:prstGeom prst="rect">
            <a:avLst/>
          </a:prstGeom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52446" y="2210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654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79073"/>
            <a:ext cx="3534878" cy="845713"/>
          </a:xfrm>
        </p:spPr>
        <p:txBody>
          <a:bodyPr>
            <a:normAutofit/>
          </a:bodyPr>
          <a:lstStyle/>
          <a:p>
            <a:r>
              <a:rPr lang="es-CL" sz="2000" i="1" dirty="0">
                <a:solidFill>
                  <a:schemeClr val="tx1"/>
                </a:solidFill>
              </a:rPr>
              <a:t> </a:t>
            </a:r>
            <a:endParaRPr lang="es-CL" sz="2000" i="1" dirty="0">
              <a:solidFill>
                <a:srgbClr val="F20EA1"/>
              </a:solidFill>
            </a:endParaRPr>
          </a:p>
        </p:txBody>
      </p:sp>
      <p:sp>
        <p:nvSpPr>
          <p:cNvPr id="8" name="AutoShape 2" descr="https://encrypted-tbn2.gstatic.com/images?q=tbn:ANd9GcSPSVdyykSZDD5A5Nlnjb3OqOjfNAoFAA1PZk3QCuJOE_p2X4oB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s-CL">
              <a:solidFill>
                <a:prstClr val="black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575" y="160338"/>
            <a:ext cx="10040063" cy="62270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s-CL" sz="200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es-CL" sz="1900" dirty="0" smtClean="0">
                <a:solidFill>
                  <a:srgbClr val="0308DB"/>
                </a:solidFill>
              </a:rPr>
              <a:t>    2</a:t>
            </a:r>
            <a:r>
              <a:rPr lang="es-CL" sz="2400" dirty="0" smtClean="0">
                <a:solidFill>
                  <a:srgbClr val="0308DB"/>
                </a:solidFill>
              </a:rPr>
              <a:t>. ¿POR QUÉ EL RECLUTAMIENTO VIRTUAL ES IMPORTANTE?</a:t>
            </a:r>
          </a:p>
          <a:p>
            <a:pPr algn="just"/>
            <a:r>
              <a:rPr lang="es-CL" sz="1900" dirty="0" smtClean="0">
                <a:solidFill>
                  <a:srgbClr val="0308DB"/>
                </a:solidFill>
              </a:rPr>
              <a:t>Espacio principal del sitio web destinado al registro de currículos</a:t>
            </a:r>
            <a:endParaRPr lang="es-CL" sz="1900" dirty="0">
              <a:solidFill>
                <a:srgbClr val="0308DB"/>
              </a:solidFill>
            </a:endParaRPr>
          </a:p>
          <a:p>
            <a:pPr algn="just"/>
            <a:r>
              <a:rPr lang="es-CL" sz="1900" dirty="0">
                <a:solidFill>
                  <a:srgbClr val="FF9900"/>
                </a:solidFill>
              </a:rPr>
              <a:t>El currículum vitae </a:t>
            </a:r>
            <a:r>
              <a:rPr lang="es-CL" sz="1900" dirty="0" smtClean="0">
                <a:solidFill>
                  <a:srgbClr val="FF9900"/>
                </a:solidFill>
              </a:rPr>
              <a:t> </a:t>
            </a:r>
            <a:endParaRPr lang="es-CL" sz="1900" dirty="0">
              <a:solidFill>
                <a:srgbClr val="FF9900"/>
              </a:solidFill>
            </a:endParaRPr>
          </a:p>
          <a:p>
            <a:pPr algn="just"/>
            <a:r>
              <a:rPr lang="es-CL" sz="1900" dirty="0" smtClean="0">
                <a:solidFill>
                  <a:srgbClr val="217130"/>
                </a:solidFill>
              </a:rPr>
              <a:t>Característica personales del postulante </a:t>
            </a:r>
            <a:endParaRPr lang="es-CL" sz="1900" dirty="0">
              <a:solidFill>
                <a:srgbClr val="217130"/>
              </a:solidFill>
            </a:endParaRPr>
          </a:p>
          <a:p>
            <a:pPr algn="just"/>
            <a:r>
              <a:rPr lang="es-CL" sz="1900" dirty="0" smtClean="0">
                <a:solidFill>
                  <a:srgbClr val="F20EA1"/>
                </a:solidFill>
              </a:rPr>
              <a:t>Posee más información</a:t>
            </a:r>
            <a:endParaRPr lang="es-CL" sz="1900" dirty="0">
              <a:solidFill>
                <a:srgbClr val="F20EA1"/>
              </a:solidFill>
            </a:endParaRPr>
          </a:p>
          <a:p>
            <a:pPr algn="just"/>
            <a:r>
              <a:rPr lang="es-CL" sz="1900" dirty="0" smtClean="0">
                <a:solidFill>
                  <a:srgbClr val="CC3300"/>
                </a:solidFill>
              </a:rPr>
              <a:t>Digitación de datos rápido</a:t>
            </a:r>
            <a:endParaRPr lang="es-CL" sz="1900" dirty="0">
              <a:solidFill>
                <a:srgbClr val="CC3300"/>
              </a:solidFill>
            </a:endParaRPr>
          </a:p>
          <a:p>
            <a:pPr algn="just"/>
            <a:endParaRPr lang="es-CL" sz="1900" dirty="0"/>
          </a:p>
          <a:p>
            <a:pPr algn="just"/>
            <a:endParaRPr lang="es-CL" sz="2200" dirty="0"/>
          </a:p>
          <a:p>
            <a:pPr algn="just"/>
            <a:endParaRPr lang="es-C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526" y="309094"/>
            <a:ext cx="1867068" cy="2127299"/>
          </a:xfrm>
          <a:prstGeom prst="rect">
            <a:avLst/>
          </a:prstGeom>
        </p:spPr>
      </p:pic>
      <p:pic>
        <p:nvPicPr>
          <p:cNvPr id="9" name="Imagen 8" descr="Imagen que contiene sostener, pelota, jugador&#10;&#10;Descripción generada automáticamente">
            <a:extLst>
              <a:ext uri="{FF2B5EF4-FFF2-40B4-BE49-F238E27FC236}">
                <a16:creationId xmlns:a16="http://schemas.microsoft.com/office/drawing/2014/main" xmlns="" id="{7C9B54AB-AC5C-45E2-A1F0-A798C0511AC7}"/>
              </a:ext>
            </a:extLst>
          </p:cNvPr>
          <p:cNvPicPr/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10437223" y="4659822"/>
            <a:ext cx="1514371" cy="1688728"/>
          </a:xfrm>
          <a:prstGeom prst="rect">
            <a:avLst/>
          </a:prstGeom>
        </p:spPr>
      </p:pic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74318" y="2448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1077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encrypted-tbn2.gstatic.com/images?q=tbn:ANd9GcSPSVdyykSZDD5A5Nlnjb3OqOjfNAoFAA1PZk3QCuJOE_p2X4oB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s-CL">
              <a:solidFill>
                <a:prstClr val="black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0405" y="1148322"/>
            <a:ext cx="10040063" cy="552679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L" sz="2000" dirty="0" smtClean="0">
                <a:solidFill>
                  <a:srgbClr val="00B0F0"/>
                </a:solidFill>
              </a:rPr>
              <a:t>Reclutamiento </a:t>
            </a:r>
            <a:r>
              <a:rPr lang="es-CL" sz="2000" dirty="0">
                <a:solidFill>
                  <a:srgbClr val="00B0F0"/>
                </a:solidFill>
              </a:rPr>
              <a:t>Externo</a:t>
            </a:r>
          </a:p>
          <a:p>
            <a:pPr algn="just"/>
            <a:r>
              <a:rPr lang="es-CL" sz="2400" dirty="0" smtClean="0">
                <a:solidFill>
                  <a:srgbClr val="7030A0"/>
                </a:solidFill>
              </a:rPr>
              <a:t>3. </a:t>
            </a:r>
            <a:r>
              <a:rPr lang="es-CL" sz="2000" dirty="0" smtClean="0">
                <a:solidFill>
                  <a:srgbClr val="7030A0"/>
                </a:solidFill>
              </a:rPr>
              <a:t>¿A QUÉ SE REFIERE EN CONCEPTO DE HEADHUNTER?</a:t>
            </a:r>
            <a:endParaRPr lang="es-CL" sz="2000" dirty="0">
              <a:solidFill>
                <a:srgbClr val="7030A0"/>
              </a:solidFill>
            </a:endParaRPr>
          </a:p>
          <a:p>
            <a:pPr marL="0" indent="0" algn="just">
              <a:buNone/>
            </a:pPr>
            <a:r>
              <a:rPr lang="es-CL" dirty="0" smtClean="0">
                <a:solidFill>
                  <a:srgbClr val="92D050"/>
                </a:solidFill>
              </a:rPr>
              <a:t>     El </a:t>
            </a:r>
            <a:r>
              <a:rPr lang="es-CL" dirty="0">
                <a:solidFill>
                  <a:srgbClr val="92D050"/>
                </a:solidFill>
              </a:rPr>
              <a:t>concepto de </a:t>
            </a:r>
            <a:r>
              <a:rPr lang="es-CL" dirty="0" err="1">
                <a:solidFill>
                  <a:srgbClr val="92D050"/>
                </a:solidFill>
              </a:rPr>
              <a:t>headhunter</a:t>
            </a:r>
            <a:r>
              <a:rPr lang="es-CL" dirty="0">
                <a:solidFill>
                  <a:srgbClr val="92D050"/>
                </a:solidFill>
              </a:rPr>
              <a:t> (cazador de talentos):</a:t>
            </a:r>
          </a:p>
          <a:p>
            <a:pPr algn="just"/>
            <a:r>
              <a:rPr lang="es-CL" dirty="0">
                <a:solidFill>
                  <a:srgbClr val="FF0000"/>
                </a:solidFill>
              </a:rPr>
              <a:t>Se relaciona </a:t>
            </a:r>
            <a:r>
              <a:rPr lang="es-CL" dirty="0" smtClean="0">
                <a:solidFill>
                  <a:srgbClr val="FF0000"/>
                </a:solidFill>
              </a:rPr>
              <a:t>con </a:t>
            </a:r>
            <a:r>
              <a:rPr lang="es-CL" dirty="0">
                <a:solidFill>
                  <a:srgbClr val="FF0000"/>
                </a:solidFill>
              </a:rPr>
              <a:t>profesionales </a:t>
            </a:r>
            <a:r>
              <a:rPr lang="es-CL" dirty="0" smtClean="0">
                <a:solidFill>
                  <a:srgbClr val="FF0000"/>
                </a:solidFill>
              </a:rPr>
              <a:t>especializados</a:t>
            </a:r>
            <a:endParaRPr lang="es-CL" dirty="0"/>
          </a:p>
          <a:p>
            <a:pPr algn="just"/>
            <a:r>
              <a:rPr lang="es-CL" dirty="0" smtClean="0">
                <a:solidFill>
                  <a:srgbClr val="0308DB"/>
                </a:solidFill>
              </a:rPr>
              <a:t>Concepto de ser humano</a:t>
            </a:r>
            <a:endParaRPr lang="es-CL" dirty="0">
              <a:solidFill>
                <a:srgbClr val="0308DB"/>
              </a:solidFill>
            </a:endParaRPr>
          </a:p>
          <a:p>
            <a:pPr algn="just"/>
            <a:r>
              <a:rPr lang="es-CL" dirty="0" smtClean="0">
                <a:solidFill>
                  <a:srgbClr val="FF9900"/>
                </a:solidFill>
              </a:rPr>
              <a:t>Evolución del concepto </a:t>
            </a:r>
            <a:endParaRPr lang="es-CL" dirty="0">
              <a:solidFill>
                <a:srgbClr val="FF9900"/>
              </a:solidFill>
            </a:endParaRPr>
          </a:p>
          <a:p>
            <a:pPr algn="just"/>
            <a:r>
              <a:rPr lang="es-CL" dirty="0">
                <a:solidFill>
                  <a:srgbClr val="F20EA1"/>
                </a:solidFill>
              </a:rPr>
              <a:t>El coaching y </a:t>
            </a:r>
            <a:r>
              <a:rPr lang="es-CL" dirty="0" smtClean="0">
                <a:solidFill>
                  <a:srgbClr val="F20EA1"/>
                </a:solidFill>
              </a:rPr>
              <a:t> </a:t>
            </a:r>
            <a:r>
              <a:rPr lang="es-CL" dirty="0" err="1">
                <a:solidFill>
                  <a:srgbClr val="F20EA1"/>
                </a:solidFill>
              </a:rPr>
              <a:t>mentoring</a:t>
            </a:r>
            <a:r>
              <a:rPr lang="es-CL" dirty="0">
                <a:solidFill>
                  <a:srgbClr val="F20EA1"/>
                </a:solidFill>
              </a:rPr>
              <a:t> </a:t>
            </a:r>
          </a:p>
          <a:p>
            <a:pPr marL="457200" indent="-457200" algn="just">
              <a:buFont typeface="+mj-lt"/>
              <a:buAutoNum type="arabicPeriod" startAt="9"/>
            </a:pPr>
            <a:endParaRPr lang="es-CL" sz="2000" dirty="0"/>
          </a:p>
          <a:p>
            <a:pPr marL="0" indent="0" algn="just">
              <a:buNone/>
            </a:pPr>
            <a:endParaRPr lang="es-CL" sz="2000" dirty="0"/>
          </a:p>
          <a:p>
            <a:pPr algn="just"/>
            <a:endParaRPr lang="es-CL" sz="1900" dirty="0"/>
          </a:p>
          <a:p>
            <a:pPr algn="just"/>
            <a:endParaRPr lang="es-CL" sz="2200" dirty="0"/>
          </a:p>
          <a:p>
            <a:pPr algn="just"/>
            <a:endParaRPr lang="es-C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526" y="309094"/>
            <a:ext cx="1867068" cy="2127299"/>
          </a:xfrm>
          <a:prstGeom prst="rect">
            <a:avLst/>
          </a:prstGeom>
        </p:spPr>
      </p:pic>
      <p:pic>
        <p:nvPicPr>
          <p:cNvPr id="9" name="Imagen 8" descr="Imagen que contiene sostener, pelota, jugador&#10;&#10;Descripción generada automáticamente">
            <a:extLst>
              <a:ext uri="{FF2B5EF4-FFF2-40B4-BE49-F238E27FC236}">
                <a16:creationId xmlns:a16="http://schemas.microsoft.com/office/drawing/2014/main" xmlns="" id="{7C9B54AB-AC5C-45E2-A1F0-A798C0511AC7}"/>
              </a:ext>
            </a:extLst>
          </p:cNvPr>
          <p:cNvPicPr/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10437223" y="4659822"/>
            <a:ext cx="1514371" cy="1688728"/>
          </a:xfrm>
          <a:prstGeom prst="rect">
            <a:avLst/>
          </a:prstGeom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00132" y="4511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749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79073"/>
            <a:ext cx="3534878" cy="845713"/>
          </a:xfrm>
        </p:spPr>
        <p:txBody>
          <a:bodyPr>
            <a:normAutofit/>
          </a:bodyPr>
          <a:lstStyle/>
          <a:p>
            <a:r>
              <a:rPr lang="es-CL" sz="2000" i="1" dirty="0">
                <a:solidFill>
                  <a:schemeClr val="tx1"/>
                </a:solidFill>
              </a:rPr>
              <a:t> </a:t>
            </a:r>
            <a:endParaRPr lang="es-CL" sz="2000" i="1" dirty="0">
              <a:solidFill>
                <a:srgbClr val="F20EA1"/>
              </a:solidFill>
            </a:endParaRPr>
          </a:p>
        </p:txBody>
      </p:sp>
      <p:sp>
        <p:nvSpPr>
          <p:cNvPr id="8" name="AutoShape 2" descr="https://encrypted-tbn2.gstatic.com/images?q=tbn:ANd9GcSPSVdyykSZDD5A5Nlnjb3OqOjfNAoFAA1PZk3QCuJOE_p2X4oB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s-CL">
              <a:solidFill>
                <a:prstClr val="black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21983" y="180674"/>
            <a:ext cx="10040063" cy="629124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L" sz="2400" b="1" dirty="0" smtClean="0">
                <a:solidFill>
                  <a:srgbClr val="FF9900"/>
                </a:solidFill>
              </a:rPr>
              <a:t>  4. ¿Cuáles son las Ventajas </a:t>
            </a:r>
            <a:r>
              <a:rPr lang="es-CL" sz="2400" b="1" dirty="0">
                <a:solidFill>
                  <a:srgbClr val="FF9900"/>
                </a:solidFill>
              </a:rPr>
              <a:t>del Reclutamiento </a:t>
            </a:r>
            <a:r>
              <a:rPr lang="es-CL" sz="2400" b="1" dirty="0" smtClean="0">
                <a:solidFill>
                  <a:srgbClr val="FF9900"/>
                </a:solidFill>
              </a:rPr>
              <a:t>Externo?</a:t>
            </a:r>
            <a:endParaRPr lang="es-CL" sz="2400" b="1" dirty="0">
              <a:solidFill>
                <a:srgbClr val="FF9900"/>
              </a:solidFill>
            </a:endParaRPr>
          </a:p>
          <a:p>
            <a:pPr marL="0" indent="0" algn="just">
              <a:buNone/>
            </a:pPr>
            <a:r>
              <a:rPr lang="es-CL" sz="2400" dirty="0" smtClean="0">
                <a:solidFill>
                  <a:srgbClr val="002060"/>
                </a:solidFill>
              </a:rPr>
              <a:t>A. </a:t>
            </a:r>
            <a:r>
              <a:rPr lang="es-CL" sz="2000" dirty="0" smtClean="0">
                <a:solidFill>
                  <a:srgbClr val="002060"/>
                </a:solidFill>
              </a:rPr>
              <a:t>Lleva </a:t>
            </a:r>
            <a:r>
              <a:rPr lang="es-CL" sz="2000" dirty="0">
                <a:solidFill>
                  <a:srgbClr val="002060"/>
                </a:solidFill>
              </a:rPr>
              <a:t>“sangre nueva” y experiencia nueva a la organización. </a:t>
            </a:r>
          </a:p>
          <a:p>
            <a:pPr algn="just"/>
            <a:r>
              <a:rPr lang="es-CL" sz="2000" dirty="0">
                <a:solidFill>
                  <a:srgbClr val="FF0000"/>
                </a:solidFill>
              </a:rPr>
              <a:t>E</a:t>
            </a:r>
            <a:r>
              <a:rPr lang="es-CL" sz="2000" dirty="0" smtClean="0">
                <a:solidFill>
                  <a:srgbClr val="FF0000"/>
                </a:solidFill>
              </a:rPr>
              <a:t>ntrada </a:t>
            </a:r>
            <a:r>
              <a:rPr lang="es-CL" sz="2000" dirty="0">
                <a:solidFill>
                  <a:srgbClr val="FF0000"/>
                </a:solidFill>
              </a:rPr>
              <a:t>de recursos humanos </a:t>
            </a:r>
          </a:p>
          <a:p>
            <a:pPr algn="just"/>
            <a:r>
              <a:rPr lang="es-CL" sz="2000" dirty="0" smtClean="0">
                <a:solidFill>
                  <a:srgbClr val="217130"/>
                </a:solidFill>
              </a:rPr>
              <a:t>Actualización de la empresa</a:t>
            </a:r>
            <a:endParaRPr lang="es-CL" sz="2000" dirty="0">
              <a:solidFill>
                <a:srgbClr val="217130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endParaRPr lang="es-CL" sz="2000" dirty="0"/>
          </a:p>
          <a:p>
            <a:pPr marL="0" indent="0" algn="just">
              <a:buNone/>
            </a:pPr>
            <a:endParaRPr lang="es-CL" sz="1900" dirty="0"/>
          </a:p>
          <a:p>
            <a:pPr algn="just"/>
            <a:endParaRPr lang="es-CL" sz="2200" dirty="0"/>
          </a:p>
          <a:p>
            <a:pPr algn="just"/>
            <a:endParaRPr lang="es-C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526" y="309094"/>
            <a:ext cx="1867068" cy="2127299"/>
          </a:xfrm>
          <a:prstGeom prst="rect">
            <a:avLst/>
          </a:prstGeom>
        </p:spPr>
      </p:pic>
      <p:pic>
        <p:nvPicPr>
          <p:cNvPr id="9" name="Imagen 8" descr="Imagen que contiene sostener, pelota, jugador&#10;&#10;Descripción generada automáticamente">
            <a:extLst>
              <a:ext uri="{FF2B5EF4-FFF2-40B4-BE49-F238E27FC236}">
                <a16:creationId xmlns:a16="http://schemas.microsoft.com/office/drawing/2014/main" xmlns="" id="{7C9B54AB-AC5C-45E2-A1F0-A798C0511AC7}"/>
              </a:ext>
            </a:extLst>
          </p:cNvPr>
          <p:cNvPicPr/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10437223" y="4659822"/>
            <a:ext cx="1514371" cy="1688728"/>
          </a:xfrm>
          <a:prstGeom prst="rect">
            <a:avLst/>
          </a:prstGeom>
        </p:spPr>
      </p:pic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57782" y="2906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852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encrypted-tbn2.gstatic.com/images?q=tbn:ANd9GcSPSVdyykSZDD5A5Nlnjb3OqOjfNAoFAA1PZk3QCuJOE_p2X4oB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s-CL">
              <a:solidFill>
                <a:prstClr val="black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0405" y="1148322"/>
            <a:ext cx="10040063" cy="552679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L" sz="2400" dirty="0" smtClean="0">
                <a:solidFill>
                  <a:srgbClr val="002060"/>
                </a:solidFill>
              </a:rPr>
              <a:t>B. </a:t>
            </a:r>
            <a:r>
              <a:rPr lang="es-CL" sz="2000" dirty="0" smtClean="0">
                <a:solidFill>
                  <a:srgbClr val="002060"/>
                </a:solidFill>
              </a:rPr>
              <a:t>Renueva  </a:t>
            </a:r>
            <a:r>
              <a:rPr lang="es-CL" sz="2000" dirty="0">
                <a:solidFill>
                  <a:srgbClr val="002060"/>
                </a:solidFill>
              </a:rPr>
              <a:t>los recursos humanos de la </a:t>
            </a:r>
            <a:r>
              <a:rPr lang="es-CL" sz="2000" dirty="0" smtClean="0">
                <a:solidFill>
                  <a:srgbClr val="002060"/>
                </a:solidFill>
              </a:rPr>
              <a:t>organización</a:t>
            </a:r>
            <a:endParaRPr lang="es-CL" sz="2000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es-CL" sz="2000" dirty="0" smtClean="0">
                <a:solidFill>
                  <a:srgbClr val="FF0000"/>
                </a:solidFill>
              </a:rPr>
              <a:t>C. Aprovecha </a:t>
            </a:r>
            <a:r>
              <a:rPr lang="es-CL" sz="2000" dirty="0">
                <a:solidFill>
                  <a:srgbClr val="FF0000"/>
                </a:solidFill>
              </a:rPr>
              <a:t>las inversiones en </a:t>
            </a:r>
            <a:r>
              <a:rPr lang="es-CL" sz="2000" dirty="0" smtClean="0">
                <a:solidFill>
                  <a:srgbClr val="FF0000"/>
                </a:solidFill>
              </a:rPr>
              <a:t>capacitación</a:t>
            </a:r>
            <a:endParaRPr lang="es-CL" sz="2000" dirty="0">
              <a:solidFill>
                <a:srgbClr val="FF0000"/>
              </a:solidFill>
            </a:endParaRPr>
          </a:p>
          <a:p>
            <a:pPr algn="just"/>
            <a:r>
              <a:rPr lang="es-CL" sz="2000" dirty="0" smtClean="0">
                <a:solidFill>
                  <a:srgbClr val="217130"/>
                </a:solidFill>
              </a:rPr>
              <a:t>Ganancias hechas por las otras empresas</a:t>
            </a:r>
            <a:endParaRPr lang="es-CL" sz="2000" dirty="0">
              <a:solidFill>
                <a:srgbClr val="217130"/>
              </a:solidFill>
            </a:endParaRPr>
          </a:p>
          <a:p>
            <a:pPr algn="just"/>
            <a:r>
              <a:rPr lang="es-CL" sz="2000" dirty="0" smtClean="0">
                <a:solidFill>
                  <a:srgbClr val="F20EA1"/>
                </a:solidFill>
              </a:rPr>
              <a:t>Se evitan gastos adicionales</a:t>
            </a:r>
            <a:endParaRPr lang="es-CL" sz="2000" dirty="0">
              <a:solidFill>
                <a:srgbClr val="F20EA1"/>
              </a:solidFill>
            </a:endParaRPr>
          </a:p>
          <a:p>
            <a:pPr marL="457200" indent="-457200" algn="just">
              <a:buFont typeface="+mj-lt"/>
              <a:buAutoNum type="arabicPeriod" startAt="2"/>
            </a:pPr>
            <a:endParaRPr lang="es-CL" sz="2000" dirty="0">
              <a:solidFill>
                <a:srgbClr val="F20EA1"/>
              </a:solidFill>
            </a:endParaRPr>
          </a:p>
          <a:p>
            <a:pPr algn="just"/>
            <a:endParaRPr lang="es-CL" sz="2000" dirty="0"/>
          </a:p>
          <a:p>
            <a:pPr algn="just"/>
            <a:endParaRPr lang="es-C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526" y="309094"/>
            <a:ext cx="1867068" cy="2127299"/>
          </a:xfrm>
          <a:prstGeom prst="rect">
            <a:avLst/>
          </a:prstGeom>
        </p:spPr>
      </p:pic>
      <p:pic>
        <p:nvPicPr>
          <p:cNvPr id="9" name="Imagen 8" descr="Imagen que contiene sostener, pelota, jugador&#10;&#10;Descripción generada automáticamente">
            <a:extLst>
              <a:ext uri="{FF2B5EF4-FFF2-40B4-BE49-F238E27FC236}">
                <a16:creationId xmlns:a16="http://schemas.microsoft.com/office/drawing/2014/main" xmlns="" id="{7C9B54AB-AC5C-45E2-A1F0-A798C0511AC7}"/>
              </a:ext>
            </a:extLst>
          </p:cNvPr>
          <p:cNvPicPr/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10437223" y="4659822"/>
            <a:ext cx="1514371" cy="1688728"/>
          </a:xfrm>
          <a:prstGeom prst="rect">
            <a:avLst/>
          </a:prstGeom>
        </p:spPr>
      </p:pic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31328" y="11695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253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79073"/>
            <a:ext cx="3534878" cy="845713"/>
          </a:xfrm>
        </p:spPr>
        <p:txBody>
          <a:bodyPr>
            <a:normAutofit/>
          </a:bodyPr>
          <a:lstStyle/>
          <a:p>
            <a:r>
              <a:rPr lang="es-CL" sz="2000" i="1" dirty="0">
                <a:solidFill>
                  <a:schemeClr val="tx1"/>
                </a:solidFill>
              </a:rPr>
              <a:t> </a:t>
            </a:r>
            <a:endParaRPr lang="es-CL" sz="2000" i="1" dirty="0">
              <a:solidFill>
                <a:srgbClr val="F20EA1"/>
              </a:solidFill>
            </a:endParaRPr>
          </a:p>
        </p:txBody>
      </p:sp>
      <p:sp>
        <p:nvSpPr>
          <p:cNvPr id="8" name="AutoShape 2" descr="https://encrypted-tbn2.gstatic.com/images?q=tbn:ANd9GcSPSVdyykSZDD5A5Nlnjb3OqOjfNAoFAA1PZk3QCuJOE_p2X4oB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s-CL">
              <a:solidFill>
                <a:prstClr val="black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0405" y="1148322"/>
            <a:ext cx="10040063" cy="552679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L" sz="2400" dirty="0" smtClean="0">
                <a:solidFill>
                  <a:schemeClr val="accent3">
                    <a:lumMod val="50000"/>
                  </a:schemeClr>
                </a:solidFill>
              </a:rPr>
              <a:t>5. ¿Qué desventajas presenta el </a:t>
            </a:r>
            <a:r>
              <a:rPr lang="es-CL" sz="2400" dirty="0">
                <a:solidFill>
                  <a:schemeClr val="accent3">
                    <a:lumMod val="50000"/>
                  </a:schemeClr>
                </a:solidFill>
              </a:rPr>
              <a:t>Reclutamiento </a:t>
            </a:r>
            <a:r>
              <a:rPr lang="es-CL" sz="2400" dirty="0" smtClean="0">
                <a:solidFill>
                  <a:schemeClr val="accent3">
                    <a:lumMod val="50000"/>
                  </a:schemeClr>
                </a:solidFill>
              </a:rPr>
              <a:t>Externo?</a:t>
            </a:r>
            <a:endParaRPr lang="es-CL" sz="2400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es-CL" sz="2400" dirty="0" smtClean="0">
                <a:solidFill>
                  <a:srgbClr val="FF0000"/>
                </a:solidFill>
              </a:rPr>
              <a:t>1. </a:t>
            </a:r>
            <a:r>
              <a:rPr lang="es-CL" dirty="0" smtClean="0">
                <a:solidFill>
                  <a:srgbClr val="FF0000"/>
                </a:solidFill>
              </a:rPr>
              <a:t>Proceso lento</a:t>
            </a:r>
            <a:endParaRPr lang="es-CL" dirty="0">
              <a:solidFill>
                <a:srgbClr val="FF0000"/>
              </a:solidFill>
            </a:endParaRPr>
          </a:p>
          <a:p>
            <a:pPr algn="just"/>
            <a:r>
              <a:rPr lang="es-CL" dirty="0" smtClean="0">
                <a:solidFill>
                  <a:srgbClr val="0308DB"/>
                </a:solidFill>
              </a:rPr>
              <a:t>Inversión de mucho tiempo en el proceso    </a:t>
            </a:r>
            <a:endParaRPr lang="es-CL" dirty="0">
              <a:solidFill>
                <a:srgbClr val="0308DB"/>
              </a:solidFill>
            </a:endParaRPr>
          </a:p>
          <a:p>
            <a:pPr algn="just"/>
            <a:r>
              <a:rPr lang="es-CL" dirty="0" smtClean="0">
                <a:solidFill>
                  <a:srgbClr val="FF9900"/>
                </a:solidFill>
              </a:rPr>
              <a:t>Gastos elevados según el nivel del puesto</a:t>
            </a:r>
            <a:endParaRPr lang="es-CL" sz="1900" dirty="0">
              <a:solidFill>
                <a:srgbClr val="FF9900"/>
              </a:solidFill>
            </a:endParaRPr>
          </a:p>
          <a:p>
            <a:pPr algn="just"/>
            <a:endParaRPr lang="es-CL" sz="2200" dirty="0"/>
          </a:p>
          <a:p>
            <a:pPr algn="just"/>
            <a:endParaRPr lang="es-C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526" y="309094"/>
            <a:ext cx="1867068" cy="2127299"/>
          </a:xfrm>
          <a:prstGeom prst="rect">
            <a:avLst/>
          </a:prstGeom>
        </p:spPr>
      </p:pic>
      <p:pic>
        <p:nvPicPr>
          <p:cNvPr id="9" name="Imagen 8" descr="Imagen que contiene sostener, pelota, jugador&#10;&#10;Descripción generada automáticamente">
            <a:extLst>
              <a:ext uri="{FF2B5EF4-FFF2-40B4-BE49-F238E27FC236}">
                <a16:creationId xmlns:a16="http://schemas.microsoft.com/office/drawing/2014/main" xmlns="" id="{7C9B54AB-AC5C-45E2-A1F0-A798C0511AC7}"/>
              </a:ext>
            </a:extLst>
          </p:cNvPr>
          <p:cNvPicPr/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10437223" y="4659822"/>
            <a:ext cx="1514371" cy="1688728"/>
          </a:xfrm>
          <a:prstGeom prst="rect">
            <a:avLst/>
          </a:prstGeom>
        </p:spPr>
      </p:pic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87076" y="3223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96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encrypted-tbn2.gstatic.com/images?q=tbn:ANd9GcSPSVdyykSZDD5A5Nlnjb3OqOjfNAoFAA1PZk3QCuJOE_p2X4oB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s-CL">
              <a:solidFill>
                <a:prstClr val="black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0405" y="393192"/>
            <a:ext cx="10040063" cy="628192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s-CL" sz="2000" dirty="0">
              <a:solidFill>
                <a:srgbClr val="FF0000"/>
              </a:solidFill>
            </a:endParaRPr>
          </a:p>
          <a:p>
            <a:pPr algn="just"/>
            <a:r>
              <a:rPr lang="es-CL" sz="2000" dirty="0" smtClean="0">
                <a:solidFill>
                  <a:srgbClr val="002060"/>
                </a:solidFill>
              </a:rPr>
              <a:t>Desventajas </a:t>
            </a:r>
            <a:r>
              <a:rPr lang="es-CL" sz="2000" dirty="0">
                <a:solidFill>
                  <a:srgbClr val="002060"/>
                </a:solidFill>
              </a:rPr>
              <a:t>del Reclutamiento Externo</a:t>
            </a:r>
          </a:p>
          <a:p>
            <a:pPr marL="0" indent="0" algn="just">
              <a:buNone/>
            </a:pPr>
            <a:r>
              <a:rPr lang="es-CL" sz="2400" dirty="0" smtClean="0">
                <a:solidFill>
                  <a:srgbClr val="FF0000"/>
                </a:solidFill>
              </a:rPr>
              <a:t>2. </a:t>
            </a:r>
            <a:r>
              <a:rPr lang="es-CL" sz="2000" dirty="0" smtClean="0">
                <a:solidFill>
                  <a:srgbClr val="FF0000"/>
                </a:solidFill>
              </a:rPr>
              <a:t>Proceso caro demanda inversión y gastos</a:t>
            </a:r>
            <a:endParaRPr lang="es-CL" sz="200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es-CL" sz="2400" dirty="0" smtClean="0">
                <a:solidFill>
                  <a:srgbClr val="217130"/>
                </a:solidFill>
              </a:rPr>
              <a:t>3. </a:t>
            </a:r>
            <a:r>
              <a:rPr lang="es-CL" sz="2000" dirty="0" smtClean="0">
                <a:solidFill>
                  <a:srgbClr val="217130"/>
                </a:solidFill>
              </a:rPr>
              <a:t>Proceso menos seguro</a:t>
            </a:r>
            <a:endParaRPr lang="es-CL" sz="2000" dirty="0">
              <a:solidFill>
                <a:srgbClr val="217130"/>
              </a:solidFill>
            </a:endParaRPr>
          </a:p>
          <a:p>
            <a:pPr algn="just"/>
            <a:r>
              <a:rPr lang="es-CL" sz="2000" dirty="0" smtClean="0">
                <a:solidFill>
                  <a:srgbClr val="FF9900"/>
                </a:solidFill>
              </a:rPr>
              <a:t>Contrato por un período </a:t>
            </a:r>
            <a:endParaRPr lang="es-CL" sz="2000" dirty="0">
              <a:solidFill>
                <a:srgbClr val="FF9900"/>
              </a:solidFill>
            </a:endParaRPr>
          </a:p>
          <a:p>
            <a:pPr algn="just"/>
            <a:endParaRPr lang="es-CL" sz="20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526" y="309094"/>
            <a:ext cx="1867068" cy="2127299"/>
          </a:xfrm>
          <a:prstGeom prst="rect">
            <a:avLst/>
          </a:prstGeom>
        </p:spPr>
      </p:pic>
      <p:pic>
        <p:nvPicPr>
          <p:cNvPr id="9" name="Imagen 8" descr="Imagen que contiene sostener, pelota, jugador&#10;&#10;Descripción generada automáticamente">
            <a:extLst>
              <a:ext uri="{FF2B5EF4-FFF2-40B4-BE49-F238E27FC236}">
                <a16:creationId xmlns:a16="http://schemas.microsoft.com/office/drawing/2014/main" xmlns="" id="{7C9B54AB-AC5C-45E2-A1F0-A798C0511AC7}"/>
              </a:ext>
            </a:extLst>
          </p:cNvPr>
          <p:cNvPicPr/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10437223" y="4659822"/>
            <a:ext cx="1514371" cy="1688728"/>
          </a:xfrm>
          <a:prstGeom prst="rect">
            <a:avLst/>
          </a:prstGeom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8370" y="5486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403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79073"/>
            <a:ext cx="3534878" cy="845713"/>
          </a:xfrm>
        </p:spPr>
        <p:txBody>
          <a:bodyPr>
            <a:normAutofit/>
          </a:bodyPr>
          <a:lstStyle/>
          <a:p>
            <a:r>
              <a:rPr lang="es-CL" sz="2000" i="1" dirty="0">
                <a:solidFill>
                  <a:schemeClr val="tx1"/>
                </a:solidFill>
              </a:rPr>
              <a:t> </a:t>
            </a:r>
            <a:endParaRPr lang="es-CL" sz="2000" i="1" dirty="0">
              <a:solidFill>
                <a:srgbClr val="F20EA1"/>
              </a:solidFill>
            </a:endParaRPr>
          </a:p>
        </p:txBody>
      </p:sp>
      <p:sp>
        <p:nvSpPr>
          <p:cNvPr id="8" name="AutoShape 2" descr="https://encrypted-tbn2.gstatic.com/images?q=tbn:ANd9GcSPSVdyykSZDD5A5Nlnjb3OqOjfNAoFAA1PZk3QCuJOE_p2X4oB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s-CL">
              <a:solidFill>
                <a:prstClr val="black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0405" y="466344"/>
            <a:ext cx="9059043" cy="620877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L" sz="2400" dirty="0" smtClean="0">
                <a:solidFill>
                  <a:srgbClr val="FF0000"/>
                </a:solidFill>
              </a:rPr>
              <a:t>4. </a:t>
            </a:r>
            <a:r>
              <a:rPr lang="es-CL" dirty="0">
                <a:solidFill>
                  <a:srgbClr val="FF0000"/>
                </a:solidFill>
              </a:rPr>
              <a:t>F</a:t>
            </a:r>
            <a:r>
              <a:rPr lang="es-CL" dirty="0" smtClean="0">
                <a:solidFill>
                  <a:srgbClr val="FF0000"/>
                </a:solidFill>
              </a:rPr>
              <a:t>rustración del personal </a:t>
            </a:r>
            <a:endParaRPr lang="es-CL" dirty="0">
              <a:solidFill>
                <a:srgbClr val="FF0000"/>
              </a:solidFill>
            </a:endParaRPr>
          </a:p>
          <a:p>
            <a:pPr algn="just"/>
            <a:r>
              <a:rPr lang="es-CL" dirty="0" smtClean="0">
                <a:solidFill>
                  <a:srgbClr val="217130"/>
                </a:solidFill>
              </a:rPr>
              <a:t>Percepción  de deslealtad de parte de la empresa</a:t>
            </a:r>
            <a:endParaRPr lang="es-CL" dirty="0">
              <a:solidFill>
                <a:srgbClr val="217130"/>
              </a:solidFill>
            </a:endParaRPr>
          </a:p>
          <a:p>
            <a:pPr marL="0" indent="0" algn="just">
              <a:buNone/>
            </a:pPr>
            <a:r>
              <a:rPr lang="es-CL" sz="2400" dirty="0" smtClean="0">
                <a:solidFill>
                  <a:srgbClr val="0308DB"/>
                </a:solidFill>
              </a:rPr>
              <a:t>5. </a:t>
            </a:r>
            <a:r>
              <a:rPr lang="es-CL" dirty="0">
                <a:solidFill>
                  <a:srgbClr val="0308DB"/>
                </a:solidFill>
              </a:rPr>
              <a:t>A</a:t>
            </a:r>
            <a:r>
              <a:rPr lang="es-CL" dirty="0" smtClean="0">
                <a:solidFill>
                  <a:srgbClr val="0308DB"/>
                </a:solidFill>
              </a:rPr>
              <a:t>fecta políticas salariales</a:t>
            </a:r>
            <a:endParaRPr lang="es-CL" dirty="0">
              <a:solidFill>
                <a:srgbClr val="0308DB"/>
              </a:solidFill>
            </a:endParaRPr>
          </a:p>
          <a:p>
            <a:pPr algn="just">
              <a:buFont typeface="+mj-lt"/>
              <a:buAutoNum type="arabicPeriod" startAt="4"/>
            </a:pPr>
            <a:endParaRPr lang="es-C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526" y="309094"/>
            <a:ext cx="1867068" cy="2127299"/>
          </a:xfrm>
          <a:prstGeom prst="rect">
            <a:avLst/>
          </a:prstGeom>
        </p:spPr>
      </p:pic>
      <p:pic>
        <p:nvPicPr>
          <p:cNvPr id="9" name="Imagen 8" descr="Imagen que contiene sostener, pelota, jugador&#10;&#10;Descripción generada automáticamente">
            <a:extLst>
              <a:ext uri="{FF2B5EF4-FFF2-40B4-BE49-F238E27FC236}">
                <a16:creationId xmlns:a16="http://schemas.microsoft.com/office/drawing/2014/main" xmlns="" id="{7C9B54AB-AC5C-45E2-A1F0-A798C0511AC7}"/>
              </a:ext>
            </a:extLst>
          </p:cNvPr>
          <p:cNvPicPr/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10437223" y="4659822"/>
            <a:ext cx="1514371" cy="1688728"/>
          </a:xfrm>
          <a:prstGeom prst="rect">
            <a:avLst/>
          </a:prstGeom>
        </p:spPr>
      </p:pic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45194" y="2631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2850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287</Words>
  <Application>Microsoft Office PowerPoint</Application>
  <PresentationFormat>Personalizado</PresentationFormat>
  <Paragraphs>57</Paragraphs>
  <Slides>10</Slides>
  <Notes>0</Notes>
  <HiddenSlides>0</HiddenSlides>
  <MMClips>8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Faceta</vt:lpstr>
      <vt:lpstr>Dotación de Personal – 4°F Reclutamiento On line Guía N°5 - Actividad N°7</vt:lpstr>
      <vt:lpstr>Presentación de PowerPoint</vt:lpstr>
      <vt:lpstr> </vt:lpstr>
      <vt:lpstr>Presentación de PowerPoint</vt:lpstr>
      <vt:lpstr> </vt:lpstr>
      <vt:lpstr>Presentación de PowerPoint</vt:lpstr>
      <vt:lpstr> </vt:lpstr>
      <vt:lpstr>Presentación de PowerPoint</vt:lpstr>
      <vt:lpstr> </vt:lpstr>
      <vt:lpstr> Estimados estudiantes recuerden contestar las preguntas de acuerdo al audio.  En cada lámina sólo hay una mención de cada respuesta. Para que cuente con mayor apoyo incluyo la guía N°5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Administración de Personas</dc:title>
  <dc:creator>Profesor07</dc:creator>
  <cp:lastModifiedBy>ExpeUEW7</cp:lastModifiedBy>
  <cp:revision>16</cp:revision>
  <dcterms:created xsi:type="dcterms:W3CDTF">2020-07-07T16:00:25Z</dcterms:created>
  <dcterms:modified xsi:type="dcterms:W3CDTF">2020-07-12T13:35:38Z</dcterms:modified>
</cp:coreProperties>
</file>