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83" r:id="rId3"/>
    <p:sldId id="269" r:id="rId4"/>
    <p:sldId id="345" r:id="rId5"/>
    <p:sldId id="346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4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62" r:id="rId25"/>
    <p:sldId id="338" r:id="rId26"/>
    <p:sldId id="339" r:id="rId27"/>
    <p:sldId id="341" r:id="rId28"/>
    <p:sldId id="342" r:id="rId29"/>
    <p:sldId id="343" r:id="rId30"/>
    <p:sldId id="344" r:id="rId31"/>
    <p:sldId id="363" r:id="rId32"/>
    <p:sldId id="364" r:id="rId33"/>
    <p:sldId id="280" r:id="rId34"/>
    <p:sldId id="281" r:id="rId35"/>
    <p:sldId id="347" r:id="rId36"/>
    <p:sldId id="358" r:id="rId37"/>
    <p:sldId id="349" r:id="rId38"/>
    <p:sldId id="359" r:id="rId39"/>
    <p:sldId id="350" r:id="rId40"/>
    <p:sldId id="352" r:id="rId41"/>
    <p:sldId id="353" r:id="rId42"/>
    <p:sldId id="354" r:id="rId43"/>
    <p:sldId id="360" r:id="rId44"/>
    <p:sldId id="361" r:id="rId45"/>
    <p:sldId id="355" r:id="rId46"/>
    <p:sldId id="356" r:id="rId47"/>
    <p:sldId id="288" r:id="rId48"/>
    <p:sldId id="290" r:id="rId4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370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15D48-6C5C-4FCB-B911-BB3C14475DC4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62F44-8E8B-42B2-BD78-63359856AA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5214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62F44-8E8B-42B2-BD78-63359856AAE5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5140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3551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097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523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8648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3298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6512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3688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686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302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305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220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26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262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993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16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481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70F22-E91D-4AD4-B0F4-F151FF760221}" type="datetimeFigureOut">
              <a:rPr lang="es-CL" smtClean="0"/>
              <a:t>03-07-2020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9788456-B0A2-4D70-A46B-4F3C545789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4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smtClean="0"/>
              <a:t>PSU HISTORIA Y CIENCIAS SOCIALES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 smtClean="0"/>
              <a:t>PROFESOR: ERICH BUSTAMANTE HINOJOSA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329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400" dirty="0" smtClean="0"/>
              <a:t>OCUPACIÓN DEL ESTRECHO DE MAGALLANES: FUNDACIÓN DEL FUERTE BULNES </a:t>
            </a:r>
            <a:r>
              <a:rPr lang="es-CL" sz="2400" smtClean="0"/>
              <a:t>EN 1843(1) </a:t>
            </a:r>
            <a:r>
              <a:rPr lang="es-CL" sz="2400" dirty="0" smtClean="0"/>
              <a:t>Y DE LA CIUDAD DE PUNTA ARENAS </a:t>
            </a:r>
            <a:r>
              <a:rPr lang="es-CL" sz="2400" smtClean="0"/>
              <a:t>EN 1848 (2)</a:t>
            </a:r>
            <a:endParaRPr lang="es-CL" sz="24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11290" y="2292824"/>
            <a:ext cx="3685044" cy="40260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824" y="2292824"/>
            <a:ext cx="4639788" cy="402609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162567" y="3398293"/>
            <a:ext cx="27295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/>
              <a:t>2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162567" y="3957851"/>
            <a:ext cx="27295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1</a:t>
            </a:r>
            <a:endParaRPr lang="es-CL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2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97"/>
    </mc:Choice>
    <mc:Fallback xmlns="">
      <p:transition spd="slow" advTm="47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MAPA DE LA ZONA DE COLONIZACIÓN ALEMANA EN EL SIGLO XIX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92926" y="2133600"/>
            <a:ext cx="4462968" cy="37782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075" y="2133600"/>
            <a:ext cx="4012441" cy="37782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55"/>
    </mc:Choice>
    <mc:Fallback xmlns="">
      <p:transition spd="slow" advTm="3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92824" y="1023582"/>
            <a:ext cx="8202304" cy="560923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50"/>
    </mc:Choice>
    <mc:Fallback xmlns="">
      <p:transition spd="slow" advTm="58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700" dirty="0" smtClean="0"/>
              <a:t>VICENTE PÉREZ ROSALES Y BERNARDO PHILIPPI, AGENTES COLONIZADORES EN LA ZONA DE LLANQUIHUE</a:t>
            </a:r>
            <a:endParaRPr lang="es-CL" sz="27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5337" y="2436812"/>
            <a:ext cx="3261815" cy="31718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597" y="2436813"/>
            <a:ext cx="3521122" cy="317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400" dirty="0" smtClean="0"/>
              <a:t>INCENTIVAR LA PRODUCCIÓN DE BIENES MANUFACTURADOS FUE IMPORTANTE EN LA COLONIZACIÓN ALEMANA COMO EN LA LLEGADA DE  EXTRANJEROS AL PAÍS</a:t>
            </a:r>
            <a:endParaRPr lang="es-CL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9928" y="2741612"/>
            <a:ext cx="7519917" cy="3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9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400" dirty="0" smtClean="0"/>
              <a:t> OCUPACIÓN DE LA ARAUCANÍA POR EL ESTADO CHILENO</a:t>
            </a:r>
            <a:endParaRPr lang="es-CL" sz="24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8734" y="2133600"/>
            <a:ext cx="7124132" cy="413072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88"/>
    </mc:Choice>
    <mc:Fallback xmlns="">
      <p:transition spd="slow" advTm="9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039" y="1037231"/>
            <a:ext cx="9389660" cy="528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400" dirty="0" smtClean="0"/>
              <a:t>CABE CONSIGNAR QUE HACE DÉCADAS SE HABLABA DE “PACIFICACIÓN DE LA ARAUCANÍA”, CONCEPTO QUE HA IDO EN RETIRO POR SU POCA PRECISIÓN HISTÓRICA. </a:t>
            </a:r>
            <a:endParaRPr lang="es-CL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6973" y="2133600"/>
            <a:ext cx="7233314" cy="37782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06973" y="2292823"/>
            <a:ext cx="723331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OCUPACIÓN DE LA ARAUCANÍA ( 1860-DÉCADA DE 1880)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914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CORNELIO SAAVEDRA(IZQUIERDA) Y GREGORIO URRUTIA(DERECHA)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860" y="2133599"/>
            <a:ext cx="3480179" cy="42262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439" y="2133599"/>
            <a:ext cx="3411940" cy="42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92925" y="900753"/>
            <a:ext cx="8284341" cy="56774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3"/>
    </mc:Choice>
    <mc:Fallback xmlns="">
      <p:transition spd="slow" advTm="2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 smtClean="0"/>
              <a:t>       POWERPOINT NÚMERO CINCO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92925" y="2597624"/>
            <a:ext cx="8915400" cy="3777622"/>
          </a:xfr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CL" sz="4400" dirty="0" smtClean="0"/>
              <a:t>EL PROCESO DE EXPLORACIÓN , RECONOCIMIENTO Y CONSOLIDACIÓN TERRITORIAL DEL ESTADO CHILENO DURANTE EL SIGLO XIX</a:t>
            </a:r>
            <a:endParaRPr lang="es-CL" sz="4400" dirty="0"/>
          </a:p>
        </p:txBody>
      </p:sp>
    </p:spTree>
    <p:extLst>
      <p:ext uri="{BB962C8B-B14F-4D97-AF65-F5344CB8AC3E}">
        <p14:creationId xmlns:p14="http://schemas.microsoft.com/office/powerpoint/2010/main" val="21311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400" dirty="0" smtClean="0"/>
              <a:t>           GUERRA DEL PACÍFICO (1879-1883), TAMBIÉN     </a:t>
            </a:r>
            <a:br>
              <a:rPr lang="es-CL" sz="2400" dirty="0" smtClean="0"/>
            </a:br>
            <a:r>
              <a:rPr lang="es-CL" sz="2400" dirty="0"/>
              <a:t> </a:t>
            </a:r>
            <a:r>
              <a:rPr lang="es-CL" sz="2400" dirty="0" smtClean="0"/>
              <a:t>                   LLAMADA GUERRA DEL SALITRE</a:t>
            </a:r>
            <a:br>
              <a:rPr lang="es-CL" sz="2400" dirty="0" smtClean="0"/>
            </a:br>
            <a:endParaRPr lang="es-CL" sz="24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98794" y="2019870"/>
            <a:ext cx="4162567" cy="19652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367" y="4195551"/>
            <a:ext cx="3302758" cy="20824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100" y="4100016"/>
            <a:ext cx="2825086" cy="21756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7"/>
    </mc:Choice>
    <mc:Fallback xmlns="">
      <p:transition spd="slow" advTm="30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LÍMITE NORTE DE CHILE ANTES DE 1879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39737" y="2133600"/>
            <a:ext cx="4517409" cy="440367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905767" y="3725839"/>
            <a:ext cx="818866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1200" dirty="0" smtClean="0"/>
              <a:t>RÍO LOA</a:t>
            </a:r>
            <a:endParaRPr lang="es-CL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9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14"/>
    </mc:Choice>
    <mc:Fallback xmlns="">
      <p:transition spd="slow" advTm="90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2949" y="2133600"/>
            <a:ext cx="4421875" cy="37782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768" y="2415654"/>
            <a:ext cx="3739486" cy="34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02506" y="1078173"/>
            <a:ext cx="7519918" cy="483367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21"/>
    </mc:Choice>
    <mc:Fallback xmlns="">
      <p:transition spd="slow" advTm="40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DEBEMOS COMPRENDER QUE MÁS ALLÁ DE LOS TEMAS LIMÍTROFES, LA RAZÓN DE FONDO DE ESTE CONFLICTO FUE LA POSESIÓN DE LOS YACIMIENTOS DE SALITRE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06974" y="2133600"/>
            <a:ext cx="7497706" cy="37782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5"/>
    </mc:Choice>
    <mc:Fallback xmlns="">
      <p:transition spd="slow" advTm="25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84144" y="682388"/>
            <a:ext cx="7697338" cy="52294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72"/>
    </mc:Choice>
    <mc:Fallback xmlns="">
      <p:transition spd="slow" advTm="8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</a:t>
            </a:r>
            <a:r>
              <a:rPr lang="es-CL" sz="2400" dirty="0" smtClean="0"/>
              <a:t>TRATADO DE ANCÓN CON PERÚ EN 1883</a:t>
            </a:r>
            <a:br>
              <a:rPr lang="es-CL" sz="2400" dirty="0" smtClean="0"/>
            </a:br>
            <a:r>
              <a:rPr lang="es-CL" sz="2400" dirty="0"/>
              <a:t> </a:t>
            </a:r>
            <a:r>
              <a:rPr lang="es-CL" sz="2400" dirty="0" smtClean="0"/>
              <a:t> TRATADO DE 1904 CON BOLIVIA</a:t>
            </a:r>
            <a:endParaRPr lang="es-CL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84394" y="2133600"/>
            <a:ext cx="7547212" cy="37782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57851" y="2388358"/>
            <a:ext cx="584124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1600" dirty="0" smtClean="0"/>
              <a:t>CHILE ANTES Y DESPUÉS DE LA GUERRA DEL PACÍFICO</a:t>
            </a:r>
            <a:endParaRPr lang="es-CL" sz="16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47"/>
    </mc:Choice>
    <mc:Fallback xmlns="">
      <p:transition spd="slow" advTm="6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232" y="545910"/>
            <a:ext cx="8188657" cy="59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8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DISPUTA CON ARGENTINA DE LA PATAGONIA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74257" y="2336800"/>
            <a:ext cx="2988858" cy="4521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337" y="2552131"/>
            <a:ext cx="3794078" cy="39578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92"/>
    </mc:Choice>
    <mc:Fallback xmlns="">
      <p:transition spd="slow" advTm="56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TRATADO DE LÍMITES CON ARGENTINA DE 1881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 smtClean="0"/>
              <a:t> 1. EL LÍMITE PASARA POR LAS ALTAS CUMBRES QUE DIVIDEN AGUAS HASTA EL PARALELO 52° SUR.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2. CHILE ASEGURA LA SOBERANÍA SOBRE TODO EL ESTRECHO DE MAGALLANES (VER MAPA EN LÁMINA SIGUIENTE DONDE ESTÁ PUNTA ARENAS)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3. LA ISLA DE TIERRA DEL FUEGO FUE DIVIDIDA POR UN MERIDIANO . LA PARTE OCCIDENTAL PARA CHILE, LA ORIENTAL PARA AREGNTINA. (VER MAPA DE LA PRÓXIMA LÁMINA)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4. LAS ISLAS UBICADAS AL SUR DEL CANAL BEAGLE HASTA EL CABO DE HORNOS PERTENECERÁN A CHILE ( VER MAPA PRÓXIMA LÁMINA, DONDE DICE PUERTO WILLIAMS)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2"/>
    </mc:Choice>
    <mc:Fallback xmlns="">
      <p:transition spd="slow" advTm="26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  SALUDOS ESTIMADOS/AS</a:t>
            </a:r>
            <a:br>
              <a:rPr lang="es-CL" dirty="0" smtClean="0"/>
            </a:br>
            <a:r>
              <a:rPr lang="es-CL" dirty="0"/>
              <a:t> </a:t>
            </a:r>
            <a:r>
              <a:rPr lang="es-CL" dirty="0" smtClean="0"/>
              <a:t>                  ESTUDIANTES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11691" y="2133600"/>
            <a:ext cx="6441742" cy="414437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7"/>
    </mc:Choice>
    <mc:Fallback xmlns="">
      <p:transition spd="slow" advTm="47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7852" y="450376"/>
            <a:ext cx="5186148" cy="59640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50424" y="3125337"/>
            <a:ext cx="1037230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1100" dirty="0" smtClean="0"/>
              <a:t>52° SUR </a:t>
            </a:r>
            <a:endParaRPr lang="es-CL" sz="1100" dirty="0"/>
          </a:p>
        </p:txBody>
      </p:sp>
      <p:sp>
        <p:nvSpPr>
          <p:cNvPr id="2" name="CuadroTexto 1"/>
          <p:cNvSpPr txBox="1"/>
          <p:nvPr/>
        </p:nvSpPr>
        <p:spPr>
          <a:xfrm>
            <a:off x="7301552" y="4449170"/>
            <a:ext cx="1705970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1200" dirty="0" smtClean="0"/>
              <a:t>TIERRA DEL FUEGO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13255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dirty="0" smtClean="0"/>
              <a:t>LÍMITE ENTRE CHILE Y ARGENTINA EN TIERRA DEL FUEGO Y REGIÓN DEL CANAL BEAGLE</a:t>
            </a:r>
            <a:endParaRPr lang="es-CL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3825" y="2133600"/>
            <a:ext cx="694240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48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ALGUNAS CONCLUSIONES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CL" dirty="0" smtClean="0"/>
              <a:t> </a:t>
            </a:r>
          </a:p>
          <a:p>
            <a:pPr>
              <a:buAutoNum type="arabicPeriod"/>
            </a:pPr>
            <a:r>
              <a:rPr lang="es-CL" sz="1700" dirty="0" smtClean="0"/>
              <a:t>EL UTIS POSSIDETIS NO SOLUCIONÓ LAS CONTROVERSIAS TERRITORIALES.</a:t>
            </a:r>
          </a:p>
          <a:p>
            <a:pPr>
              <a:buAutoNum type="arabicPeriod"/>
            </a:pPr>
            <a:r>
              <a:rPr lang="es-CL" sz="1700" dirty="0" smtClean="0"/>
              <a:t>EL ESTADO TUVO UNA CIERTA POLÍTICA DE EXPANSIÓN DE LA SOBERANÍA DEL ESTADO CHILENO FUERA DE LA ZONA CENTRAL DEL PAÍS UNA VEZ QUE SE CONSOLIDÓ UNA ORGANIZACIÓN POLÍTICA PARA CHILE.</a:t>
            </a:r>
          </a:p>
          <a:p>
            <a:pPr>
              <a:buAutoNum type="arabicPeriod"/>
            </a:pPr>
            <a:r>
              <a:rPr lang="es-CL" sz="1700" dirty="0" smtClean="0"/>
              <a:t>LA POLÍTICA DE EXPANSIÓN DEL ESTADO CHILENO EN LO TERRITORIAL SE APLICÓ A TRAVÉS DE MEDIOS PACÍFICOS( EJEMPLO LA OCUPACIÓN DEL ESTRECHO DE MAGALLANES) Y MILITARES (GUERRA DEL PACÍFICO Y OCUPACIÓN DE LA ARAUCANÍA).</a:t>
            </a:r>
          </a:p>
          <a:p>
            <a:pPr>
              <a:buAutoNum type="arabicPeriod"/>
            </a:pPr>
            <a:r>
              <a:rPr lang="es-CL" sz="1700" dirty="0" smtClean="0"/>
              <a:t>LA GUERRA DEL PACÍFICO SIGNIFICÓ UN HITO HISTÓRICO POR LA AMPLIACIÓN TERRITORIAL EN  UNA REGIÓN MINERA QUE POTENCIÓ LA ECONOMÍA NACIONAL.</a:t>
            </a:r>
          </a:p>
          <a:p>
            <a:pPr>
              <a:buAutoNum type="arabicPeriod"/>
            </a:pPr>
            <a:r>
              <a:rPr lang="es-CL" sz="1700" dirty="0" smtClean="0"/>
              <a:t>EN EL SIGLO XIX LA LLEGADA DE EXTRANJEROS POTENCIÓ EL POBLAMIENTO, LA ECONOMÍA Y LA CIENCIA EN EL PAÍS.</a:t>
            </a:r>
          </a:p>
          <a:p>
            <a:pPr>
              <a:buAutoNum type="arabicPeriod"/>
            </a:pPr>
            <a:r>
              <a:rPr lang="es-CL" sz="1700" dirty="0" smtClean="0"/>
              <a:t>LA GUERRA DEL PACÍFICO Y LA DISPUTA POR LA PATAGONIA CON ARGENTINA TIENEN REPERCUSIONES HASTA EL DÍA DE HOY EN LO INTERNACIONAL. EN EL PLANO INTERNO, LA OCUPACIÓN DE LA </a:t>
            </a:r>
            <a:r>
              <a:rPr lang="es-CL" sz="1700" smtClean="0"/>
              <a:t>ARAUCANÍA MANTIENE TEMAS PENDIENTES EN CHILE.</a:t>
            </a:r>
            <a:endParaRPr lang="es-CL" sz="1700" dirty="0"/>
          </a:p>
        </p:txBody>
      </p:sp>
    </p:spTree>
    <p:extLst>
      <p:ext uri="{BB962C8B-B14F-4D97-AF65-F5344CB8AC3E}">
        <p14:creationId xmlns:p14="http://schemas.microsoft.com/office/powerpoint/2010/main" val="463485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          INVITACIÓN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 - A </a:t>
            </a:r>
            <a:r>
              <a:rPr lang="es-CL" dirty="0"/>
              <a:t>CONTINUACIÓN TE INVITO A RESPONDER LAS </a:t>
            </a:r>
            <a:r>
              <a:rPr lang="es-CL" dirty="0" smtClean="0"/>
              <a:t>CATORCE </a:t>
            </a:r>
            <a:r>
              <a:rPr lang="es-CL" dirty="0"/>
              <a:t>PREGUNTAS QUE SE </a:t>
            </a:r>
          </a:p>
          <a:p>
            <a:pPr marL="0" indent="0">
              <a:buNone/>
            </a:pPr>
            <a:r>
              <a:rPr lang="es-CL" dirty="0" smtClean="0"/>
              <a:t> </a:t>
            </a:r>
            <a:r>
              <a:rPr lang="es-CL" dirty="0"/>
              <a:t>PLANTEARÁN EN LAS SIGUIENTES LÁMINAS DEL POWER POINT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- RECUERDA QUE LA EVALUACIÓN NO LLEVA NOTA NÚMERICA, ES FORMATIVA.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0"/>
    </mc:Choice>
    <mc:Fallback xmlns="">
      <p:transition spd="slow" advTm="4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      ACTIVIDAD NÚMERO 5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/>
              <a:t>Aprendizaje esperado: Evaluar de manera formativa y a través de un formato de preguntas tipo prueba electiva de Historia y Ciencias Sociales , las capacidades de comprensión </a:t>
            </a:r>
            <a:r>
              <a:rPr lang="es-CL" dirty="0" smtClean="0"/>
              <a:t>, interpretación y análisis </a:t>
            </a:r>
            <a:r>
              <a:rPr lang="es-CL" dirty="0"/>
              <a:t>de los contenidos </a:t>
            </a:r>
            <a:r>
              <a:rPr lang="es-CL" dirty="0" smtClean="0"/>
              <a:t>del PowerPoint número </a:t>
            </a:r>
            <a:r>
              <a:rPr lang="es-CL" dirty="0"/>
              <a:t>4 </a:t>
            </a:r>
            <a:r>
              <a:rPr lang="es-CL" dirty="0" smtClean="0"/>
              <a:t>“el proceso de exploración , reconocimiento y consolidación territorial del estado chileno durante el siglo XIX ”</a:t>
            </a:r>
          </a:p>
          <a:p>
            <a:pPr marL="0" indent="0">
              <a:buNone/>
            </a:pPr>
            <a:r>
              <a:rPr lang="es-CL" dirty="0" smtClean="0"/>
              <a:t> Instrucciones</a:t>
            </a:r>
            <a:r>
              <a:rPr lang="es-CL" dirty="0"/>
              <a:t>: Este control consta de </a:t>
            </a:r>
            <a:r>
              <a:rPr lang="es-CL" dirty="0" smtClean="0"/>
              <a:t>14 </a:t>
            </a:r>
            <a:r>
              <a:rPr lang="es-CL" dirty="0"/>
              <a:t>preguntas, cada una de las cuales tiene cinco opciones señaladas con las letras A, B, C, D y E, una sola de las cuales es la correcta.</a:t>
            </a:r>
          </a:p>
          <a:p>
            <a:pPr marL="0" indent="0">
              <a:buNone/>
            </a:pPr>
            <a:r>
              <a:rPr lang="es-CL" dirty="0"/>
              <a:t>Ante cualquier inquietud, plantearla a erich.bustamante@liceonsmariainmaculada.cl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990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1.Durante  </a:t>
            </a:r>
            <a:r>
              <a:rPr lang="es-CL" dirty="0"/>
              <a:t>el  siglo  XIX  en  Chile,  en  el  marco  del  proceso  de  construcción  </a:t>
            </a:r>
            <a:r>
              <a:rPr lang="es-CL" dirty="0" smtClean="0"/>
              <a:t>del Estado  </a:t>
            </a:r>
            <a:r>
              <a:rPr lang="es-CL" dirty="0"/>
              <a:t>independiente,  se  llevó  a  efecto  la  exploración  geográfica  del  </a:t>
            </a:r>
            <a:r>
              <a:rPr lang="es-CL" dirty="0" smtClean="0"/>
              <a:t>país. ¿Cuál </a:t>
            </a:r>
            <a:r>
              <a:rPr lang="es-CL" dirty="0"/>
              <a:t>fue el propósito de esta iniciativa</a:t>
            </a:r>
            <a:r>
              <a:rPr lang="es-CL" dirty="0" smtClean="0"/>
              <a:t>?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A</a:t>
            </a:r>
            <a:r>
              <a:rPr lang="es-CL" dirty="0"/>
              <a:t>)  </a:t>
            </a:r>
            <a:r>
              <a:rPr lang="es-CL" dirty="0" smtClean="0"/>
              <a:t>Garantizar </a:t>
            </a:r>
            <a:r>
              <a:rPr lang="es-CL" dirty="0"/>
              <a:t>la defensa militar de las fronteras del nuevo Estado.</a:t>
            </a:r>
          </a:p>
          <a:p>
            <a:pPr marL="0" indent="0">
              <a:buNone/>
            </a:pPr>
            <a:r>
              <a:rPr lang="es-CL" dirty="0"/>
              <a:t>B)   </a:t>
            </a:r>
            <a:r>
              <a:rPr lang="es-CL" dirty="0" smtClean="0"/>
              <a:t>Reconocer </a:t>
            </a:r>
            <a:r>
              <a:rPr lang="es-CL" dirty="0"/>
              <a:t>los recursos naturales y definir los límites del territorio.</a:t>
            </a:r>
          </a:p>
          <a:p>
            <a:pPr>
              <a:buAutoNum type="alphaUcParenR" startAt="3"/>
            </a:pPr>
            <a:r>
              <a:rPr lang="es-CL" dirty="0" smtClean="0"/>
              <a:t> Promover </a:t>
            </a:r>
            <a:r>
              <a:rPr lang="es-CL" dirty="0"/>
              <a:t>el transporte naviero como principal medio de </a:t>
            </a:r>
            <a:r>
              <a:rPr lang="es-CL" dirty="0" smtClean="0"/>
              <a:t>comunicación. </a:t>
            </a:r>
          </a:p>
          <a:p>
            <a:pPr marL="0" indent="0">
              <a:buNone/>
            </a:pPr>
            <a:r>
              <a:rPr lang="es-CL" dirty="0" smtClean="0"/>
              <a:t>D</a:t>
            </a:r>
            <a:r>
              <a:rPr lang="es-CL" dirty="0"/>
              <a:t>)	Asegurar la explotación estatal de las riquezas minerales del territorio.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E</a:t>
            </a:r>
            <a:r>
              <a:rPr lang="es-CL" dirty="0"/>
              <a:t>)	Incentivar la producción de bienes manufacturados en el territorio.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9588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832513"/>
            <a:ext cx="8915400" cy="5078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2. El principio de Utis Possidetis fue un elemento jurídico esencial que consideraron los nuevos estados americanos con respecto a su delimitación territorial. Con respecto a dicho principio NO podemos afirmar que</a:t>
            </a:r>
          </a:p>
          <a:p>
            <a:pPr marL="400050" indent="-400050">
              <a:buAutoNum type="romanUcPeriod"/>
            </a:pPr>
            <a:r>
              <a:rPr lang="es-CL" dirty="0" smtClean="0"/>
              <a:t>Solucionó en términos concretos todas las disputas limítrofes</a:t>
            </a:r>
          </a:p>
          <a:p>
            <a:pPr marL="400050" indent="-400050">
              <a:buAutoNum type="romanUcPeriod"/>
            </a:pPr>
            <a:r>
              <a:rPr lang="es-CL" dirty="0" smtClean="0"/>
              <a:t>Existieron países como Chile, Argentina y Ecuador que siempre manifestaron rechazo a este principio jurídico</a:t>
            </a:r>
          </a:p>
          <a:p>
            <a:pPr marL="400050" indent="-400050">
              <a:buAutoNum type="romanUcPeriod"/>
            </a:pPr>
            <a:r>
              <a:rPr lang="es-CL" dirty="0" smtClean="0"/>
              <a:t>Establecía que los territorios asignados por España durante la Colonia serían los que los nuevos estados tendrán bajo sus soberanía</a:t>
            </a:r>
          </a:p>
          <a:p>
            <a:pPr marL="0" indent="0">
              <a:buNone/>
            </a:pPr>
            <a:endParaRPr lang="es-CL" dirty="0"/>
          </a:p>
          <a:p>
            <a:pPr>
              <a:buAutoNum type="alphaUcPeriod"/>
            </a:pPr>
            <a:r>
              <a:rPr lang="es-CL" dirty="0" smtClean="0"/>
              <a:t>Solo I y II</a:t>
            </a:r>
          </a:p>
          <a:p>
            <a:pPr>
              <a:buAutoNum type="alphaUcPeriod"/>
            </a:pPr>
            <a:r>
              <a:rPr lang="es-CL" dirty="0" smtClean="0"/>
              <a:t>Solo I y III</a:t>
            </a:r>
          </a:p>
          <a:p>
            <a:pPr>
              <a:buAutoNum type="alphaUcPeriod"/>
            </a:pPr>
            <a:r>
              <a:rPr lang="es-CL" dirty="0" smtClean="0"/>
              <a:t>Solo II</a:t>
            </a:r>
          </a:p>
          <a:p>
            <a:pPr>
              <a:buAutoNum type="alphaUcPeriod"/>
            </a:pPr>
            <a:r>
              <a:rPr lang="es-CL" dirty="0" smtClean="0"/>
              <a:t>Solo II y III</a:t>
            </a:r>
          </a:p>
          <a:p>
            <a:pPr>
              <a:buAutoNum type="alphaUcPeriod"/>
            </a:pPr>
            <a:r>
              <a:rPr lang="es-CL" dirty="0" smtClean="0"/>
              <a:t>Solo III</a:t>
            </a:r>
          </a:p>
          <a:p>
            <a:pPr marL="400050" indent="-400050">
              <a:buAutoNum type="romanU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1325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3</a:t>
            </a:r>
            <a:r>
              <a:rPr lang="es-CL" dirty="0" smtClean="0"/>
              <a:t>. Durante  </a:t>
            </a:r>
            <a:r>
              <a:rPr lang="es-CL" dirty="0"/>
              <a:t>el  siglo  XIX  el  Estado  de  Chile  desarrolló  una  serie  de  políticas  de carácter territorial. Estas políticas se orientaron principalmente a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A)   </a:t>
            </a:r>
            <a:r>
              <a:rPr lang="es-CL" dirty="0" smtClean="0"/>
              <a:t>establecer </a:t>
            </a:r>
            <a:r>
              <a:rPr lang="es-CL" dirty="0"/>
              <a:t>alianzas con otros países para defender el territorio nacional.</a:t>
            </a:r>
          </a:p>
          <a:p>
            <a:pPr marL="0" indent="0">
              <a:buNone/>
            </a:pPr>
            <a:r>
              <a:rPr lang="es-CL" dirty="0"/>
              <a:t> B)   </a:t>
            </a:r>
            <a:r>
              <a:rPr lang="es-CL" dirty="0" smtClean="0"/>
              <a:t>crear </a:t>
            </a:r>
            <a:r>
              <a:rPr lang="es-CL" dirty="0"/>
              <a:t>una institucionalidad territorial de tipo federal.</a:t>
            </a:r>
          </a:p>
          <a:p>
            <a:pPr>
              <a:buAutoNum type="alphaUcParenR" startAt="3"/>
            </a:pPr>
            <a:r>
              <a:rPr lang="es-CL" dirty="0" smtClean="0"/>
              <a:t>  privilegiar </a:t>
            </a:r>
            <a:r>
              <a:rPr lang="es-CL" dirty="0"/>
              <a:t>la inversión pública en las regiones extremas del país.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D</a:t>
            </a:r>
            <a:r>
              <a:rPr lang="es-CL" dirty="0"/>
              <a:t>)   </a:t>
            </a:r>
            <a:r>
              <a:rPr lang="es-CL" dirty="0" smtClean="0"/>
              <a:t>ampliar </a:t>
            </a:r>
            <a:r>
              <a:rPr lang="es-CL" dirty="0"/>
              <a:t>la soberanía nacional sobre diversos territorios.</a:t>
            </a:r>
          </a:p>
          <a:p>
            <a:pPr marL="0" indent="0">
              <a:buNone/>
            </a:pPr>
            <a:r>
              <a:rPr lang="es-CL" dirty="0"/>
              <a:t>E)    descentralizar la administración burocrática.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807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078173"/>
            <a:ext cx="8915400" cy="4833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/>
              <a:t>4</a:t>
            </a:r>
            <a:r>
              <a:rPr lang="es-CL" dirty="0" smtClean="0"/>
              <a:t>. La fundación del Fuerte Bulnes y Punta Arenas constituyeron verdaderos hitos en la expansión de la soberanía nacional. Con respecto a estos hechos del siglo XIX podemos señalar con exactitud que </a:t>
            </a:r>
          </a:p>
          <a:p>
            <a:pPr marL="400050" indent="-400050">
              <a:buAutoNum type="romanUcPeriod"/>
            </a:pPr>
            <a:r>
              <a:rPr lang="es-CL" dirty="0" smtClean="0"/>
              <a:t>Se desarrollaron en una zona en disputa con Argentina</a:t>
            </a:r>
          </a:p>
          <a:p>
            <a:pPr marL="400050" indent="-400050">
              <a:buAutoNum type="romanUcPeriod"/>
            </a:pPr>
            <a:r>
              <a:rPr lang="es-CL" dirty="0" smtClean="0"/>
              <a:t>Permitieron a Chile tomar control del estrecho de Magallanes</a:t>
            </a:r>
          </a:p>
          <a:p>
            <a:pPr marL="400050" indent="-400050">
              <a:buAutoNum type="romanUcPeriod"/>
            </a:pPr>
            <a:r>
              <a:rPr lang="es-CL" dirty="0" smtClean="0"/>
              <a:t>En perspectiva, fueron importantes para Chile en la firma del tratado de 1881 con Argentina</a:t>
            </a:r>
          </a:p>
          <a:p>
            <a:pPr marL="0" indent="0">
              <a:buNone/>
            </a:pPr>
            <a:endParaRPr lang="es-CL" dirty="0"/>
          </a:p>
          <a:p>
            <a:pPr>
              <a:buAutoNum type="alphaUcPeriod"/>
            </a:pPr>
            <a:r>
              <a:rPr lang="es-CL" dirty="0" smtClean="0"/>
              <a:t>Solo I</a:t>
            </a:r>
          </a:p>
          <a:p>
            <a:pPr>
              <a:buAutoNum type="alphaUcPeriod"/>
            </a:pPr>
            <a:r>
              <a:rPr lang="es-CL" dirty="0" smtClean="0"/>
              <a:t>Solo I y II</a:t>
            </a:r>
          </a:p>
          <a:p>
            <a:pPr>
              <a:buAutoNum type="alphaUcPeriod"/>
            </a:pPr>
            <a:r>
              <a:rPr lang="es-CL" dirty="0" smtClean="0"/>
              <a:t>Solo I y III</a:t>
            </a:r>
          </a:p>
          <a:p>
            <a:pPr>
              <a:buAutoNum type="alphaUcPeriod"/>
            </a:pPr>
            <a:r>
              <a:rPr lang="es-CL" dirty="0" smtClean="0"/>
              <a:t>Solo II y III</a:t>
            </a:r>
          </a:p>
          <a:p>
            <a:pPr>
              <a:buAutoNum type="alphaUcPeriod"/>
            </a:pPr>
            <a:r>
              <a:rPr lang="es-CL" dirty="0" smtClean="0"/>
              <a:t>I, II y III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5411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 smtClean="0"/>
              <a:t>5 .La </a:t>
            </a:r>
            <a:r>
              <a:rPr lang="es-CL" dirty="0"/>
              <a:t>colonización de la zona sur del territorio nacional, se llevo a cabo </a:t>
            </a:r>
            <a:r>
              <a:rPr lang="es-CL" dirty="0" smtClean="0"/>
              <a:t>desde  </a:t>
            </a:r>
            <a:r>
              <a:rPr lang="es-CL" dirty="0"/>
              <a:t>mediados del siglo XIX, para ello el Estado de Chile</a:t>
            </a:r>
          </a:p>
          <a:p>
            <a:pPr marL="0" indent="0">
              <a:buNone/>
            </a:pPr>
            <a:endParaRPr lang="es-CL" dirty="0"/>
          </a:p>
          <a:p>
            <a:pPr>
              <a:buAutoNum type="alphaUcParenR"/>
            </a:pPr>
            <a:r>
              <a:rPr lang="es-CL" dirty="0" smtClean="0"/>
              <a:t>entregó </a:t>
            </a:r>
            <a:r>
              <a:rPr lang="es-CL" dirty="0"/>
              <a:t>tierras a peones asalariados.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B</a:t>
            </a:r>
            <a:r>
              <a:rPr lang="es-CL" dirty="0"/>
              <a:t>) utilizó colonos de origen europeo.</a:t>
            </a:r>
          </a:p>
          <a:p>
            <a:pPr marL="0" indent="0">
              <a:buNone/>
            </a:pPr>
            <a:r>
              <a:rPr lang="es-CL" dirty="0"/>
              <a:t>C) inició un proceso de reforma agraria.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D</a:t>
            </a:r>
            <a:r>
              <a:rPr lang="es-CL" dirty="0"/>
              <a:t>) creo la caja de colonización agrícola.</a:t>
            </a:r>
          </a:p>
          <a:p>
            <a:pPr marL="0" indent="0">
              <a:buNone/>
            </a:pPr>
            <a:r>
              <a:rPr lang="es-CL" dirty="0"/>
              <a:t>E)  modifico la estructura social de la hacienda.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5478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/>
              <a:t>CAMBIOS TEMÁTICOS PRUEBA DE </a:t>
            </a:r>
            <a:br>
              <a:rPr lang="es-CL" dirty="0"/>
            </a:br>
            <a:r>
              <a:rPr lang="es-CL" dirty="0" smtClean="0"/>
              <a:t>ADMISIÓN </a:t>
            </a:r>
            <a:r>
              <a:rPr lang="es-CL" dirty="0"/>
              <a:t>HISTORIA Y CS.SOCIALES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EJE 1. HISTORIA EN PERSPECTIVA: MUNDO, AMÉRICA Y CHILE</a:t>
            </a:r>
          </a:p>
          <a:p>
            <a:pPr marL="0" indent="0">
              <a:buNone/>
            </a:pPr>
            <a:r>
              <a:rPr lang="es-CL" dirty="0"/>
              <a:t>     ( HISTORIA DE CHILE Y UNIVERSAL DESDE INICIOS DEL SIGLO XIX  </a:t>
            </a:r>
          </a:p>
          <a:p>
            <a:pPr marL="0" indent="0">
              <a:buNone/>
            </a:pPr>
            <a:r>
              <a:rPr lang="es-CL" dirty="0"/>
              <a:t>     HASTA FINALES DEL SIGLO XX)</a:t>
            </a:r>
          </a:p>
          <a:p>
            <a:pPr marL="0" indent="0">
              <a:buNone/>
            </a:pPr>
            <a:r>
              <a:rPr lang="es-CL" dirty="0"/>
              <a:t>EJE 2.FORMACIÓN CIUDADANA ( ESTADO DE DERECHO, DERECHOS HUMANOS, ORDEN CONSTITUCIONAL,EJERCICIO DE LA CIUDADANÍA)</a:t>
            </a:r>
          </a:p>
          <a:p>
            <a:pPr marL="0" indent="0">
              <a:buNone/>
            </a:pPr>
            <a:r>
              <a:rPr lang="es-CL" dirty="0"/>
              <a:t>EJE 3.ECONOMÍA Y SOCIEDAD (PROBLEMA ECONÓMICO, CARACTERÍSTICAS DEL MERCADO, INSTRUMENTOS FINANCIEROS)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094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791570"/>
            <a:ext cx="8915400" cy="5119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6. </a:t>
            </a:r>
            <a:r>
              <a:rPr lang="es-CL" dirty="0"/>
              <a:t>La Ocupación de la Araucanía, proceso de sometimiento del territorio mapuche entre las décadas de 1860 y 1880  por parte del Estado chileno, tuvo entre otros,  factores  y  motivaciones  de  carácter  económico.  En  este  </a:t>
            </a:r>
            <a:r>
              <a:rPr lang="es-CL" dirty="0" smtClean="0"/>
              <a:t>sentido, ¿cuál  </a:t>
            </a:r>
            <a:r>
              <a:rPr lang="es-CL" dirty="0"/>
              <a:t>de  las  siguientes  proposiciones,  plantea  con  exactitud  la  causa económica de la ocupación de la Araucanía?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A) La  necesidad  de  los  hacendados </a:t>
            </a:r>
            <a:r>
              <a:rPr lang="es-CL" dirty="0" smtClean="0"/>
              <a:t>de la zona central de Chile </a:t>
            </a:r>
            <a:r>
              <a:rPr lang="es-CL" dirty="0"/>
              <a:t>de  someter  a  los  indígenas  para transformarlos en mano de obra barata.</a:t>
            </a:r>
          </a:p>
          <a:p>
            <a:pPr marL="0" indent="0">
              <a:buNone/>
            </a:pPr>
            <a:r>
              <a:rPr lang="es-CL" dirty="0"/>
              <a:t>B) Copiar el modelo de producción mapuche, para mejorar las condiciones de vida de los habitantes chilenos.</a:t>
            </a:r>
          </a:p>
          <a:p>
            <a:pPr marL="0" indent="0">
              <a:buNone/>
            </a:pPr>
            <a:r>
              <a:rPr lang="es-CL" dirty="0"/>
              <a:t>C) Los problemas que generaba para las comunicaciones, la existencia de un territorio araucano.</a:t>
            </a:r>
          </a:p>
          <a:p>
            <a:pPr marL="0" indent="0">
              <a:buNone/>
            </a:pPr>
            <a:r>
              <a:rPr lang="es-CL" dirty="0"/>
              <a:t>D) La pretensión de los hacendados de obtener nuevas tierras para </a:t>
            </a:r>
            <a:r>
              <a:rPr lang="es-CL" dirty="0" smtClean="0"/>
              <a:t>poder expandir </a:t>
            </a:r>
            <a:r>
              <a:rPr lang="es-CL" dirty="0"/>
              <a:t>el ciclo productivo triguero.</a:t>
            </a:r>
          </a:p>
          <a:p>
            <a:pPr marL="0" indent="0">
              <a:buNone/>
            </a:pPr>
            <a:r>
              <a:rPr lang="es-CL" dirty="0"/>
              <a:t>E)  El proyecto de la clase política santiaguina por modernizar la agricultura.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51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627797"/>
            <a:ext cx="8915400" cy="5283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/>
              <a:t>7</a:t>
            </a:r>
            <a:r>
              <a:rPr lang="es-CL" dirty="0" smtClean="0"/>
              <a:t>. Entre  </a:t>
            </a:r>
            <a:r>
              <a:rPr lang="es-CL" dirty="0"/>
              <a:t>las  causas  económicas  de  la  Guerra  del  Pacífico,  se  puede(n</a:t>
            </a:r>
            <a:r>
              <a:rPr lang="es-CL" dirty="0" smtClean="0"/>
              <a:t>)  </a:t>
            </a:r>
            <a:r>
              <a:rPr lang="es-CL" dirty="0"/>
              <a:t>mencionar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I.	la existencia de empresas salitreras chilenas en territorio boliviano.</a:t>
            </a:r>
          </a:p>
          <a:p>
            <a:pPr marL="0" indent="0">
              <a:buNone/>
            </a:pPr>
            <a:r>
              <a:rPr lang="es-CL" dirty="0"/>
              <a:t>II.	el remate de bienes de las empresas salitreras chilenas por el gobierno </a:t>
            </a:r>
            <a:r>
              <a:rPr lang="es-CL" dirty="0" smtClean="0"/>
              <a:t>boliviano como consecuencia del desconocimiento del tratado de 1874</a:t>
            </a:r>
            <a:endParaRPr lang="es-CL" dirty="0"/>
          </a:p>
          <a:p>
            <a:pPr marL="0" indent="0">
              <a:buNone/>
            </a:pPr>
            <a:r>
              <a:rPr lang="es-CL" dirty="0" smtClean="0"/>
              <a:t>III. el </a:t>
            </a:r>
            <a:r>
              <a:rPr lang="es-CL" dirty="0"/>
              <a:t>monopolio comercial del salitre, desarrollado por los empresarios </a:t>
            </a:r>
            <a:r>
              <a:rPr lang="es-CL" dirty="0" smtClean="0"/>
              <a:t>alemanes.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pPr>
              <a:buAutoNum type="alphaUcParenR"/>
            </a:pPr>
            <a:r>
              <a:rPr lang="es-CL" dirty="0" smtClean="0"/>
              <a:t>Sólo </a:t>
            </a:r>
            <a:r>
              <a:rPr lang="es-CL" dirty="0"/>
              <a:t>I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B</a:t>
            </a:r>
            <a:r>
              <a:rPr lang="es-CL" dirty="0"/>
              <a:t>) Sólo II</a:t>
            </a:r>
          </a:p>
          <a:p>
            <a:pPr marL="0" indent="0">
              <a:buNone/>
            </a:pPr>
            <a:r>
              <a:rPr lang="es-CL" dirty="0"/>
              <a:t>C) Sólo I y II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D</a:t>
            </a:r>
            <a:r>
              <a:rPr lang="es-CL" dirty="0"/>
              <a:t>) Sólo II y III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E</a:t>
            </a:r>
            <a:r>
              <a:rPr lang="es-CL" dirty="0"/>
              <a:t>)  I, II y III 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215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L" dirty="0"/>
              <a:t>8</a:t>
            </a:r>
            <a:r>
              <a:rPr lang="es-CL" dirty="0" smtClean="0"/>
              <a:t>. En </a:t>
            </a:r>
            <a:r>
              <a:rPr lang="es-CL" dirty="0"/>
              <a:t>términos territoriales el triunfo en la Guerra del </a:t>
            </a:r>
            <a:r>
              <a:rPr lang="es-CL" dirty="0" smtClean="0"/>
              <a:t>Pacífico </a:t>
            </a:r>
            <a:r>
              <a:rPr lang="es-CL" dirty="0"/>
              <a:t>significó </a:t>
            </a:r>
            <a:r>
              <a:rPr lang="es-CL" dirty="0" smtClean="0"/>
              <a:t>para </a:t>
            </a:r>
            <a:r>
              <a:rPr lang="es-CL" dirty="0"/>
              <a:t>Chile</a:t>
            </a:r>
          </a:p>
          <a:p>
            <a:pPr marL="0" indent="0">
              <a:buNone/>
            </a:pPr>
            <a:endParaRPr lang="es-CL" dirty="0"/>
          </a:p>
          <a:p>
            <a:pPr marL="400050" indent="-400050">
              <a:buAutoNum type="romanUcPeriod"/>
            </a:pPr>
            <a:r>
              <a:rPr lang="es-CL" dirty="0" smtClean="0"/>
              <a:t>la </a:t>
            </a:r>
            <a:r>
              <a:rPr lang="es-CL" dirty="0"/>
              <a:t>incorporación de Tarapacá.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II</a:t>
            </a:r>
            <a:r>
              <a:rPr lang="es-CL" dirty="0"/>
              <a:t>.    </a:t>
            </a:r>
            <a:r>
              <a:rPr lang="es-CL" dirty="0" smtClean="0"/>
              <a:t>la </a:t>
            </a:r>
            <a:r>
              <a:rPr lang="es-CL" dirty="0"/>
              <a:t>obtención de </a:t>
            </a:r>
            <a:r>
              <a:rPr lang="es-CL" dirty="0" smtClean="0"/>
              <a:t>Antofagasta.</a:t>
            </a:r>
            <a:endParaRPr lang="es-CL" dirty="0"/>
          </a:p>
          <a:p>
            <a:pPr marL="0" indent="0">
              <a:buNone/>
            </a:pPr>
            <a:r>
              <a:rPr lang="es-CL" dirty="0"/>
              <a:t>III.  </a:t>
            </a:r>
            <a:r>
              <a:rPr lang="es-CL" dirty="0" smtClean="0"/>
              <a:t>  la </a:t>
            </a:r>
            <a:r>
              <a:rPr lang="es-CL" dirty="0"/>
              <a:t>pérdida de la Puna de Atacama.</a:t>
            </a:r>
          </a:p>
          <a:p>
            <a:pPr marL="0" indent="0">
              <a:buNone/>
            </a:pPr>
            <a:endParaRPr lang="es-CL" dirty="0"/>
          </a:p>
          <a:p>
            <a:pPr>
              <a:buAutoNum type="alphaUcParenR"/>
            </a:pPr>
            <a:r>
              <a:rPr lang="es-CL" dirty="0" smtClean="0"/>
              <a:t>Sólo </a:t>
            </a:r>
            <a:r>
              <a:rPr lang="es-CL" dirty="0"/>
              <a:t>I </a:t>
            </a:r>
            <a:endParaRPr lang="es-CL" dirty="0" smtClean="0"/>
          </a:p>
          <a:p>
            <a:pPr>
              <a:buAutoNum type="alphaUcParenR"/>
            </a:pPr>
            <a:r>
              <a:rPr lang="es-CL" dirty="0" smtClean="0"/>
              <a:t> </a:t>
            </a:r>
            <a:r>
              <a:rPr lang="es-CL" dirty="0"/>
              <a:t>Sólo II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C</a:t>
            </a:r>
            <a:r>
              <a:rPr lang="es-CL" dirty="0"/>
              <a:t>) Sólo III</a:t>
            </a:r>
          </a:p>
          <a:p>
            <a:pPr marL="0" indent="0">
              <a:buNone/>
            </a:pPr>
            <a:r>
              <a:rPr lang="es-CL" dirty="0"/>
              <a:t>D) Sólo I y II 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E</a:t>
            </a:r>
            <a:r>
              <a:rPr lang="es-CL" dirty="0"/>
              <a:t>)  Sólo I y III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342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9</a:t>
            </a:r>
            <a:r>
              <a:rPr lang="es-CL" dirty="0" smtClean="0"/>
              <a:t>. 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224" y="1160060"/>
            <a:ext cx="7287904" cy="50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CONTINUACIÓN 9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624084"/>
            <a:ext cx="8915400" cy="42871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En relación a la lámina anterior relativa a las consecuencias que tuvo para Chile la Guerra del Pacífico podemos concluir que </a:t>
            </a:r>
          </a:p>
          <a:p>
            <a:pPr marL="400050" indent="-400050">
              <a:buAutoNum type="romanUcPeriod"/>
            </a:pPr>
            <a:r>
              <a:rPr lang="es-CL" dirty="0" smtClean="0"/>
              <a:t>La economía nacional se vio potenciada por el término de este conflicto</a:t>
            </a:r>
          </a:p>
          <a:p>
            <a:pPr marL="400050" indent="-400050">
              <a:buAutoNum type="romanUcPeriod"/>
            </a:pPr>
            <a:r>
              <a:rPr lang="es-CL" dirty="0" smtClean="0"/>
              <a:t>La región norte del país adquirió una gran importancia estratégica para Chile</a:t>
            </a:r>
          </a:p>
          <a:p>
            <a:pPr marL="400050" indent="-400050">
              <a:buAutoNum type="romanUcPeriod"/>
            </a:pPr>
            <a:r>
              <a:rPr lang="es-CL" dirty="0" smtClean="0"/>
              <a:t>Internacionalmente, la imagen del país no se vio alterada en relación al período anterior a la guerra</a:t>
            </a:r>
          </a:p>
          <a:p>
            <a:pPr marL="0" indent="0">
              <a:buNone/>
            </a:pPr>
            <a:endParaRPr lang="es-CL" dirty="0"/>
          </a:p>
          <a:p>
            <a:pPr>
              <a:buAutoNum type="alphaUcParenR"/>
            </a:pPr>
            <a:r>
              <a:rPr lang="es-CL" dirty="0" smtClean="0"/>
              <a:t>Solo I</a:t>
            </a:r>
          </a:p>
          <a:p>
            <a:pPr>
              <a:buAutoNum type="alphaUcParenR"/>
            </a:pPr>
            <a:r>
              <a:rPr lang="es-CL" dirty="0" smtClean="0"/>
              <a:t>Solo I y II</a:t>
            </a:r>
          </a:p>
          <a:p>
            <a:pPr>
              <a:buAutoNum type="alphaUcParenR"/>
            </a:pPr>
            <a:r>
              <a:rPr lang="es-CL" dirty="0" smtClean="0"/>
              <a:t>Solo II</a:t>
            </a:r>
          </a:p>
          <a:p>
            <a:pPr>
              <a:buAutoNum type="alphaUcParenR"/>
            </a:pPr>
            <a:r>
              <a:rPr lang="es-CL" dirty="0" smtClean="0"/>
              <a:t>Solo II y III</a:t>
            </a:r>
          </a:p>
          <a:p>
            <a:pPr>
              <a:buAutoNum type="alphaUcParenR"/>
            </a:pPr>
            <a:r>
              <a:rPr lang="es-CL" dirty="0" smtClean="0"/>
              <a:t>I, II y III</a:t>
            </a:r>
          </a:p>
          <a:p>
            <a:pPr>
              <a:buAutoNum type="alphaUcPeriod"/>
            </a:pPr>
            <a:endParaRPr lang="es-CL" dirty="0" smtClean="0"/>
          </a:p>
          <a:p>
            <a:pPr marL="400050" indent="-400050">
              <a:buAutoNum type="romanUcPeriod"/>
            </a:pPr>
            <a:endParaRPr lang="es-CL" dirty="0" smtClean="0"/>
          </a:p>
          <a:p>
            <a:pPr marL="400050" indent="-400050">
              <a:buAutoNum type="romanU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7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 smtClean="0"/>
              <a:t>10. 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997" y="1241946"/>
            <a:ext cx="6769290" cy="49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9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CONTINUACIÓN NÚMERO 10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337481"/>
            <a:ext cx="8915400" cy="45737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Con respecto al mapa de la lámina anterior, podemos afirmar que</a:t>
            </a:r>
          </a:p>
          <a:p>
            <a:pPr marL="400050" indent="-400050">
              <a:buAutoNum type="romanUcPeriod"/>
            </a:pPr>
            <a:r>
              <a:rPr lang="es-CL" dirty="0" smtClean="0"/>
              <a:t>Tiene relación con el Tratado de Ancón de 1883</a:t>
            </a:r>
          </a:p>
          <a:p>
            <a:pPr marL="400050" indent="-400050">
              <a:buAutoNum type="romanUcPeriod"/>
            </a:pPr>
            <a:r>
              <a:rPr lang="es-CL" dirty="0" smtClean="0"/>
              <a:t>Se vincula con una cláusula del tratado de 1881 con Argentina</a:t>
            </a:r>
          </a:p>
          <a:p>
            <a:pPr marL="400050" indent="-400050">
              <a:buAutoNum type="romanUcPeriod"/>
            </a:pPr>
            <a:r>
              <a:rPr lang="es-CL" dirty="0" smtClean="0"/>
              <a:t>La isla Navarino nunca fue parte de ningún tratado sino que organismos internacionales dictaminaron su pertenencia en 1888</a:t>
            </a:r>
          </a:p>
          <a:p>
            <a:pPr marL="0" indent="0">
              <a:buNone/>
            </a:pPr>
            <a:endParaRPr lang="es-CL" dirty="0"/>
          </a:p>
          <a:p>
            <a:pPr>
              <a:buAutoNum type="alphaUcParenR"/>
            </a:pPr>
            <a:r>
              <a:rPr lang="es-CL" dirty="0" smtClean="0"/>
              <a:t>Solo I</a:t>
            </a:r>
          </a:p>
          <a:p>
            <a:pPr>
              <a:buAutoNum type="alphaUcParenR"/>
            </a:pPr>
            <a:r>
              <a:rPr lang="es-CL" dirty="0" smtClean="0"/>
              <a:t>Solo I y II</a:t>
            </a:r>
          </a:p>
          <a:p>
            <a:pPr>
              <a:buAutoNum type="alphaUcParenR"/>
            </a:pPr>
            <a:r>
              <a:rPr lang="es-CL" dirty="0" smtClean="0"/>
              <a:t>Solo I y III</a:t>
            </a:r>
          </a:p>
          <a:p>
            <a:pPr>
              <a:buAutoNum type="alphaUcParenR"/>
            </a:pPr>
            <a:r>
              <a:rPr lang="es-CL" dirty="0" smtClean="0"/>
              <a:t>Solo II</a:t>
            </a:r>
          </a:p>
          <a:p>
            <a:pPr>
              <a:buAutoNum type="alphaUcParenR"/>
            </a:pPr>
            <a:r>
              <a:rPr lang="es-CL" dirty="0" smtClean="0"/>
              <a:t>Solo III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4000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7144"/>
          </a:xfrm>
        </p:spPr>
        <p:txBody>
          <a:bodyPr/>
          <a:lstStyle/>
          <a:p>
            <a:r>
              <a:rPr lang="es-CL" dirty="0" smtClean="0"/>
              <a:t>         RESPUESTAS CORRECTAS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310185"/>
            <a:ext cx="8915400" cy="55478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/>
          </a:p>
          <a:p>
            <a:pPr>
              <a:buAutoNum type="arabicPeriod"/>
            </a:pPr>
            <a:r>
              <a:rPr lang="es-CL" dirty="0"/>
              <a:t>B</a:t>
            </a:r>
            <a:endParaRPr lang="es-CL" dirty="0" smtClean="0"/>
          </a:p>
          <a:p>
            <a:pPr>
              <a:buAutoNum type="arabicPeriod"/>
            </a:pPr>
            <a:r>
              <a:rPr lang="es-CL" dirty="0"/>
              <a:t>A</a:t>
            </a:r>
            <a:endParaRPr lang="es-CL" dirty="0" smtClean="0"/>
          </a:p>
          <a:p>
            <a:pPr>
              <a:buAutoNum type="arabicPeriod"/>
            </a:pPr>
            <a:r>
              <a:rPr lang="es-CL" dirty="0"/>
              <a:t>D</a:t>
            </a:r>
            <a:endParaRPr lang="es-CL" dirty="0" smtClean="0"/>
          </a:p>
          <a:p>
            <a:pPr>
              <a:buAutoNum type="arabicPeriod"/>
            </a:pPr>
            <a:r>
              <a:rPr lang="es-CL" dirty="0"/>
              <a:t>E</a:t>
            </a:r>
            <a:endParaRPr lang="es-CL" dirty="0" smtClean="0"/>
          </a:p>
          <a:p>
            <a:pPr>
              <a:buAutoNum type="arabicPeriod"/>
            </a:pPr>
            <a:r>
              <a:rPr lang="es-CL" dirty="0"/>
              <a:t>B</a:t>
            </a:r>
            <a:endParaRPr lang="es-CL" dirty="0" smtClean="0"/>
          </a:p>
          <a:p>
            <a:pPr>
              <a:buAutoNum type="arabicPeriod"/>
            </a:pPr>
            <a:r>
              <a:rPr lang="es-CL" dirty="0"/>
              <a:t>D</a:t>
            </a:r>
            <a:endParaRPr lang="es-CL" dirty="0" smtClean="0"/>
          </a:p>
          <a:p>
            <a:pPr>
              <a:buAutoNum type="arabicPeriod"/>
            </a:pPr>
            <a:r>
              <a:rPr lang="es-CL" dirty="0"/>
              <a:t>C</a:t>
            </a:r>
            <a:endParaRPr lang="es-CL" dirty="0" smtClean="0"/>
          </a:p>
          <a:p>
            <a:pPr>
              <a:buAutoNum type="arabicPeriod"/>
            </a:pPr>
            <a:r>
              <a:rPr lang="es-CL" dirty="0"/>
              <a:t>D</a:t>
            </a:r>
            <a:endParaRPr lang="es-CL" dirty="0" smtClean="0"/>
          </a:p>
          <a:p>
            <a:pPr>
              <a:buAutoNum type="arabicPeriod"/>
            </a:pPr>
            <a:r>
              <a:rPr lang="es-CL" dirty="0" smtClean="0"/>
              <a:t> B</a:t>
            </a:r>
          </a:p>
          <a:p>
            <a:pPr>
              <a:buAutoNum type="arabicPeriod"/>
            </a:pPr>
            <a:r>
              <a:rPr lang="es-CL" dirty="0" smtClean="0"/>
              <a:t> D</a:t>
            </a:r>
          </a:p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endParaRPr lang="es-CL" dirty="0" smtClean="0"/>
          </a:p>
          <a:p>
            <a:pPr>
              <a:buAutoNum type="arabicPeriod"/>
            </a:pPr>
            <a:endParaRPr lang="es-CL" dirty="0" smtClean="0"/>
          </a:p>
          <a:p>
            <a:pPr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4238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  HASTA PRONTO…. Y ESCUCHEN </a:t>
            </a:r>
            <a:br>
              <a:rPr lang="es-CL" dirty="0" smtClean="0"/>
            </a:br>
            <a:r>
              <a:rPr lang="es-CL" dirty="0" smtClean="0"/>
              <a:t>   HEAVY METAL…MOTORHEAD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402006"/>
            <a:ext cx="7812432" cy="35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400" dirty="0"/>
              <a:t>EL PROCESO DE EXPLORACIÓN , RECONOCIMIENTO Y CONSOLIDACIÓN TERRITORIAL DEL ESTADO CHILENO DURANTE EL SIGLO XIX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s-CL" dirty="0"/>
              <a:t>- HOY  : </a:t>
            </a:r>
            <a:r>
              <a:rPr lang="es-CL" dirty="0" smtClean="0"/>
              <a:t>CHILE Y SU TERRITORIO SEGÚN EL PRINCIPIO DEL UTIS POSSIDETIS; LA CONQUISTA DE VALDIVIA Y CHILOÉ; LA OCUPACIÓN DEL ESTRECHO DE MAGALLANES; LA COLONIZACIÓN ALEMANA DE LA ZONA DE LLANQUIHUE; LA OCUPACIÓN DE LA ARAUCANÍA; LAS CONSECUENCIAS TERRITORIALES DE LA GUERRA DEL PACÍFICO; LA DISPUTA CON ARGENTINA DE LA PATAGONIA Y EL TRATADO DE 1881</a:t>
            </a:r>
            <a:endParaRPr lang="es-CL" dirty="0"/>
          </a:p>
          <a:p>
            <a:endParaRPr lang="es-CL" dirty="0"/>
          </a:p>
          <a:p>
            <a:pPr marL="0" indent="0">
              <a:buNone/>
            </a:pPr>
            <a:r>
              <a:rPr lang="es-CL" dirty="0"/>
              <a:t>- APRENDIZAJE ESPERADO: COMPRENDER </a:t>
            </a:r>
            <a:r>
              <a:rPr lang="es-CL" dirty="0" smtClean="0"/>
              <a:t>LOS PRINCIPALES ELEMENTOS DEL PROCESO DE EXPANSIÓN TERRITORIAL DEL ESTADO DE CHILE DURANTE EL SIGLO XIX .</a:t>
            </a:r>
            <a:endParaRPr lang="es-CL" dirty="0"/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3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4"/>
    </mc:Choice>
    <mc:Fallback xmlns="">
      <p:transition spd="slow" advTm="37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TERRITORIO NACIONAL AL INICIO DE NUESTRA VIDA INDEPENDIENTE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8609" y="2133599"/>
            <a:ext cx="7601803" cy="43490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5"/>
    </mc:Choice>
    <mc:Fallback xmlns="">
      <p:transition spd="slow" advTm="48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000" dirty="0" smtClean="0"/>
              <a:t>ESTA LÁMINA NOS PERMITE OBSERVAR QUE PESE AL UTIS POSSIDETIS, EXISTÍAN DISTINTAS INTERPRETACIONES CON RESPECTO A MUCHOS TERRITORIOS COMO POR EJEMPLO LA PATAGONIA</a:t>
            </a:r>
            <a:endParaRPr lang="es-CL" sz="20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2884" y="2133600"/>
            <a:ext cx="2920620" cy="377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564" y="2133600"/>
            <a:ext cx="307074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 TOMA DE VALDIVIA EN 1820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79678" y="2593975"/>
            <a:ext cx="3903259" cy="35475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766" y="2593975"/>
            <a:ext cx="3725840" cy="354751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1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37"/>
    </mc:Choice>
    <mc:Fallback xmlns="">
      <p:transition spd="slow" advTm="47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TOMA DE CHILOÉ EN 1826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463" y="2201839"/>
            <a:ext cx="6701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4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1522</TotalTime>
  <Words>1694</Words>
  <Application>Microsoft Office PowerPoint</Application>
  <PresentationFormat>Personalizado</PresentationFormat>
  <Paragraphs>175</Paragraphs>
  <Slides>48</Slides>
  <Notes>1</Notes>
  <HiddenSlides>0</HiddenSlides>
  <MMClips>18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Espiral</vt:lpstr>
      <vt:lpstr>PSU HISTORIA Y CIENCIAS SOCIALES</vt:lpstr>
      <vt:lpstr>       POWERPOINT NÚMERO CINCO</vt:lpstr>
      <vt:lpstr>          SALUDOS ESTIMADOS/AS                    ESTUDIANTES</vt:lpstr>
      <vt:lpstr>CAMBIOS TEMÁTICOS PRUEBA DE  ADMISIÓN HISTORIA Y CS.SOCIALES</vt:lpstr>
      <vt:lpstr>EL PROCESO DE EXPLORACIÓN , RECONOCIMIENTO Y CONSOLIDACIÓN TERRITORIAL DEL ESTADO CHILENO DURANTE EL SIGLO XIX</vt:lpstr>
      <vt:lpstr>EL TERRITORIO NACIONAL AL INICIO DE NUESTRA VIDA INDEPENDIENTE</vt:lpstr>
      <vt:lpstr>ESTA LÁMINA NOS PERMITE OBSERVAR QUE PESE AL UTIS POSSIDETIS, EXISTÍAN DISTINTAS INTERPRETACIONES CON RESPECTO A MUCHOS TERRITORIOS COMO POR EJEMPLO LA PATAGONIA</vt:lpstr>
      <vt:lpstr> TOMA DE VALDIVIA EN 1820</vt:lpstr>
      <vt:lpstr>TOMA DE CHILOÉ EN 1826</vt:lpstr>
      <vt:lpstr>OCUPACIÓN DEL ESTRECHO DE MAGALLANES: FUNDACIÓN DEL FUERTE BULNES EN 1843(1) Y DE LA CIUDAD DE PUNTA ARENAS EN 1848 (2)</vt:lpstr>
      <vt:lpstr>MAPA DE LA ZONA DE COLONIZACIÓN ALEMANA EN EL SIGLO XIX</vt:lpstr>
      <vt:lpstr>Presentación de PowerPoint</vt:lpstr>
      <vt:lpstr>VICENTE PÉREZ ROSALES Y BERNARDO PHILIPPI, AGENTES COLONIZADORES EN LA ZONA DE LLANQUIHUE</vt:lpstr>
      <vt:lpstr>INCENTIVAR LA PRODUCCIÓN DE BIENES MANUFACTURADOS FUE IMPORTANTE EN LA COLONIZACIÓN ALEMANA COMO EN LA LLEGADA DE  EXTRANJEROS AL PAÍS</vt:lpstr>
      <vt:lpstr> OCUPACIÓN DE LA ARAUCANÍA POR EL ESTADO CHILENO</vt:lpstr>
      <vt:lpstr>Presentación de PowerPoint</vt:lpstr>
      <vt:lpstr>CABE CONSIGNAR QUE HACE DÉCADAS SE HABLABA DE “PACIFICACIÓN DE LA ARAUCANÍA”, CONCEPTO QUE HA IDO EN RETIRO POR SU POCA PRECISIÓN HISTÓRICA. </vt:lpstr>
      <vt:lpstr>CORNELIO SAAVEDRA(IZQUIERDA) Y GREGORIO URRUTIA(DERECHA)</vt:lpstr>
      <vt:lpstr>Presentación de PowerPoint</vt:lpstr>
      <vt:lpstr>           GUERRA DEL PACÍFICO (1879-1883), TAMBIÉN                          LLAMADA GUERRA DEL SALITRE </vt:lpstr>
      <vt:lpstr>LÍMITE NORTE DE CHILE ANTES DE 1879</vt:lpstr>
      <vt:lpstr>Presentación de PowerPoint</vt:lpstr>
      <vt:lpstr>Presentación de PowerPoint</vt:lpstr>
      <vt:lpstr>DEBEMOS COMPRENDER QUE MÁS ALLÁ DE LOS TEMAS LIMÍTROFES, LA RAZÓN DE FONDO DE ESTE CONFLICTO FUE LA POSESIÓN DE LOS YACIMIENTOS DE SALITRE</vt:lpstr>
      <vt:lpstr>Presentación de PowerPoint</vt:lpstr>
      <vt:lpstr> TRATADO DE ANCÓN CON PERÚ EN 1883   TRATADO DE 1904 CON BOLIVIA</vt:lpstr>
      <vt:lpstr>Presentación de PowerPoint</vt:lpstr>
      <vt:lpstr>DISPUTA CON ARGENTINA DE LA PATAGONIA</vt:lpstr>
      <vt:lpstr>TRATADO DE LÍMITES CON ARGENTINA DE 1881</vt:lpstr>
      <vt:lpstr>Presentación de PowerPoint</vt:lpstr>
      <vt:lpstr>LÍMITE ENTRE CHILE Y ARGENTINA EN TIERRA DEL FUEGO Y REGIÓN DEL CANAL BEAGLE</vt:lpstr>
      <vt:lpstr>        ALGUNAS CONCLUSIONES</vt:lpstr>
      <vt:lpstr>                  INVITACIÓN</vt:lpstr>
      <vt:lpstr>         ACTIVIDAD NÚMERO 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CONTINUACIÓN 9</vt:lpstr>
      <vt:lpstr>Presentación de PowerPoint</vt:lpstr>
      <vt:lpstr>CONTINUACIÓN NÚMERO 10</vt:lpstr>
      <vt:lpstr>         RESPUESTAS CORRECTAS</vt:lpstr>
      <vt:lpstr>   HASTA PRONTO…. Y ESCUCHEN     HEAVY METAL…MOTORHEAD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PSU HISTORIA Y CIENCIAS SOCIALES</dc:title>
  <dc:creator>erich manuel</dc:creator>
  <cp:lastModifiedBy>PC07-SEP19</cp:lastModifiedBy>
  <cp:revision>325</cp:revision>
  <dcterms:created xsi:type="dcterms:W3CDTF">2020-05-11T21:17:19Z</dcterms:created>
  <dcterms:modified xsi:type="dcterms:W3CDTF">2020-07-04T00:24:04Z</dcterms:modified>
</cp:coreProperties>
</file>