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258" r:id="rId2"/>
    <p:sldId id="257" r:id="rId3"/>
    <p:sldId id="260" r:id="rId4"/>
    <p:sldId id="259" r:id="rId5"/>
    <p:sldId id="261" r:id="rId6"/>
    <p:sldId id="262" r:id="rId7"/>
    <p:sldId id="264" r:id="rId8"/>
    <p:sldId id="265" r:id="rId9"/>
    <p:sldId id="270" r:id="rId10"/>
    <p:sldId id="263" r:id="rId11"/>
    <p:sldId id="266" r:id="rId12"/>
    <p:sldId id="267" r:id="rId13"/>
    <p:sldId id="268" r:id="rId14"/>
    <p:sldId id="269"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19"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99330" name="Picture 2" descr="titlemaster_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extLst>
            <a:ext uri="{909E8E84-426E-40DD-AFC4-6F175D3DCCD1}">
              <a14:hiddenFill xmlns:a14="http://schemas.microsoft.com/office/drawing/2010/main">
                <a:solidFill>
                  <a:srgbClr val="FFFFFF"/>
                </a:solidFill>
              </a14:hiddenFill>
            </a:ext>
          </a:extLst>
        </p:spPr>
      </p:pic>
      <p:sp>
        <p:nvSpPr>
          <p:cNvPr id="99331" name="Rectangle 3"/>
          <p:cNvSpPr>
            <a:spLocks noGrp="1" noChangeArrowheads="1"/>
          </p:cNvSpPr>
          <p:nvPr>
            <p:ph type="dt" sz="half" idx="2"/>
          </p:nvPr>
        </p:nvSpPr>
        <p:spPr>
          <a:xfrm>
            <a:off x="3048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endParaRPr lang="es-CL"/>
          </a:p>
        </p:txBody>
      </p:sp>
      <p:sp>
        <p:nvSpPr>
          <p:cNvPr id="99332" name="Rectangle 4"/>
          <p:cNvSpPr>
            <a:spLocks noGrp="1" noChangeArrowheads="1"/>
          </p:cNvSpPr>
          <p:nvPr>
            <p:ph type="ftr" sz="quarter" idx="3"/>
          </p:nvPr>
        </p:nvSpPr>
        <p:spPr>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endParaRPr lang="es-CL"/>
          </a:p>
        </p:txBody>
      </p:sp>
      <p:sp>
        <p:nvSpPr>
          <p:cNvPr id="99333" name="Rectangle 5"/>
          <p:cNvSpPr>
            <a:spLocks noGrp="1" noChangeArrowheads="1"/>
          </p:cNvSpPr>
          <p:nvPr>
            <p:ph type="sldNum" sz="quarter" idx="4"/>
          </p:nvPr>
        </p:nvSpPr>
        <p:spPr>
          <a:xfrm>
            <a:off x="70104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fld id="{B149D50F-B58E-424D-A354-7EF0A1EA4186}" type="slidenum">
              <a:rPr lang="es-CL" smtClean="0"/>
              <a:pPr/>
              <a:t>‹Nº›</a:t>
            </a:fld>
            <a:endParaRPr lang="es-CL"/>
          </a:p>
        </p:txBody>
      </p:sp>
      <p:sp>
        <p:nvSpPr>
          <p:cNvPr id="99334"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miter lim="800000"/>
            <a:headEnd/>
            <a:tailEnd/>
          </a:ln>
        </p:spPr>
        <p:txBody>
          <a:bodyPr anchor="ctr"/>
          <a:lstStyle>
            <a:lvl1pPr marL="0" indent="0" algn="ctr">
              <a:buFont typeface="Wingdings" pitchFamily="2" charset="2"/>
              <a:buNone/>
              <a:defRPr/>
            </a:lvl1pPr>
          </a:lstStyle>
          <a:p>
            <a:pPr lvl="0"/>
            <a:r>
              <a:rPr lang="es-CL" noProof="0" smtClean="0"/>
              <a:t>Haga clic para modificar el estilo de subtítulo del patrón</a:t>
            </a:r>
          </a:p>
        </p:txBody>
      </p:sp>
      <p:sp>
        <p:nvSpPr>
          <p:cNvPr id="99335"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miter lim="800000"/>
            <a:headEnd/>
            <a:tailEnd/>
          </a:ln>
        </p:spPr>
        <p:txBody>
          <a:bodyPr/>
          <a:lstStyle>
            <a:lvl1pPr algn="ctr">
              <a:defRPr sz="5400">
                <a:solidFill>
                  <a:schemeClr val="tx1"/>
                </a:solidFill>
              </a:defRPr>
            </a:lvl1pPr>
          </a:lstStyle>
          <a:p>
            <a:pPr lvl="0"/>
            <a:r>
              <a:rPr lang="es-CL" noProof="0" smtClean="0"/>
              <a:t>Haga clic para modificar el estilo de título del patrón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CL" smtClean="0"/>
              <a:t>Haga clic para modificar el estilo de texto del patrón</a:t>
            </a:r>
          </a:p>
          <a:p>
            <a:pPr lvl="1"/>
            <a:r>
              <a:rPr lang="es-CL" smtClean="0"/>
              <a:t>Segundo nivel</a:t>
            </a:r>
          </a:p>
          <a:p>
            <a:pPr lvl="2"/>
            <a:r>
              <a:rPr lang="es-CL" smtClean="0"/>
              <a:t>Tercer nivel</a:t>
            </a:r>
          </a:p>
          <a:p>
            <a:pPr lvl="3"/>
            <a:r>
              <a:rPr lang="es-CL" smtClean="0"/>
              <a:t>Cuarto nivel</a:t>
            </a:r>
          </a:p>
          <a:p>
            <a:pPr lvl="4"/>
            <a:r>
              <a:rPr lang="es-CL"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s-CL"/>
          </a:p>
        </p:txBody>
      </p:sp>
      <p:sp>
        <p:nvSpPr>
          <p:cNvPr id="5" name="4 Marcador de pie de página"/>
          <p:cNvSpPr>
            <a:spLocks noGrp="1"/>
          </p:cNvSpPr>
          <p:nvPr>
            <p:ph type="ftr" sz="quarter" idx="11"/>
          </p:nvPr>
        </p:nvSpPr>
        <p:spPr/>
        <p:txBody>
          <a:bodyPr/>
          <a:lstStyle>
            <a:lvl1pPr>
              <a:defRPr/>
            </a:lvl1pPr>
          </a:lstStyle>
          <a:p>
            <a:endParaRPr lang="es-CL"/>
          </a:p>
        </p:txBody>
      </p:sp>
      <p:sp>
        <p:nvSpPr>
          <p:cNvPr id="6" name="5 Marcador de número de diapositiva"/>
          <p:cNvSpPr>
            <a:spLocks noGrp="1"/>
          </p:cNvSpPr>
          <p:nvPr>
            <p:ph type="sldNum" sz="quarter" idx="12"/>
          </p:nvPr>
        </p:nvSpPr>
        <p:spPr/>
        <p:txBody>
          <a:bodyPr/>
          <a:lstStyle>
            <a:lvl1pPr>
              <a:defRPr/>
            </a:lvl1pPr>
          </a:lstStyle>
          <a:p>
            <a:fld id="{903828B5-75D6-4AE7-BC3B-0F3278C5D828}" type="slidenum">
              <a:rPr lang="es-CL" smtClean="0"/>
              <a:pPr/>
              <a:t>‹Nº›</a:t>
            </a:fld>
            <a:endParaRPr lang="es-CL"/>
          </a:p>
        </p:txBody>
      </p:sp>
    </p:spTree>
    <p:extLst>
      <p:ext uri="{BB962C8B-B14F-4D97-AF65-F5344CB8AC3E}">
        <p14:creationId xmlns:p14="http://schemas.microsoft.com/office/powerpoint/2010/main" val="1755344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39000" y="228600"/>
            <a:ext cx="1600200" cy="5867400"/>
          </a:xfrm>
        </p:spPr>
        <p:txBody>
          <a:bodyPr vert="eaVert"/>
          <a:lstStyle/>
          <a:p>
            <a:r>
              <a:rPr lang="es-CL" smtClean="0"/>
              <a:t>Haga clic para modificar el estilo de título del patrón</a:t>
            </a:r>
            <a:endParaRPr lang="es-CL"/>
          </a:p>
        </p:txBody>
      </p:sp>
      <p:sp>
        <p:nvSpPr>
          <p:cNvPr id="3" name="2 Marcador de texto vertical"/>
          <p:cNvSpPr>
            <a:spLocks noGrp="1"/>
          </p:cNvSpPr>
          <p:nvPr>
            <p:ph type="body" orient="vert" idx="1"/>
          </p:nvPr>
        </p:nvSpPr>
        <p:spPr>
          <a:xfrm>
            <a:off x="2438400" y="228600"/>
            <a:ext cx="4648200" cy="5867400"/>
          </a:xfrm>
        </p:spPr>
        <p:txBody>
          <a:bodyPr vert="eaVert"/>
          <a:lstStyle/>
          <a:p>
            <a:pPr lvl="0"/>
            <a:r>
              <a:rPr lang="es-CL" smtClean="0"/>
              <a:t>Haga clic para modificar el estilo de texto del patrón</a:t>
            </a:r>
          </a:p>
          <a:p>
            <a:pPr lvl="1"/>
            <a:r>
              <a:rPr lang="es-CL" smtClean="0"/>
              <a:t>Segundo nivel</a:t>
            </a:r>
          </a:p>
          <a:p>
            <a:pPr lvl="2"/>
            <a:r>
              <a:rPr lang="es-CL" smtClean="0"/>
              <a:t>Tercer nivel</a:t>
            </a:r>
          </a:p>
          <a:p>
            <a:pPr lvl="3"/>
            <a:r>
              <a:rPr lang="es-CL" smtClean="0"/>
              <a:t>Cuarto nivel</a:t>
            </a:r>
          </a:p>
          <a:p>
            <a:pPr lvl="4"/>
            <a:r>
              <a:rPr lang="es-CL"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s-CL"/>
          </a:p>
        </p:txBody>
      </p:sp>
      <p:sp>
        <p:nvSpPr>
          <p:cNvPr id="5" name="4 Marcador de pie de página"/>
          <p:cNvSpPr>
            <a:spLocks noGrp="1"/>
          </p:cNvSpPr>
          <p:nvPr>
            <p:ph type="ftr" sz="quarter" idx="11"/>
          </p:nvPr>
        </p:nvSpPr>
        <p:spPr/>
        <p:txBody>
          <a:bodyPr/>
          <a:lstStyle>
            <a:lvl1pPr>
              <a:defRPr/>
            </a:lvl1pPr>
          </a:lstStyle>
          <a:p>
            <a:endParaRPr lang="es-CL"/>
          </a:p>
        </p:txBody>
      </p:sp>
      <p:sp>
        <p:nvSpPr>
          <p:cNvPr id="6" name="5 Marcador de número de diapositiva"/>
          <p:cNvSpPr>
            <a:spLocks noGrp="1"/>
          </p:cNvSpPr>
          <p:nvPr>
            <p:ph type="sldNum" sz="quarter" idx="12"/>
          </p:nvPr>
        </p:nvSpPr>
        <p:spPr/>
        <p:txBody>
          <a:bodyPr/>
          <a:lstStyle>
            <a:lvl1pPr>
              <a:defRPr/>
            </a:lvl1pPr>
          </a:lstStyle>
          <a:p>
            <a:fld id="{7605457E-A3A9-4515-A37D-3737885C5519}" type="slidenum">
              <a:rPr lang="es-CL" smtClean="0"/>
              <a:pPr/>
              <a:t>‹Nº›</a:t>
            </a:fld>
            <a:endParaRPr lang="es-CL"/>
          </a:p>
        </p:txBody>
      </p:sp>
    </p:spTree>
    <p:extLst>
      <p:ext uri="{BB962C8B-B14F-4D97-AF65-F5344CB8AC3E}">
        <p14:creationId xmlns:p14="http://schemas.microsoft.com/office/powerpoint/2010/main" val="2152831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CL" smtClean="0"/>
              <a:t>Haga clic para modificar el estilo de texto del patrón</a:t>
            </a:r>
          </a:p>
          <a:p>
            <a:pPr lvl="1"/>
            <a:r>
              <a:rPr lang="es-CL" smtClean="0"/>
              <a:t>Segundo nivel</a:t>
            </a:r>
          </a:p>
          <a:p>
            <a:pPr lvl="2"/>
            <a:r>
              <a:rPr lang="es-CL" smtClean="0"/>
              <a:t>Tercer nivel</a:t>
            </a:r>
          </a:p>
          <a:p>
            <a:pPr lvl="3"/>
            <a:r>
              <a:rPr lang="es-CL" smtClean="0"/>
              <a:t>Cuarto nivel</a:t>
            </a:r>
          </a:p>
          <a:p>
            <a:pPr lvl="4"/>
            <a:r>
              <a:rPr lang="es-CL"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s-CL"/>
          </a:p>
        </p:txBody>
      </p:sp>
      <p:sp>
        <p:nvSpPr>
          <p:cNvPr id="5" name="4 Marcador de pie de página"/>
          <p:cNvSpPr>
            <a:spLocks noGrp="1"/>
          </p:cNvSpPr>
          <p:nvPr>
            <p:ph type="ftr" sz="quarter" idx="11"/>
          </p:nvPr>
        </p:nvSpPr>
        <p:spPr/>
        <p:txBody>
          <a:bodyPr/>
          <a:lstStyle>
            <a:lvl1pPr>
              <a:defRPr/>
            </a:lvl1pPr>
          </a:lstStyle>
          <a:p>
            <a:endParaRPr lang="es-CL"/>
          </a:p>
        </p:txBody>
      </p:sp>
      <p:sp>
        <p:nvSpPr>
          <p:cNvPr id="6" name="5 Marcador de número de diapositiva"/>
          <p:cNvSpPr>
            <a:spLocks noGrp="1"/>
          </p:cNvSpPr>
          <p:nvPr>
            <p:ph type="sldNum" sz="quarter" idx="12"/>
          </p:nvPr>
        </p:nvSpPr>
        <p:spPr/>
        <p:txBody>
          <a:bodyPr/>
          <a:lstStyle>
            <a:lvl1pPr>
              <a:defRPr/>
            </a:lvl1pPr>
          </a:lstStyle>
          <a:p>
            <a:fld id="{E39B47DD-887F-475D-9FAF-3CBBEE0EB723}" type="slidenum">
              <a:rPr lang="es-CL" smtClean="0"/>
              <a:pPr/>
              <a:t>‹Nº›</a:t>
            </a:fld>
            <a:endParaRPr lang="es-CL"/>
          </a:p>
        </p:txBody>
      </p:sp>
    </p:spTree>
    <p:extLst>
      <p:ext uri="{BB962C8B-B14F-4D97-AF65-F5344CB8AC3E}">
        <p14:creationId xmlns:p14="http://schemas.microsoft.com/office/powerpoint/2010/main" val="3380421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CL"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CL"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CL"/>
          </a:p>
        </p:txBody>
      </p:sp>
      <p:sp>
        <p:nvSpPr>
          <p:cNvPr id="5" name="4 Marcador de pie de página"/>
          <p:cNvSpPr>
            <a:spLocks noGrp="1"/>
          </p:cNvSpPr>
          <p:nvPr>
            <p:ph type="ftr" sz="quarter" idx="11"/>
          </p:nvPr>
        </p:nvSpPr>
        <p:spPr/>
        <p:txBody>
          <a:bodyPr/>
          <a:lstStyle>
            <a:lvl1pPr>
              <a:defRPr/>
            </a:lvl1pPr>
          </a:lstStyle>
          <a:p>
            <a:endParaRPr lang="es-CL"/>
          </a:p>
        </p:txBody>
      </p:sp>
      <p:sp>
        <p:nvSpPr>
          <p:cNvPr id="6" name="5 Marcador de número de diapositiva"/>
          <p:cNvSpPr>
            <a:spLocks noGrp="1"/>
          </p:cNvSpPr>
          <p:nvPr>
            <p:ph type="sldNum" sz="quarter" idx="12"/>
          </p:nvPr>
        </p:nvSpPr>
        <p:spPr/>
        <p:txBody>
          <a:bodyPr/>
          <a:lstStyle>
            <a:lvl1pPr>
              <a:defRPr/>
            </a:lvl1pPr>
          </a:lstStyle>
          <a:p>
            <a:fld id="{C98D5CF6-D509-4379-A057-6BE957043A95}" type="slidenum">
              <a:rPr lang="es-CL" smtClean="0"/>
              <a:pPr/>
              <a:t>‹Nº›</a:t>
            </a:fld>
            <a:endParaRPr lang="es-CL"/>
          </a:p>
        </p:txBody>
      </p:sp>
    </p:spTree>
    <p:extLst>
      <p:ext uri="{BB962C8B-B14F-4D97-AF65-F5344CB8AC3E}">
        <p14:creationId xmlns:p14="http://schemas.microsoft.com/office/powerpoint/2010/main" val="966640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mtClean="0"/>
              <a:t>Haga clic para modificar el estilo de título del patrón</a:t>
            </a:r>
            <a:endParaRPr lang="es-CL"/>
          </a:p>
        </p:txBody>
      </p:sp>
      <p:sp>
        <p:nvSpPr>
          <p:cNvPr id="3" name="2 Marcador de contenido"/>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CL" smtClean="0"/>
              <a:t>Haga clic para modificar el estilo de texto del patrón</a:t>
            </a:r>
          </a:p>
          <a:p>
            <a:pPr lvl="1"/>
            <a:r>
              <a:rPr lang="es-CL" smtClean="0"/>
              <a:t>Segundo nivel</a:t>
            </a:r>
          </a:p>
          <a:p>
            <a:pPr lvl="2"/>
            <a:r>
              <a:rPr lang="es-CL" smtClean="0"/>
              <a:t>Tercer nivel</a:t>
            </a:r>
          </a:p>
          <a:p>
            <a:pPr lvl="3"/>
            <a:r>
              <a:rPr lang="es-CL" smtClean="0"/>
              <a:t>Cuarto nivel</a:t>
            </a:r>
          </a:p>
          <a:p>
            <a:pPr lvl="4"/>
            <a:r>
              <a:rPr lang="es-CL" smtClean="0"/>
              <a:t>Quinto nivel</a:t>
            </a:r>
            <a:endParaRPr lang="es-CL"/>
          </a:p>
        </p:txBody>
      </p:sp>
      <p:sp>
        <p:nvSpPr>
          <p:cNvPr id="4" name="3 Marcador de contenido"/>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CL" smtClean="0"/>
              <a:t>Haga clic para modificar el estilo de texto del patrón</a:t>
            </a:r>
          </a:p>
          <a:p>
            <a:pPr lvl="1"/>
            <a:r>
              <a:rPr lang="es-CL" smtClean="0"/>
              <a:t>Segundo nivel</a:t>
            </a:r>
          </a:p>
          <a:p>
            <a:pPr lvl="2"/>
            <a:r>
              <a:rPr lang="es-CL" smtClean="0"/>
              <a:t>Tercer nivel</a:t>
            </a:r>
          </a:p>
          <a:p>
            <a:pPr lvl="3"/>
            <a:r>
              <a:rPr lang="es-CL" smtClean="0"/>
              <a:t>Cuarto nivel</a:t>
            </a:r>
          </a:p>
          <a:p>
            <a:pPr lvl="4"/>
            <a:r>
              <a:rPr lang="es-CL" smtClean="0"/>
              <a:t>Quinto nivel</a:t>
            </a:r>
            <a:endParaRPr lang="es-CL"/>
          </a:p>
        </p:txBody>
      </p:sp>
      <p:sp>
        <p:nvSpPr>
          <p:cNvPr id="5" name="4 Marcador de fecha"/>
          <p:cNvSpPr>
            <a:spLocks noGrp="1"/>
          </p:cNvSpPr>
          <p:nvPr>
            <p:ph type="dt" sz="half" idx="10"/>
          </p:nvPr>
        </p:nvSpPr>
        <p:spPr/>
        <p:txBody>
          <a:bodyPr/>
          <a:lstStyle>
            <a:lvl1pPr>
              <a:defRPr/>
            </a:lvl1pPr>
          </a:lstStyle>
          <a:p>
            <a:endParaRPr lang="es-CL"/>
          </a:p>
        </p:txBody>
      </p:sp>
      <p:sp>
        <p:nvSpPr>
          <p:cNvPr id="6" name="5 Marcador de pie de página"/>
          <p:cNvSpPr>
            <a:spLocks noGrp="1"/>
          </p:cNvSpPr>
          <p:nvPr>
            <p:ph type="ftr" sz="quarter" idx="11"/>
          </p:nvPr>
        </p:nvSpPr>
        <p:spPr/>
        <p:txBody>
          <a:bodyPr/>
          <a:lstStyle>
            <a:lvl1pPr>
              <a:defRPr/>
            </a:lvl1pPr>
          </a:lstStyle>
          <a:p>
            <a:endParaRPr lang="es-CL"/>
          </a:p>
        </p:txBody>
      </p:sp>
      <p:sp>
        <p:nvSpPr>
          <p:cNvPr id="7" name="6 Marcador de número de diapositiva"/>
          <p:cNvSpPr>
            <a:spLocks noGrp="1"/>
          </p:cNvSpPr>
          <p:nvPr>
            <p:ph type="sldNum" sz="quarter" idx="12"/>
          </p:nvPr>
        </p:nvSpPr>
        <p:spPr/>
        <p:txBody>
          <a:bodyPr/>
          <a:lstStyle>
            <a:lvl1pPr>
              <a:defRPr/>
            </a:lvl1pPr>
          </a:lstStyle>
          <a:p>
            <a:fld id="{16CED0AE-7814-47C7-98E6-87DA3FBAECF9}" type="slidenum">
              <a:rPr lang="es-CL" smtClean="0"/>
              <a:pPr/>
              <a:t>‹Nº›</a:t>
            </a:fld>
            <a:endParaRPr lang="es-CL"/>
          </a:p>
        </p:txBody>
      </p:sp>
    </p:spTree>
    <p:extLst>
      <p:ext uri="{BB962C8B-B14F-4D97-AF65-F5344CB8AC3E}">
        <p14:creationId xmlns:p14="http://schemas.microsoft.com/office/powerpoint/2010/main" val="2134295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CL"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CL"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CL" smtClean="0"/>
              <a:t>Haga clic para modificar el estilo de texto del patrón</a:t>
            </a:r>
          </a:p>
          <a:p>
            <a:pPr lvl="1"/>
            <a:r>
              <a:rPr lang="es-CL" smtClean="0"/>
              <a:t>Segundo nivel</a:t>
            </a:r>
          </a:p>
          <a:p>
            <a:pPr lvl="2"/>
            <a:r>
              <a:rPr lang="es-CL" smtClean="0"/>
              <a:t>Tercer nivel</a:t>
            </a:r>
          </a:p>
          <a:p>
            <a:pPr lvl="3"/>
            <a:r>
              <a:rPr lang="es-CL" smtClean="0"/>
              <a:t>Cuarto nivel</a:t>
            </a:r>
          </a:p>
          <a:p>
            <a:pPr lvl="4"/>
            <a:r>
              <a:rPr lang="es-CL"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CL"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CL" smtClean="0"/>
              <a:t>Haga clic para modificar el estilo de texto del patrón</a:t>
            </a:r>
          </a:p>
          <a:p>
            <a:pPr lvl="1"/>
            <a:r>
              <a:rPr lang="es-CL" smtClean="0"/>
              <a:t>Segundo nivel</a:t>
            </a:r>
          </a:p>
          <a:p>
            <a:pPr lvl="2"/>
            <a:r>
              <a:rPr lang="es-CL" smtClean="0"/>
              <a:t>Tercer nivel</a:t>
            </a:r>
          </a:p>
          <a:p>
            <a:pPr lvl="3"/>
            <a:r>
              <a:rPr lang="es-CL" smtClean="0"/>
              <a:t>Cuarto nivel</a:t>
            </a:r>
          </a:p>
          <a:p>
            <a:pPr lvl="4"/>
            <a:r>
              <a:rPr lang="es-CL" smtClean="0"/>
              <a:t>Quinto nivel</a:t>
            </a:r>
            <a:endParaRPr lang="es-CL"/>
          </a:p>
        </p:txBody>
      </p:sp>
      <p:sp>
        <p:nvSpPr>
          <p:cNvPr id="7" name="6 Marcador de fecha"/>
          <p:cNvSpPr>
            <a:spLocks noGrp="1"/>
          </p:cNvSpPr>
          <p:nvPr>
            <p:ph type="dt" sz="half" idx="10"/>
          </p:nvPr>
        </p:nvSpPr>
        <p:spPr/>
        <p:txBody>
          <a:bodyPr/>
          <a:lstStyle>
            <a:lvl1pPr>
              <a:defRPr/>
            </a:lvl1pPr>
          </a:lstStyle>
          <a:p>
            <a:endParaRPr lang="es-CL"/>
          </a:p>
        </p:txBody>
      </p:sp>
      <p:sp>
        <p:nvSpPr>
          <p:cNvPr id="8" name="7 Marcador de pie de página"/>
          <p:cNvSpPr>
            <a:spLocks noGrp="1"/>
          </p:cNvSpPr>
          <p:nvPr>
            <p:ph type="ftr" sz="quarter" idx="11"/>
          </p:nvPr>
        </p:nvSpPr>
        <p:spPr/>
        <p:txBody>
          <a:bodyPr/>
          <a:lstStyle>
            <a:lvl1pPr>
              <a:defRPr/>
            </a:lvl1pPr>
          </a:lstStyle>
          <a:p>
            <a:endParaRPr lang="es-CL"/>
          </a:p>
        </p:txBody>
      </p:sp>
      <p:sp>
        <p:nvSpPr>
          <p:cNvPr id="9" name="8 Marcador de número de diapositiva"/>
          <p:cNvSpPr>
            <a:spLocks noGrp="1"/>
          </p:cNvSpPr>
          <p:nvPr>
            <p:ph type="sldNum" sz="quarter" idx="12"/>
          </p:nvPr>
        </p:nvSpPr>
        <p:spPr/>
        <p:txBody>
          <a:bodyPr/>
          <a:lstStyle>
            <a:lvl1pPr>
              <a:defRPr/>
            </a:lvl1pPr>
          </a:lstStyle>
          <a:p>
            <a:fld id="{7F4DBF5C-0C69-42D5-8ADA-B169740E912C}" type="slidenum">
              <a:rPr lang="es-CL" smtClean="0"/>
              <a:pPr/>
              <a:t>‹Nº›</a:t>
            </a:fld>
            <a:endParaRPr lang="es-CL"/>
          </a:p>
        </p:txBody>
      </p:sp>
    </p:spTree>
    <p:extLst>
      <p:ext uri="{BB962C8B-B14F-4D97-AF65-F5344CB8AC3E}">
        <p14:creationId xmlns:p14="http://schemas.microsoft.com/office/powerpoint/2010/main" val="1380647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mtClean="0"/>
              <a:t>Haga clic para modificar el estilo de título del patrón</a:t>
            </a:r>
            <a:endParaRPr lang="es-CL"/>
          </a:p>
        </p:txBody>
      </p:sp>
      <p:sp>
        <p:nvSpPr>
          <p:cNvPr id="3" name="2 Marcador de fecha"/>
          <p:cNvSpPr>
            <a:spLocks noGrp="1"/>
          </p:cNvSpPr>
          <p:nvPr>
            <p:ph type="dt" sz="half" idx="10"/>
          </p:nvPr>
        </p:nvSpPr>
        <p:spPr/>
        <p:txBody>
          <a:bodyPr/>
          <a:lstStyle>
            <a:lvl1pPr>
              <a:defRPr/>
            </a:lvl1pPr>
          </a:lstStyle>
          <a:p>
            <a:endParaRPr lang="es-CL"/>
          </a:p>
        </p:txBody>
      </p:sp>
      <p:sp>
        <p:nvSpPr>
          <p:cNvPr id="4" name="3 Marcador de pie de página"/>
          <p:cNvSpPr>
            <a:spLocks noGrp="1"/>
          </p:cNvSpPr>
          <p:nvPr>
            <p:ph type="ftr" sz="quarter" idx="11"/>
          </p:nvPr>
        </p:nvSpPr>
        <p:spPr/>
        <p:txBody>
          <a:bodyPr/>
          <a:lstStyle>
            <a:lvl1pPr>
              <a:defRPr/>
            </a:lvl1pPr>
          </a:lstStyle>
          <a:p>
            <a:endParaRPr lang="es-CL"/>
          </a:p>
        </p:txBody>
      </p:sp>
      <p:sp>
        <p:nvSpPr>
          <p:cNvPr id="5" name="4 Marcador de número de diapositiva"/>
          <p:cNvSpPr>
            <a:spLocks noGrp="1"/>
          </p:cNvSpPr>
          <p:nvPr>
            <p:ph type="sldNum" sz="quarter" idx="12"/>
          </p:nvPr>
        </p:nvSpPr>
        <p:spPr/>
        <p:txBody>
          <a:bodyPr/>
          <a:lstStyle>
            <a:lvl1pPr>
              <a:defRPr/>
            </a:lvl1pPr>
          </a:lstStyle>
          <a:p>
            <a:fld id="{1A50F1E8-96F8-4B97-B6DA-2A1E2221230D}" type="slidenum">
              <a:rPr lang="es-CL" smtClean="0"/>
              <a:pPr/>
              <a:t>‹Nº›</a:t>
            </a:fld>
            <a:endParaRPr lang="es-CL"/>
          </a:p>
        </p:txBody>
      </p:sp>
    </p:spTree>
    <p:extLst>
      <p:ext uri="{BB962C8B-B14F-4D97-AF65-F5344CB8AC3E}">
        <p14:creationId xmlns:p14="http://schemas.microsoft.com/office/powerpoint/2010/main" val="909558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CL"/>
          </a:p>
        </p:txBody>
      </p:sp>
      <p:sp>
        <p:nvSpPr>
          <p:cNvPr id="3" name="2 Marcador de pie de página"/>
          <p:cNvSpPr>
            <a:spLocks noGrp="1"/>
          </p:cNvSpPr>
          <p:nvPr>
            <p:ph type="ftr" sz="quarter" idx="11"/>
          </p:nvPr>
        </p:nvSpPr>
        <p:spPr/>
        <p:txBody>
          <a:bodyPr/>
          <a:lstStyle>
            <a:lvl1pPr>
              <a:defRPr/>
            </a:lvl1pPr>
          </a:lstStyle>
          <a:p>
            <a:endParaRPr lang="es-CL"/>
          </a:p>
        </p:txBody>
      </p:sp>
      <p:sp>
        <p:nvSpPr>
          <p:cNvPr id="4" name="3 Marcador de número de diapositiva"/>
          <p:cNvSpPr>
            <a:spLocks noGrp="1"/>
          </p:cNvSpPr>
          <p:nvPr>
            <p:ph type="sldNum" sz="quarter" idx="12"/>
          </p:nvPr>
        </p:nvSpPr>
        <p:spPr/>
        <p:txBody>
          <a:bodyPr/>
          <a:lstStyle>
            <a:lvl1pPr>
              <a:defRPr/>
            </a:lvl1pPr>
          </a:lstStyle>
          <a:p>
            <a:fld id="{5DD08C0D-9CCE-4E82-90C6-D58A36F87AE4}" type="slidenum">
              <a:rPr lang="es-CL" smtClean="0"/>
              <a:pPr/>
              <a:t>‹Nº›</a:t>
            </a:fld>
            <a:endParaRPr lang="es-CL"/>
          </a:p>
        </p:txBody>
      </p:sp>
    </p:spTree>
    <p:extLst>
      <p:ext uri="{BB962C8B-B14F-4D97-AF65-F5344CB8AC3E}">
        <p14:creationId xmlns:p14="http://schemas.microsoft.com/office/powerpoint/2010/main" val="59800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CL"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CL" smtClean="0"/>
              <a:t>Haga clic para modificar el estilo de texto del patrón</a:t>
            </a:r>
          </a:p>
          <a:p>
            <a:pPr lvl="1"/>
            <a:r>
              <a:rPr lang="es-CL" smtClean="0"/>
              <a:t>Segundo nivel</a:t>
            </a:r>
          </a:p>
          <a:p>
            <a:pPr lvl="2"/>
            <a:r>
              <a:rPr lang="es-CL" smtClean="0"/>
              <a:t>Tercer nivel</a:t>
            </a:r>
          </a:p>
          <a:p>
            <a:pPr lvl="3"/>
            <a:r>
              <a:rPr lang="es-CL" smtClean="0"/>
              <a:t>Cuarto nivel</a:t>
            </a:r>
          </a:p>
          <a:p>
            <a:pPr lvl="4"/>
            <a:r>
              <a:rPr lang="es-CL"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CL"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CL"/>
          </a:p>
        </p:txBody>
      </p:sp>
      <p:sp>
        <p:nvSpPr>
          <p:cNvPr id="6" name="5 Marcador de pie de página"/>
          <p:cNvSpPr>
            <a:spLocks noGrp="1"/>
          </p:cNvSpPr>
          <p:nvPr>
            <p:ph type="ftr" sz="quarter" idx="11"/>
          </p:nvPr>
        </p:nvSpPr>
        <p:spPr/>
        <p:txBody>
          <a:bodyPr/>
          <a:lstStyle>
            <a:lvl1pPr>
              <a:defRPr/>
            </a:lvl1pPr>
          </a:lstStyle>
          <a:p>
            <a:endParaRPr lang="es-CL"/>
          </a:p>
        </p:txBody>
      </p:sp>
      <p:sp>
        <p:nvSpPr>
          <p:cNvPr id="7" name="6 Marcador de número de diapositiva"/>
          <p:cNvSpPr>
            <a:spLocks noGrp="1"/>
          </p:cNvSpPr>
          <p:nvPr>
            <p:ph type="sldNum" sz="quarter" idx="12"/>
          </p:nvPr>
        </p:nvSpPr>
        <p:spPr/>
        <p:txBody>
          <a:bodyPr/>
          <a:lstStyle>
            <a:lvl1pPr>
              <a:defRPr/>
            </a:lvl1pPr>
          </a:lstStyle>
          <a:p>
            <a:fld id="{9FD8FB22-493D-4A6B-A498-2E006E02D392}" type="slidenum">
              <a:rPr lang="es-CL" smtClean="0"/>
              <a:pPr/>
              <a:t>‹Nº›</a:t>
            </a:fld>
            <a:endParaRPr lang="es-CL"/>
          </a:p>
        </p:txBody>
      </p:sp>
    </p:spTree>
    <p:extLst>
      <p:ext uri="{BB962C8B-B14F-4D97-AF65-F5344CB8AC3E}">
        <p14:creationId xmlns:p14="http://schemas.microsoft.com/office/powerpoint/2010/main" val="3882938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CL"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CL" smtClean="0"/>
              <a:t>Haga clic en el icono para agregar una imagen</a:t>
            </a:r>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CL"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CL"/>
          </a:p>
        </p:txBody>
      </p:sp>
      <p:sp>
        <p:nvSpPr>
          <p:cNvPr id="6" name="5 Marcador de pie de página"/>
          <p:cNvSpPr>
            <a:spLocks noGrp="1"/>
          </p:cNvSpPr>
          <p:nvPr>
            <p:ph type="ftr" sz="quarter" idx="11"/>
          </p:nvPr>
        </p:nvSpPr>
        <p:spPr/>
        <p:txBody>
          <a:bodyPr/>
          <a:lstStyle>
            <a:lvl1pPr>
              <a:defRPr/>
            </a:lvl1pPr>
          </a:lstStyle>
          <a:p>
            <a:endParaRPr lang="es-CL"/>
          </a:p>
        </p:txBody>
      </p:sp>
      <p:sp>
        <p:nvSpPr>
          <p:cNvPr id="7" name="6 Marcador de número de diapositiva"/>
          <p:cNvSpPr>
            <a:spLocks noGrp="1"/>
          </p:cNvSpPr>
          <p:nvPr>
            <p:ph type="sldNum" sz="quarter" idx="12"/>
          </p:nvPr>
        </p:nvSpPr>
        <p:spPr/>
        <p:txBody>
          <a:bodyPr/>
          <a:lstStyle>
            <a:lvl1pPr>
              <a:defRPr/>
            </a:lvl1pPr>
          </a:lstStyle>
          <a:p>
            <a:fld id="{07B2B09D-D098-4563-933E-36621DDD7342}" type="slidenum">
              <a:rPr lang="es-CL" smtClean="0"/>
              <a:pPr/>
              <a:t>‹Nº›</a:t>
            </a:fld>
            <a:endParaRPr lang="es-CL"/>
          </a:p>
        </p:txBody>
      </p:sp>
    </p:spTree>
    <p:extLst>
      <p:ext uri="{BB962C8B-B14F-4D97-AF65-F5344CB8AC3E}">
        <p14:creationId xmlns:p14="http://schemas.microsoft.com/office/powerpoint/2010/main" val="1909339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306" name="Group 2"/>
          <p:cNvGrpSpPr>
            <a:grpSpLocks/>
          </p:cNvGrpSpPr>
          <p:nvPr/>
        </p:nvGrpSpPr>
        <p:grpSpPr bwMode="auto">
          <a:xfrm>
            <a:off x="0" y="0"/>
            <a:ext cx="2667000" cy="6858000"/>
            <a:chOff x="0" y="0"/>
            <a:chExt cx="1680" cy="4320"/>
          </a:xfrm>
        </p:grpSpPr>
        <p:sp>
          <p:nvSpPr>
            <p:cNvPr id="98307"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s-CL"/>
            </a:p>
          </p:txBody>
        </p:sp>
        <p:pic>
          <p:nvPicPr>
            <p:cNvPr id="98308" name="Picture 4" descr="slidemaster_med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extLst>
              <a:ext uri="{909E8E84-426E-40DD-AFC4-6F175D3DCCD1}">
                <a14:hiddenFill xmlns:a14="http://schemas.microsoft.com/office/drawing/2010/main">
                  <a:solidFill>
                    <a:srgbClr val="FFFFFF"/>
                  </a:solidFill>
                </a14:hiddenFill>
              </a:ext>
            </a:extLst>
          </p:spPr>
        </p:pic>
      </p:grpSp>
      <p:sp>
        <p:nvSpPr>
          <p:cNvPr id="98309" name="Rectangle 5"/>
          <p:cNvSpPr>
            <a:spLocks noGrp="1" noChangeArrowheads="1"/>
          </p:cNvSpPr>
          <p:nvPr>
            <p:ph type="title"/>
          </p:nvPr>
        </p:nvSpPr>
        <p:spPr bwMode="auto">
          <a:xfrm>
            <a:off x="2438400" y="228600"/>
            <a:ext cx="6400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L" smtClean="0"/>
              <a:t>Haga clic para modificar el estilo de título del patrón</a:t>
            </a:r>
          </a:p>
        </p:txBody>
      </p:sp>
      <p:sp>
        <p:nvSpPr>
          <p:cNvPr id="98310" name="Rectangle 6"/>
          <p:cNvSpPr>
            <a:spLocks noGrp="1" noChangeArrowheads="1"/>
          </p:cNvSpPr>
          <p:nvPr>
            <p:ph type="body" idx="1"/>
          </p:nvPr>
        </p:nvSpPr>
        <p:spPr bwMode="auto">
          <a:xfrm>
            <a:off x="2438400" y="1600200"/>
            <a:ext cx="6400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L" smtClean="0"/>
              <a:t>Haga clic para modificar el estilo de texto del patrón</a:t>
            </a:r>
          </a:p>
          <a:p>
            <a:pPr lvl="1"/>
            <a:r>
              <a:rPr lang="es-CL" smtClean="0"/>
              <a:t>Segundo nivel</a:t>
            </a:r>
          </a:p>
          <a:p>
            <a:pPr lvl="2"/>
            <a:r>
              <a:rPr lang="es-CL" smtClean="0"/>
              <a:t>Tercer nivel</a:t>
            </a:r>
          </a:p>
          <a:p>
            <a:pPr lvl="3"/>
            <a:r>
              <a:rPr lang="es-CL" smtClean="0"/>
              <a:t>Cuarto nivel</a:t>
            </a:r>
          </a:p>
          <a:p>
            <a:pPr lvl="4"/>
            <a:r>
              <a:rPr lang="es-CL" smtClean="0"/>
              <a:t>Quinto nivel</a:t>
            </a:r>
          </a:p>
        </p:txBody>
      </p:sp>
      <p:sp>
        <p:nvSpPr>
          <p:cNvPr id="98311" name="Rectangle 7"/>
          <p:cNvSpPr>
            <a:spLocks noGrp="1" noChangeArrowheads="1"/>
          </p:cNvSpPr>
          <p:nvPr>
            <p:ph type="dt" sz="half" idx="2"/>
          </p:nvPr>
        </p:nvSpPr>
        <p:spPr bwMode="auto">
          <a:xfrm>
            <a:off x="152400" y="6248400"/>
            <a:ext cx="1901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defRPr>
            </a:lvl1pPr>
          </a:lstStyle>
          <a:p>
            <a:endParaRPr lang="es-CL"/>
          </a:p>
        </p:txBody>
      </p:sp>
      <p:sp>
        <p:nvSpPr>
          <p:cNvPr id="9831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defRPr>
            </a:lvl1pPr>
          </a:lstStyle>
          <a:p>
            <a:endParaRPr lang="es-CL"/>
          </a:p>
        </p:txBody>
      </p:sp>
      <p:sp>
        <p:nvSpPr>
          <p:cNvPr id="98313"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fld id="{943F7F08-C965-4247-842C-CC4666850873}"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2pPr>
      <a:lvl3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3pPr>
      <a:lvl4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4pPr>
      <a:lvl5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1" fontAlgn="base" hangingPunct="1">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38200" y="1628800"/>
            <a:ext cx="7620000" cy="1800200"/>
          </a:xfrm>
          <a:ln w="28575"/>
        </p:spPr>
        <p:txBody>
          <a:bodyPr>
            <a:normAutofit/>
          </a:bodyPr>
          <a:lstStyle/>
          <a:p>
            <a:pPr algn="ctr"/>
            <a:r>
              <a:rPr lang="es-CL" sz="4400" dirty="0" smtClean="0"/>
              <a:t>Guía Nº7: Documentos Internos</a:t>
            </a:r>
            <a:endParaRPr lang="es-CL" sz="4400" dirty="0"/>
          </a:p>
        </p:txBody>
      </p:sp>
      <p:sp>
        <p:nvSpPr>
          <p:cNvPr id="5" name="2 Subtítulo"/>
          <p:cNvSpPr txBox="1">
            <a:spLocks/>
          </p:cNvSpPr>
          <p:nvPr/>
        </p:nvSpPr>
        <p:spPr>
          <a:xfrm>
            <a:off x="467544" y="67072"/>
            <a:ext cx="4977929" cy="1129680"/>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t"/>
            <a:r>
              <a:rPr lang="es-AR" b="1" dirty="0" smtClean="0">
                <a:solidFill>
                  <a:schemeClr val="tx1"/>
                </a:solidFill>
              </a:rPr>
              <a:t> </a:t>
            </a:r>
            <a:endParaRPr lang="es-AR" dirty="0" smtClean="0">
              <a:solidFill>
                <a:schemeClr val="tx1"/>
              </a:solidFill>
            </a:endParaRPr>
          </a:p>
          <a:p>
            <a:pPr fontAlgn="t"/>
            <a:r>
              <a:rPr lang="es-AR" sz="3400" b="1" dirty="0" smtClean="0">
                <a:solidFill>
                  <a:schemeClr val="tx1"/>
                </a:solidFill>
              </a:rPr>
              <a:t>Colegio Nuestra Señora María Inmaculada del Bosque</a:t>
            </a:r>
            <a:endParaRPr lang="es-AR" sz="3400" dirty="0" smtClean="0">
              <a:solidFill>
                <a:schemeClr val="tx1"/>
              </a:solidFill>
            </a:endParaRPr>
          </a:p>
          <a:p>
            <a:pPr fontAlgn="t"/>
            <a:r>
              <a:rPr lang="es-AR" sz="3400" b="1" dirty="0" smtClean="0">
                <a:solidFill>
                  <a:schemeClr val="tx1"/>
                </a:solidFill>
              </a:rPr>
              <a:t>Unidad Técnica Pedagógica</a:t>
            </a:r>
            <a:endParaRPr lang="es-AR" sz="3400" dirty="0" smtClean="0">
              <a:solidFill>
                <a:schemeClr val="tx1"/>
              </a:solidFill>
            </a:endParaRPr>
          </a:p>
          <a:p>
            <a:pPr fontAlgn="t"/>
            <a:r>
              <a:rPr lang="es-AR" sz="3400" b="1" dirty="0" smtClean="0">
                <a:solidFill>
                  <a:schemeClr val="tx1"/>
                </a:solidFill>
              </a:rPr>
              <a:t>Profesora: Cecilia Quezada -Nivel: 3° Medio  </a:t>
            </a:r>
          </a:p>
          <a:p>
            <a:pPr fontAlgn="t"/>
            <a:r>
              <a:rPr lang="es-AR" sz="3400" b="1" dirty="0" smtClean="0">
                <a:solidFill>
                  <a:schemeClr val="tx1"/>
                </a:solidFill>
              </a:rPr>
              <a:t>Módulo: Aplicaciones Informáticas</a:t>
            </a:r>
          </a:p>
          <a:p>
            <a:pPr fontAlgn="t"/>
            <a:r>
              <a:rPr lang="es-AR" sz="3400" b="1" dirty="0" smtClean="0">
                <a:solidFill>
                  <a:schemeClr val="tx1"/>
                </a:solidFill>
              </a:rPr>
              <a:t>Correo: </a:t>
            </a:r>
            <a:r>
              <a:rPr lang="es-CL" sz="3500" b="1" dirty="0" smtClean="0">
                <a:solidFill>
                  <a:schemeClr val="tx1"/>
                </a:solidFill>
              </a:rPr>
              <a:t>cecilia.quezada@liceonsmariainmaculada.cl</a:t>
            </a:r>
          </a:p>
          <a:p>
            <a:pPr fontAlgn="t"/>
            <a:endParaRPr lang="es-AR" sz="3400" dirty="0" smtClean="0">
              <a:solidFill>
                <a:schemeClr val="tx1"/>
              </a:solidFill>
            </a:endParaRPr>
          </a:p>
          <a:p>
            <a:endParaRPr lang="es-CL" dirty="0">
              <a:solidFill>
                <a:schemeClr val="tx1"/>
              </a:solidFill>
            </a:endParaRPr>
          </a:p>
        </p:txBody>
      </p:sp>
      <p:pic>
        <p:nvPicPr>
          <p:cNvPr id="6" name="Imagen 3" descr="_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9729"/>
            <a:ext cx="1056629" cy="1056629"/>
          </a:xfrm>
          <a:prstGeom prst="rect">
            <a:avLst/>
          </a:prstGeom>
          <a:noFill/>
          <a:extLst>
            <a:ext uri="{909E8E84-426E-40DD-AFC4-6F175D3DCCD1}">
              <a14:hiddenFill xmlns:a14="http://schemas.microsoft.com/office/drawing/2010/main">
                <a:solidFill>
                  <a:srgbClr val="FFFFFF"/>
                </a:solidFill>
              </a14:hiddenFill>
            </a:ext>
          </a:extLst>
        </p:spPr>
      </p:pic>
      <p:sp>
        <p:nvSpPr>
          <p:cNvPr id="4" name="3 Subtítulo"/>
          <p:cNvSpPr>
            <a:spLocks noGrp="1"/>
          </p:cNvSpPr>
          <p:nvPr>
            <p:ph type="subTitle" idx="1"/>
          </p:nvPr>
        </p:nvSpPr>
        <p:spPr>
          <a:xfrm>
            <a:off x="1687265" y="3645024"/>
            <a:ext cx="6732240" cy="1368152"/>
          </a:xfrm>
          <a:ln w="28575"/>
        </p:spPr>
        <p:txBody>
          <a:bodyPr>
            <a:normAutofit/>
          </a:bodyPr>
          <a:lstStyle/>
          <a:p>
            <a:pPr algn="ctr"/>
            <a:r>
              <a:rPr lang="es-CL" sz="2400" dirty="0">
                <a:effectLst/>
              </a:rPr>
              <a:t>Objetivo: Aplicar formato </a:t>
            </a:r>
            <a:r>
              <a:rPr lang="es-CL" sz="2400" dirty="0" smtClean="0">
                <a:effectLst/>
              </a:rPr>
              <a:t>en documentos internos respetando códigos de comunicación según indicaciones de la jefatura </a:t>
            </a:r>
            <a:endParaRPr lang="es-CL" sz="2400" dirty="0">
              <a:effectLst/>
            </a:endParaRPr>
          </a:p>
        </p:txBody>
      </p:sp>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31640" y="5373216"/>
            <a:ext cx="609600" cy="609600"/>
          </a:xfrm>
          <a:prstGeom prst="rect">
            <a:avLst/>
          </a:prstGeom>
        </p:spPr>
      </p:pic>
    </p:spTree>
    <p:extLst>
      <p:ext uri="{BB962C8B-B14F-4D97-AF65-F5344CB8AC3E}">
        <p14:creationId xmlns:p14="http://schemas.microsoft.com/office/powerpoint/2010/main" val="3402033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4717"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116632"/>
            <a:ext cx="6400800" cy="1219200"/>
          </a:xfrm>
        </p:spPr>
        <p:txBody>
          <a:bodyPr/>
          <a:lstStyle/>
          <a:p>
            <a:r>
              <a:rPr lang="es-MX" sz="3200" dirty="0" smtClean="0"/>
              <a:t>Actividad: Redacta los siguientes documentos</a:t>
            </a:r>
            <a:endParaRPr lang="es-CL" sz="3200" dirty="0"/>
          </a:p>
        </p:txBody>
      </p:sp>
      <p:sp>
        <p:nvSpPr>
          <p:cNvPr id="3" name="2 Marcador de contenido"/>
          <p:cNvSpPr>
            <a:spLocks noGrp="1"/>
          </p:cNvSpPr>
          <p:nvPr>
            <p:ph idx="1"/>
          </p:nvPr>
        </p:nvSpPr>
        <p:spPr>
          <a:xfrm>
            <a:off x="2411760" y="1268760"/>
            <a:ext cx="6400800" cy="5328592"/>
          </a:xfrm>
        </p:spPr>
        <p:txBody>
          <a:bodyPr/>
          <a:lstStyle/>
          <a:p>
            <a:pPr algn="just"/>
            <a:r>
              <a:rPr lang="es-MX" sz="1800" dirty="0" smtClean="0">
                <a:effectLst/>
              </a:rPr>
              <a:t>Invitación: Con fecha 01 de Diciembre de 2019, </a:t>
            </a:r>
            <a:r>
              <a:rPr lang="es-CL" sz="1800" dirty="0" smtClean="0">
                <a:effectLst/>
              </a:rPr>
              <a:t>Carolina </a:t>
            </a:r>
            <a:r>
              <a:rPr lang="es-CL" sz="1800" dirty="0">
                <a:effectLst/>
              </a:rPr>
              <a:t>Céspedes, encargada de Relaciones Públicas de la comercializadora Genios ubicada en providencia 2424 teléfono 224781414, Santiago, invita </a:t>
            </a:r>
            <a:r>
              <a:rPr lang="es-CL" sz="1800" dirty="0" smtClean="0">
                <a:effectLst/>
              </a:rPr>
              <a:t>al departamento de ventas junto a sus hijos menores de 15 años a  participar de la fiesta de navidad  </a:t>
            </a:r>
            <a:r>
              <a:rPr lang="es-CL" sz="1800" dirty="0">
                <a:effectLst/>
              </a:rPr>
              <a:t>el día </a:t>
            </a:r>
            <a:r>
              <a:rPr lang="es-CL" sz="1800" dirty="0" smtClean="0">
                <a:effectLst/>
              </a:rPr>
              <a:t>10 </a:t>
            </a:r>
            <a:r>
              <a:rPr lang="es-CL" sz="1800" dirty="0">
                <a:effectLst/>
              </a:rPr>
              <a:t>de </a:t>
            </a:r>
            <a:r>
              <a:rPr lang="es-CL" sz="1800" dirty="0" smtClean="0">
                <a:effectLst/>
              </a:rPr>
              <a:t>diciembre de 2019 </a:t>
            </a:r>
            <a:r>
              <a:rPr lang="es-CL" sz="1800" dirty="0">
                <a:effectLst/>
              </a:rPr>
              <a:t>a las </a:t>
            </a:r>
            <a:r>
              <a:rPr lang="es-CL" sz="1800" dirty="0" smtClean="0">
                <a:effectLst/>
              </a:rPr>
              <a:t>14:00, </a:t>
            </a:r>
            <a:r>
              <a:rPr lang="es-CL" sz="1800" dirty="0">
                <a:effectLst/>
              </a:rPr>
              <a:t>en la sala </a:t>
            </a:r>
            <a:r>
              <a:rPr lang="es-CL" sz="1800" dirty="0" smtClean="0">
                <a:effectLst/>
              </a:rPr>
              <a:t>de reuniones de la empresa. </a:t>
            </a:r>
            <a:r>
              <a:rPr lang="es-CL" sz="1800" dirty="0">
                <a:effectLst/>
              </a:rPr>
              <a:t>El evento </a:t>
            </a:r>
            <a:r>
              <a:rPr lang="es-CL" sz="1800" dirty="0" smtClean="0">
                <a:effectLst/>
              </a:rPr>
              <a:t>incluye un almuerzo y regalos para los hijos acompañantes. </a:t>
            </a:r>
            <a:r>
              <a:rPr lang="es-CL" sz="1800" dirty="0">
                <a:effectLst/>
              </a:rPr>
              <a:t>La </a:t>
            </a:r>
            <a:r>
              <a:rPr lang="es-CL" sz="1800" dirty="0" smtClean="0">
                <a:effectLst/>
              </a:rPr>
              <a:t>ceremonia </a:t>
            </a:r>
            <a:r>
              <a:rPr lang="es-CL" sz="1800" dirty="0">
                <a:effectLst/>
              </a:rPr>
              <a:t>se encuentra a cargo del presidente de la compañía. Se requiere confirmación de asistencia y datos de </a:t>
            </a:r>
            <a:r>
              <a:rPr lang="es-CL" sz="1800" dirty="0" smtClean="0">
                <a:effectLst/>
              </a:rPr>
              <a:t>las personas </a:t>
            </a:r>
            <a:r>
              <a:rPr lang="es-CL" sz="1800" dirty="0">
                <a:effectLst/>
              </a:rPr>
              <a:t>que </a:t>
            </a:r>
            <a:r>
              <a:rPr lang="es-CL" sz="1800" dirty="0" smtClean="0">
                <a:effectLst/>
              </a:rPr>
              <a:t>acompañan </a:t>
            </a:r>
            <a:r>
              <a:rPr lang="es-CL" sz="1800" dirty="0">
                <a:effectLst/>
              </a:rPr>
              <a:t>al </a:t>
            </a:r>
            <a:r>
              <a:rPr lang="es-CL" sz="1800" dirty="0" smtClean="0">
                <a:effectLst/>
              </a:rPr>
              <a:t>trabajador y </a:t>
            </a:r>
            <a:r>
              <a:rPr lang="es-CL" sz="1800" dirty="0">
                <a:effectLst/>
              </a:rPr>
              <a:t>se enviará información de alimentos para considerar alergias alimentarías </a:t>
            </a:r>
          </a:p>
          <a:p>
            <a:pPr algn="just"/>
            <a:r>
              <a:rPr lang="es-MX" sz="1800" dirty="0" smtClean="0">
                <a:effectLst/>
              </a:rPr>
              <a:t>Carta de Renuncia: Con fecha 01 de Agosto de 2020 </a:t>
            </a:r>
            <a:r>
              <a:rPr lang="es-CL" sz="1800" dirty="0" smtClean="0">
                <a:effectLst/>
              </a:rPr>
              <a:t>Carolina Céspedes Varas, Rut 12.548.788-7 </a:t>
            </a:r>
            <a:r>
              <a:rPr lang="es-CL" sz="1800" dirty="0">
                <a:effectLst/>
              </a:rPr>
              <a:t>encargada de Relaciones Públicas de la comercializadora Genios, Rut 77.256.879-3, ubicada en providencia 2424 </a:t>
            </a:r>
            <a:r>
              <a:rPr lang="es-CL" sz="1800" dirty="0" smtClean="0">
                <a:effectLst/>
              </a:rPr>
              <a:t>Santiago, renuncia a su trabajo a partir del 30 de agosto de 2020 debido a continuidad de estudios en el extranjero</a:t>
            </a:r>
            <a:endParaRPr lang="es-CL" sz="1800" dirty="0">
              <a:effectLst/>
            </a:endParaRPr>
          </a:p>
        </p:txBody>
      </p:sp>
      <p:sp>
        <p:nvSpPr>
          <p:cNvPr id="4" name="3 CuadroTexto"/>
          <p:cNvSpPr txBox="1"/>
          <p:nvPr/>
        </p:nvSpPr>
        <p:spPr>
          <a:xfrm>
            <a:off x="-108520" y="5085184"/>
            <a:ext cx="2376264" cy="1015663"/>
          </a:xfrm>
          <a:prstGeom prst="rect">
            <a:avLst/>
          </a:prstGeom>
          <a:noFill/>
        </p:spPr>
        <p:txBody>
          <a:bodyPr wrap="square" rtlCol="0">
            <a:spAutoFit/>
          </a:bodyPr>
          <a:lstStyle/>
          <a:p>
            <a:pPr algn="ctr"/>
            <a:r>
              <a:rPr lang="es-MX" sz="2000" b="1" u="sng" dirty="0" smtClean="0">
                <a:solidFill>
                  <a:srgbClr val="FF0000"/>
                </a:solidFill>
                <a:effectLst>
                  <a:outerShdw blurRad="38100" dist="38100" dir="2700000" algn="tl">
                    <a:srgbClr val="000000">
                      <a:alpha val="43137"/>
                    </a:srgbClr>
                  </a:outerShdw>
                </a:effectLst>
              </a:rPr>
              <a:t>Envía la actividad al mail para retroalimentación</a:t>
            </a:r>
            <a:endParaRPr lang="es-CL" sz="20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6853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116632"/>
            <a:ext cx="6400800" cy="1219200"/>
          </a:xfrm>
        </p:spPr>
        <p:txBody>
          <a:bodyPr/>
          <a:lstStyle/>
          <a:p>
            <a:r>
              <a:rPr lang="es-MX" sz="3200" dirty="0" smtClean="0"/>
              <a:t>Actividad: Redacta los siguientes documentos</a:t>
            </a:r>
            <a:endParaRPr lang="es-CL" sz="3200" dirty="0"/>
          </a:p>
        </p:txBody>
      </p:sp>
      <p:sp>
        <p:nvSpPr>
          <p:cNvPr id="3" name="2 Marcador de contenido"/>
          <p:cNvSpPr>
            <a:spLocks noGrp="1"/>
          </p:cNvSpPr>
          <p:nvPr>
            <p:ph idx="1"/>
          </p:nvPr>
        </p:nvSpPr>
        <p:spPr>
          <a:xfrm>
            <a:off x="2411760" y="1916832"/>
            <a:ext cx="6400800" cy="3168352"/>
          </a:xfrm>
        </p:spPr>
        <p:txBody>
          <a:bodyPr/>
          <a:lstStyle/>
          <a:p>
            <a:pPr marL="0" indent="0" algn="just">
              <a:buNone/>
            </a:pPr>
            <a:r>
              <a:rPr lang="es-MX" sz="1800" dirty="0" smtClean="0">
                <a:effectLst/>
              </a:rPr>
              <a:t>Certificado</a:t>
            </a:r>
            <a:r>
              <a:rPr lang="es-MX" sz="1800" dirty="0">
                <a:effectLst/>
              </a:rPr>
              <a:t>: </a:t>
            </a:r>
            <a:r>
              <a:rPr lang="es-MX" sz="1800" dirty="0" smtClean="0">
                <a:effectLst/>
              </a:rPr>
              <a:t>Con fecha 02 de Julio de 2020, el </a:t>
            </a:r>
            <a:r>
              <a:rPr lang="es-MX" sz="1800" dirty="0">
                <a:effectLst/>
              </a:rPr>
              <a:t>representante legal </a:t>
            </a:r>
            <a:r>
              <a:rPr lang="es-MX" sz="1800" dirty="0" smtClean="0">
                <a:effectLst/>
              </a:rPr>
              <a:t>Jorge Rivera Soto, Rut: 11.245.578-8 de la Empresa </a:t>
            </a:r>
            <a:r>
              <a:rPr lang="es-MX" sz="1800" dirty="0">
                <a:effectLst/>
              </a:rPr>
              <a:t>Comercializadora </a:t>
            </a:r>
            <a:r>
              <a:rPr lang="es-MX" sz="1800" dirty="0" smtClean="0">
                <a:effectLst/>
              </a:rPr>
              <a:t>Yeye, </a:t>
            </a:r>
            <a:r>
              <a:rPr lang="es-MX" sz="1800" dirty="0">
                <a:effectLst/>
              </a:rPr>
              <a:t>R</a:t>
            </a:r>
            <a:r>
              <a:rPr lang="es-MX" sz="1800" dirty="0" smtClean="0">
                <a:effectLst/>
              </a:rPr>
              <a:t>ut: 77.879.256-7 ubicada en Bustamante 875, </a:t>
            </a:r>
            <a:r>
              <a:rPr lang="es-MX" sz="1800" dirty="0">
                <a:effectLst/>
              </a:rPr>
              <a:t>S</a:t>
            </a:r>
            <a:r>
              <a:rPr lang="es-MX" sz="1800" dirty="0" smtClean="0">
                <a:effectLst/>
              </a:rPr>
              <a:t>antiago, </a:t>
            </a:r>
            <a:r>
              <a:rPr lang="es-MX" sz="1800" dirty="0">
                <a:effectLst/>
              </a:rPr>
              <a:t>Fono: </a:t>
            </a:r>
            <a:r>
              <a:rPr lang="es-MX" sz="1800" dirty="0" smtClean="0">
                <a:effectLst/>
              </a:rPr>
              <a:t>228144717. certifica que la señorita Silvia Cortés Valenzuela, </a:t>
            </a:r>
            <a:r>
              <a:rPr lang="es-MX" sz="1800" dirty="0">
                <a:effectLst/>
              </a:rPr>
              <a:t>R</a:t>
            </a:r>
            <a:r>
              <a:rPr lang="es-MX" sz="1800" dirty="0" smtClean="0">
                <a:effectLst/>
              </a:rPr>
              <a:t>ut 15.877.547-6, se desempeña como Encargada de Bodega, desde el 03 de Abril de 2012 hasta la fecha, su contrato es indefinido con un ingreso líquido de $723.000  </a:t>
            </a:r>
            <a:endParaRPr lang="es-CL" sz="1800" dirty="0">
              <a:effectLst/>
            </a:endParaRPr>
          </a:p>
        </p:txBody>
      </p:sp>
      <p:sp>
        <p:nvSpPr>
          <p:cNvPr id="4" name="3 CuadroTexto"/>
          <p:cNvSpPr txBox="1"/>
          <p:nvPr/>
        </p:nvSpPr>
        <p:spPr>
          <a:xfrm>
            <a:off x="3347864" y="5593015"/>
            <a:ext cx="3888432" cy="707886"/>
          </a:xfrm>
          <a:prstGeom prst="rect">
            <a:avLst/>
          </a:prstGeom>
          <a:noFill/>
        </p:spPr>
        <p:txBody>
          <a:bodyPr wrap="square" rtlCol="0">
            <a:spAutoFit/>
          </a:bodyPr>
          <a:lstStyle/>
          <a:p>
            <a:pPr algn="ctr"/>
            <a:r>
              <a:rPr lang="es-MX" sz="2000" b="1" u="sng" dirty="0" smtClean="0">
                <a:solidFill>
                  <a:srgbClr val="0070C0"/>
                </a:solidFill>
                <a:effectLst>
                  <a:outerShdw blurRad="38100" dist="38100" dir="2700000" algn="tl">
                    <a:srgbClr val="000000">
                      <a:alpha val="43137"/>
                    </a:srgbClr>
                  </a:outerShdw>
                </a:effectLst>
              </a:rPr>
              <a:t>Envía la actividad al mail para retroalimentación</a:t>
            </a:r>
            <a:endParaRPr lang="es-CL" sz="2000" b="1" u="sng"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3593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01008"/>
            <a:ext cx="2205608" cy="680120"/>
          </a:xfrm>
        </p:spPr>
        <p:txBody>
          <a:bodyPr/>
          <a:lstStyle/>
          <a:p>
            <a:r>
              <a:rPr lang="es-CL" dirty="0" smtClean="0"/>
              <a:t>Solución </a:t>
            </a:r>
            <a:endParaRPr lang="es-CL" dirty="0"/>
          </a:p>
        </p:txBody>
      </p:sp>
      <p:sp>
        <p:nvSpPr>
          <p:cNvPr id="4" name="3 Marcador de contenido"/>
          <p:cNvSpPr>
            <a:spLocks noGrp="1"/>
          </p:cNvSpPr>
          <p:nvPr>
            <p:ph idx="1"/>
          </p:nvPr>
        </p:nvSpPr>
        <p:spPr>
          <a:xfrm>
            <a:off x="2431141" y="1196752"/>
            <a:ext cx="6400800" cy="5472608"/>
          </a:xfrm>
        </p:spPr>
        <p:txBody>
          <a:bodyPr/>
          <a:lstStyle/>
          <a:p>
            <a:pPr marL="0" indent="0" algn="ctr">
              <a:buNone/>
            </a:pPr>
            <a:r>
              <a:rPr lang="es-MX" sz="1400" dirty="0" smtClean="0">
                <a:effectLst/>
              </a:rPr>
              <a:t>INVITACIÓN</a:t>
            </a:r>
          </a:p>
          <a:p>
            <a:pPr marL="0" indent="0" algn="just">
              <a:buNone/>
            </a:pPr>
            <a:endParaRPr lang="es-MX" sz="1400" b="1" dirty="0" smtClean="0">
              <a:effectLst/>
            </a:endParaRPr>
          </a:p>
          <a:p>
            <a:pPr marL="0" indent="0" algn="just">
              <a:buNone/>
            </a:pPr>
            <a:r>
              <a:rPr lang="es-MX" sz="1400" dirty="0" smtClean="0">
                <a:effectLst/>
              </a:rPr>
              <a:t>Departamento de Ventas</a:t>
            </a:r>
          </a:p>
          <a:p>
            <a:pPr marL="0" indent="0" algn="just">
              <a:buNone/>
            </a:pPr>
            <a:r>
              <a:rPr lang="es-MX" sz="1400" b="1" u="sng" dirty="0" smtClean="0">
                <a:effectLst/>
              </a:rPr>
              <a:t>PRESENTE</a:t>
            </a:r>
            <a:endParaRPr lang="es-MX" sz="1400" b="1" u="sng" dirty="0">
              <a:effectLst/>
            </a:endParaRPr>
          </a:p>
          <a:p>
            <a:pPr marL="0" indent="0" algn="just">
              <a:buNone/>
            </a:pPr>
            <a:r>
              <a:rPr lang="es-MX" sz="1400" dirty="0" smtClean="0">
                <a:effectLst/>
              </a:rPr>
              <a:t>	Queremos agradecer a todos nuestros colaboradores del departamento de ventas, su compromiso y esfuerzo nos ha permitido alcanzar el </a:t>
            </a:r>
            <a:r>
              <a:rPr lang="es-MX" sz="1400" dirty="0">
                <a:effectLst/>
              </a:rPr>
              <a:t>éxito </a:t>
            </a:r>
            <a:r>
              <a:rPr lang="es-MX" sz="1400" dirty="0" smtClean="0">
                <a:effectLst/>
              </a:rPr>
              <a:t>empresarial, </a:t>
            </a:r>
            <a:r>
              <a:rPr lang="es-MX" sz="1400" dirty="0">
                <a:effectLst/>
              </a:rPr>
              <a:t>por este </a:t>
            </a:r>
            <a:r>
              <a:rPr lang="es-MX" sz="1400" dirty="0" smtClean="0">
                <a:effectLst/>
              </a:rPr>
              <a:t>motivo queremos </a:t>
            </a:r>
            <a:r>
              <a:rPr lang="es-MX" sz="1400" dirty="0">
                <a:effectLst/>
              </a:rPr>
              <a:t>invitarle a usted y </a:t>
            </a:r>
            <a:r>
              <a:rPr lang="es-MX" sz="1400" dirty="0" smtClean="0">
                <a:effectLst/>
              </a:rPr>
              <a:t>sus hijos menores de 15 años </a:t>
            </a:r>
            <a:r>
              <a:rPr lang="es-MX" sz="1400" dirty="0">
                <a:effectLst/>
              </a:rPr>
              <a:t>e</a:t>
            </a:r>
            <a:r>
              <a:rPr lang="es-MX" sz="1400" dirty="0" smtClean="0">
                <a:effectLst/>
              </a:rPr>
              <a:t>l </a:t>
            </a:r>
            <a:r>
              <a:rPr lang="es-MX" sz="1400" dirty="0">
                <a:effectLst/>
              </a:rPr>
              <a:t>próximo día </a:t>
            </a:r>
            <a:r>
              <a:rPr lang="es-MX" sz="1400" dirty="0" smtClean="0">
                <a:effectLst/>
              </a:rPr>
              <a:t>10 </a:t>
            </a:r>
            <a:r>
              <a:rPr lang="es-MX" sz="1400" dirty="0">
                <a:effectLst/>
              </a:rPr>
              <a:t>de </a:t>
            </a:r>
            <a:r>
              <a:rPr lang="es-MX" sz="1400" dirty="0" smtClean="0">
                <a:effectLst/>
              </a:rPr>
              <a:t>Diciembre a </a:t>
            </a:r>
            <a:r>
              <a:rPr lang="es-MX" sz="1400" dirty="0">
                <a:effectLst/>
              </a:rPr>
              <a:t>las </a:t>
            </a:r>
            <a:r>
              <a:rPr lang="es-MX" sz="1400" dirty="0" smtClean="0">
                <a:effectLst/>
              </a:rPr>
              <a:t>14:00 </a:t>
            </a:r>
            <a:r>
              <a:rPr lang="es-MX" sz="1400" dirty="0">
                <a:effectLst/>
              </a:rPr>
              <a:t>horas </a:t>
            </a:r>
            <a:r>
              <a:rPr lang="es-MX" sz="1400" dirty="0" smtClean="0">
                <a:effectLst/>
              </a:rPr>
              <a:t>a celebrar la fiesta de navidad  </a:t>
            </a:r>
            <a:r>
              <a:rPr lang="es-MX" sz="1400" dirty="0">
                <a:effectLst/>
              </a:rPr>
              <a:t>de nuestra </a:t>
            </a:r>
            <a:r>
              <a:rPr lang="es-MX" sz="1400" dirty="0" smtClean="0">
                <a:effectLst/>
              </a:rPr>
              <a:t>compañía, el evento se realizará en la sala de reuniones de la empresa.</a:t>
            </a:r>
          </a:p>
          <a:p>
            <a:pPr marL="0" indent="0" algn="just">
              <a:buNone/>
            </a:pPr>
            <a:r>
              <a:rPr lang="es-MX" sz="1400" dirty="0" smtClean="0">
                <a:effectLst/>
              </a:rPr>
              <a:t>	Esta celebración estará a cargo del presidente de la empresa con un saludo inicial, posteriormente se </a:t>
            </a:r>
            <a:r>
              <a:rPr lang="es-MX" sz="1400" dirty="0">
                <a:effectLst/>
              </a:rPr>
              <a:t>ofrecerá </a:t>
            </a:r>
            <a:r>
              <a:rPr lang="es-MX" sz="1400" dirty="0" smtClean="0">
                <a:effectLst/>
              </a:rPr>
              <a:t>un almuerzo </a:t>
            </a:r>
            <a:r>
              <a:rPr lang="es-MX" sz="1400" dirty="0">
                <a:effectLst/>
              </a:rPr>
              <a:t>y tras la misma se </a:t>
            </a:r>
            <a:r>
              <a:rPr lang="es-MX" sz="1400" dirty="0" smtClean="0">
                <a:effectLst/>
              </a:rPr>
              <a:t>entregaran regalos a los asistentes al evento.</a:t>
            </a:r>
            <a:endParaRPr lang="es-MX" sz="1400" dirty="0">
              <a:effectLst/>
            </a:endParaRPr>
          </a:p>
          <a:p>
            <a:pPr marL="0" indent="0" algn="just">
              <a:buNone/>
            </a:pPr>
            <a:r>
              <a:rPr lang="es-MX" sz="1400" dirty="0" smtClean="0">
                <a:effectLst/>
              </a:rPr>
              <a:t>	Rogamos </a:t>
            </a:r>
            <a:r>
              <a:rPr lang="es-MX" sz="1400" dirty="0">
                <a:effectLst/>
              </a:rPr>
              <a:t>nos confirme su </a:t>
            </a:r>
            <a:r>
              <a:rPr lang="es-MX" sz="1400" dirty="0" smtClean="0">
                <a:effectLst/>
              </a:rPr>
              <a:t>asistencia, </a:t>
            </a:r>
            <a:r>
              <a:rPr lang="es-MX" sz="1400" dirty="0">
                <a:effectLst/>
              </a:rPr>
              <a:t>el </a:t>
            </a:r>
            <a:r>
              <a:rPr lang="es-MX" sz="1400" dirty="0" smtClean="0">
                <a:effectLst/>
              </a:rPr>
              <a:t>nombre y edad de sus hijo. </a:t>
            </a:r>
            <a:r>
              <a:rPr lang="es-MX" sz="1400" dirty="0">
                <a:effectLst/>
              </a:rPr>
              <a:t>También le remitiremos los posibles menús para que elijan el que desee en función de sus </a:t>
            </a:r>
            <a:r>
              <a:rPr lang="es-MX" sz="1400" dirty="0" smtClean="0">
                <a:effectLst/>
              </a:rPr>
              <a:t>preferencias </a:t>
            </a:r>
            <a:r>
              <a:rPr lang="es-MX" sz="1400" dirty="0">
                <a:effectLst/>
              </a:rPr>
              <a:t>y/o intolerancias alimentarias</a:t>
            </a:r>
            <a:r>
              <a:rPr lang="es-MX" sz="1400" dirty="0" smtClean="0">
                <a:effectLst/>
              </a:rPr>
              <a:t>.</a:t>
            </a:r>
            <a:endParaRPr lang="es-MX" sz="1400" dirty="0">
              <a:effectLst/>
            </a:endParaRPr>
          </a:p>
          <a:p>
            <a:pPr marL="0" indent="0" algn="just">
              <a:buNone/>
            </a:pPr>
            <a:r>
              <a:rPr lang="es-MX" sz="1400" b="1" i="1" dirty="0" smtClean="0">
                <a:effectLst/>
              </a:rPr>
              <a:t>	</a:t>
            </a:r>
            <a:r>
              <a:rPr lang="es-MX" sz="1400" dirty="0">
                <a:effectLst/>
              </a:rPr>
              <a:t>Esperando contar con su presencia, reciba un cordial saludo.</a:t>
            </a:r>
          </a:p>
          <a:p>
            <a:pPr marL="0" indent="0" algn="just">
              <a:buNone/>
            </a:pPr>
            <a:r>
              <a:rPr lang="es-MX" sz="1400" dirty="0">
                <a:effectLst/>
              </a:rPr>
              <a:t>			              </a:t>
            </a:r>
            <a:endParaRPr lang="es-MX" sz="1400" dirty="0" smtClean="0">
              <a:effectLst/>
            </a:endParaRPr>
          </a:p>
          <a:p>
            <a:pPr marL="0" indent="0" algn="just">
              <a:buNone/>
            </a:pPr>
            <a:r>
              <a:rPr lang="es-MX" sz="1400" dirty="0">
                <a:effectLst/>
              </a:rPr>
              <a:t>	</a:t>
            </a:r>
            <a:r>
              <a:rPr lang="es-MX" sz="1400" dirty="0" smtClean="0">
                <a:effectLst/>
              </a:rPr>
              <a:t>			Carolina </a:t>
            </a:r>
            <a:r>
              <a:rPr lang="es-MX" sz="1400" dirty="0">
                <a:effectLst/>
              </a:rPr>
              <a:t>Céspedes </a:t>
            </a:r>
          </a:p>
          <a:p>
            <a:pPr marL="0" indent="0" algn="just">
              <a:buNone/>
            </a:pPr>
            <a:r>
              <a:rPr lang="es-MX" sz="1400" dirty="0">
                <a:effectLst/>
              </a:rPr>
              <a:t>			Encargada de Relaciones </a:t>
            </a:r>
            <a:r>
              <a:rPr lang="es-MX" sz="1400" dirty="0" smtClean="0">
                <a:effectLst/>
              </a:rPr>
              <a:t>Públicas</a:t>
            </a:r>
          </a:p>
          <a:p>
            <a:pPr marL="0" indent="0" algn="just">
              <a:buNone/>
            </a:pPr>
            <a:endParaRPr lang="es-MX" sz="1400" dirty="0">
              <a:effectLst/>
            </a:endParaRPr>
          </a:p>
          <a:p>
            <a:pPr marL="0" indent="0" algn="just">
              <a:buNone/>
            </a:pPr>
            <a:r>
              <a:rPr lang="es-MX" sz="1400" dirty="0" smtClean="0">
                <a:effectLst/>
              </a:rPr>
              <a:t>Santiago, 01 de Diciembre de 2019</a:t>
            </a:r>
            <a:endParaRPr lang="es-MX" sz="1400" dirty="0">
              <a:effectLst/>
            </a:endParaRPr>
          </a:p>
          <a:p>
            <a:pPr algn="just"/>
            <a:endParaRPr lang="es-CL" dirty="0"/>
          </a:p>
        </p:txBody>
      </p:sp>
      <p:sp>
        <p:nvSpPr>
          <p:cNvPr id="5" name="4 Rectángulo"/>
          <p:cNvSpPr/>
          <p:nvPr/>
        </p:nvSpPr>
        <p:spPr>
          <a:xfrm>
            <a:off x="2431141" y="116632"/>
            <a:ext cx="6048672" cy="738664"/>
          </a:xfrm>
          <a:prstGeom prst="rect">
            <a:avLst/>
          </a:prstGeom>
        </p:spPr>
        <p:txBody>
          <a:bodyPr wrap="square">
            <a:spAutoFit/>
          </a:bodyPr>
          <a:lstStyle/>
          <a:p>
            <a:pPr marL="0" indent="0" algn="just">
              <a:buNone/>
            </a:pPr>
            <a:r>
              <a:rPr lang="es-MX" sz="1050" b="1" dirty="0"/>
              <a:t>Comercializadora </a:t>
            </a:r>
            <a:r>
              <a:rPr lang="es-MX" sz="1050" b="1" dirty="0" smtClean="0"/>
              <a:t>Genios</a:t>
            </a:r>
            <a:endParaRPr lang="es-MX" sz="1050" b="1" dirty="0"/>
          </a:p>
          <a:p>
            <a:pPr marL="0" indent="0" algn="just">
              <a:buNone/>
            </a:pPr>
            <a:r>
              <a:rPr lang="es-MX" sz="1050" b="1" dirty="0"/>
              <a:t>     Providencia </a:t>
            </a:r>
            <a:r>
              <a:rPr lang="es-MX" sz="1050" b="1" dirty="0" smtClean="0"/>
              <a:t>2424</a:t>
            </a:r>
            <a:endParaRPr lang="es-MX" sz="1050" b="1" dirty="0"/>
          </a:p>
          <a:p>
            <a:pPr marL="0" indent="0" algn="just">
              <a:buNone/>
            </a:pPr>
            <a:r>
              <a:rPr lang="es-MX" sz="1050" b="1" dirty="0"/>
              <a:t>     Fono: 224781414</a:t>
            </a:r>
          </a:p>
          <a:p>
            <a:pPr marL="0" indent="0" algn="just">
              <a:buNone/>
            </a:pPr>
            <a:r>
              <a:rPr lang="es-MX" sz="1050" b="1" dirty="0"/>
              <a:t>            Santiago</a:t>
            </a:r>
          </a:p>
        </p:txBody>
      </p:sp>
    </p:spTree>
    <p:extLst>
      <p:ext uri="{BB962C8B-B14F-4D97-AF65-F5344CB8AC3E}">
        <p14:creationId xmlns:p14="http://schemas.microsoft.com/office/powerpoint/2010/main" val="172450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07987" y="548680"/>
            <a:ext cx="6628509" cy="48965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817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31141" y="116632"/>
            <a:ext cx="6048672" cy="738664"/>
          </a:xfrm>
          <a:prstGeom prst="rect">
            <a:avLst/>
          </a:prstGeom>
        </p:spPr>
        <p:txBody>
          <a:bodyPr wrap="square">
            <a:spAutoFit/>
          </a:bodyPr>
          <a:lstStyle/>
          <a:p>
            <a:pPr marL="0" indent="0" algn="just">
              <a:buNone/>
            </a:pPr>
            <a:r>
              <a:rPr lang="es-MX" sz="1050" b="1" dirty="0"/>
              <a:t>Comercializadora </a:t>
            </a:r>
            <a:r>
              <a:rPr lang="es-MX" sz="1050" b="1" dirty="0" smtClean="0"/>
              <a:t>Yeye</a:t>
            </a:r>
            <a:endParaRPr lang="es-MX" sz="1050" b="1" dirty="0"/>
          </a:p>
          <a:p>
            <a:pPr marL="0" indent="0" algn="just">
              <a:buNone/>
            </a:pPr>
            <a:r>
              <a:rPr lang="es-MX" sz="1050" b="1" dirty="0"/>
              <a:t>     </a:t>
            </a:r>
            <a:r>
              <a:rPr lang="es-MX" sz="1050" b="1" dirty="0" smtClean="0"/>
              <a:t>Bustamante 875</a:t>
            </a:r>
            <a:endParaRPr lang="es-MX" sz="1050" b="1" dirty="0"/>
          </a:p>
          <a:p>
            <a:pPr marL="0" indent="0" algn="just">
              <a:buNone/>
            </a:pPr>
            <a:r>
              <a:rPr lang="es-MX" sz="1050" b="1" dirty="0"/>
              <a:t>     Fono: </a:t>
            </a:r>
            <a:r>
              <a:rPr lang="es-MX" sz="1050" b="1" dirty="0" smtClean="0"/>
              <a:t>228144717</a:t>
            </a:r>
            <a:endParaRPr lang="es-MX" sz="1050" b="1" dirty="0"/>
          </a:p>
          <a:p>
            <a:pPr marL="0" indent="0" algn="just">
              <a:buNone/>
            </a:pPr>
            <a:r>
              <a:rPr lang="es-MX" sz="1050" b="1" dirty="0"/>
              <a:t>            Santiago</a:t>
            </a:r>
          </a:p>
        </p:txBody>
      </p:sp>
      <p:sp>
        <p:nvSpPr>
          <p:cNvPr id="5" name="2 Marcador de contenido"/>
          <p:cNvSpPr>
            <a:spLocks noGrp="1"/>
          </p:cNvSpPr>
          <p:nvPr>
            <p:ph idx="1"/>
          </p:nvPr>
        </p:nvSpPr>
        <p:spPr>
          <a:xfrm>
            <a:off x="2441914" y="1052736"/>
            <a:ext cx="6400800" cy="5184576"/>
          </a:xfrm>
        </p:spPr>
        <p:txBody>
          <a:bodyPr/>
          <a:lstStyle/>
          <a:p>
            <a:pPr marL="0" indent="0" algn="ctr">
              <a:buNone/>
            </a:pPr>
            <a:r>
              <a:rPr lang="es-MX" sz="1400" b="1" dirty="0" smtClean="0">
                <a:effectLst/>
              </a:rPr>
              <a:t>CERTIFICADO </a:t>
            </a:r>
            <a:r>
              <a:rPr lang="es-MX" sz="1400" b="1" dirty="0">
                <a:effectLst/>
              </a:rPr>
              <a:t>DE ANTIGÜEDAD </a:t>
            </a:r>
            <a:r>
              <a:rPr lang="es-MX" sz="1400" b="1" dirty="0" smtClean="0">
                <a:effectLst/>
              </a:rPr>
              <a:t>LABORAL</a:t>
            </a:r>
          </a:p>
          <a:p>
            <a:pPr marL="0" indent="0" algn="ctr">
              <a:buNone/>
            </a:pPr>
            <a:endParaRPr lang="es-MX" sz="1400" dirty="0">
              <a:effectLst/>
            </a:endParaRPr>
          </a:p>
          <a:p>
            <a:pPr marL="0" indent="0" algn="just">
              <a:buNone/>
            </a:pPr>
            <a:r>
              <a:rPr lang="es-MX" sz="1400" dirty="0" smtClean="0">
                <a:effectLst/>
              </a:rPr>
              <a:t>	La </a:t>
            </a:r>
            <a:r>
              <a:rPr lang="es-MX" sz="1400" dirty="0">
                <a:effectLst/>
              </a:rPr>
              <a:t>Empresa  </a:t>
            </a:r>
            <a:r>
              <a:rPr lang="es-MX" sz="1400" dirty="0" smtClean="0">
                <a:effectLst/>
              </a:rPr>
              <a:t>Comercializadora Yeye, </a:t>
            </a:r>
            <a:r>
              <a:rPr lang="es-MX" sz="1400" dirty="0">
                <a:effectLst/>
              </a:rPr>
              <a:t>Rol Único Tributario </a:t>
            </a:r>
            <a:r>
              <a:rPr lang="es-MX" sz="1400" dirty="0" smtClean="0">
                <a:effectLst/>
              </a:rPr>
              <a:t>77.879.256-7 , </a:t>
            </a:r>
            <a:r>
              <a:rPr lang="es-MX" sz="1400" dirty="0">
                <a:effectLst/>
              </a:rPr>
              <a:t>representada por </a:t>
            </a:r>
            <a:r>
              <a:rPr lang="es-MX" sz="1400" dirty="0" smtClean="0">
                <a:effectLst/>
              </a:rPr>
              <a:t>don Jorge Rivera Soto, </a:t>
            </a:r>
            <a:r>
              <a:rPr lang="es-MX" sz="1400" dirty="0">
                <a:effectLst/>
              </a:rPr>
              <a:t>cédula nacional de </a:t>
            </a:r>
            <a:r>
              <a:rPr lang="es-MX" sz="1400" dirty="0" smtClean="0">
                <a:effectLst/>
              </a:rPr>
              <a:t>identidad 11.245.578-8, </a:t>
            </a:r>
            <a:r>
              <a:rPr lang="es-MX" sz="1400" dirty="0">
                <a:effectLst/>
              </a:rPr>
              <a:t>certifica que </a:t>
            </a:r>
            <a:r>
              <a:rPr lang="es-MX" sz="1400" dirty="0" smtClean="0">
                <a:effectLst/>
              </a:rPr>
              <a:t>doña Silvia Cortés Valenzuela, </a:t>
            </a:r>
            <a:r>
              <a:rPr lang="es-MX" sz="1400" dirty="0">
                <a:effectLst/>
              </a:rPr>
              <a:t>cédula nacional de identidad </a:t>
            </a:r>
            <a:r>
              <a:rPr lang="es-MX" sz="1400" dirty="0" smtClean="0">
                <a:effectLst/>
              </a:rPr>
              <a:t>15.877.547-6, </a:t>
            </a:r>
            <a:r>
              <a:rPr lang="es-MX" sz="1400" dirty="0">
                <a:effectLst/>
              </a:rPr>
              <a:t>es </a:t>
            </a:r>
            <a:r>
              <a:rPr lang="es-MX" sz="1400" dirty="0" smtClean="0">
                <a:effectLst/>
              </a:rPr>
              <a:t>empleada </a:t>
            </a:r>
            <a:r>
              <a:rPr lang="es-MX" sz="1400" dirty="0">
                <a:effectLst/>
              </a:rPr>
              <a:t>de esta empresa desde el </a:t>
            </a:r>
            <a:r>
              <a:rPr lang="es-MX" sz="1400" dirty="0" smtClean="0">
                <a:effectLst/>
              </a:rPr>
              <a:t>03 </a:t>
            </a:r>
            <a:r>
              <a:rPr lang="es-MX" sz="1400" dirty="0">
                <a:effectLst/>
              </a:rPr>
              <a:t>de </a:t>
            </a:r>
            <a:r>
              <a:rPr lang="es-MX" sz="1400" dirty="0" smtClean="0">
                <a:effectLst/>
              </a:rPr>
              <a:t>Abril </a:t>
            </a:r>
            <a:r>
              <a:rPr lang="es-MX" sz="1400" dirty="0">
                <a:effectLst/>
              </a:rPr>
              <a:t>del año </a:t>
            </a:r>
            <a:r>
              <a:rPr lang="es-MX" sz="1400" dirty="0" smtClean="0">
                <a:effectLst/>
              </a:rPr>
              <a:t>2012, </a:t>
            </a:r>
            <a:r>
              <a:rPr lang="es-MX" sz="1400" dirty="0">
                <a:effectLst/>
              </a:rPr>
              <a:t>hasta la fecha,  desempeñándose en el cargo de </a:t>
            </a:r>
            <a:r>
              <a:rPr lang="es-MX" sz="1400" dirty="0" smtClean="0">
                <a:effectLst/>
              </a:rPr>
              <a:t>Encargada de Bodega.</a:t>
            </a:r>
          </a:p>
          <a:p>
            <a:pPr marL="0" indent="0" algn="just">
              <a:buNone/>
            </a:pPr>
            <a:r>
              <a:rPr lang="es-MX" sz="1400" dirty="0">
                <a:effectLst/>
              </a:rPr>
              <a:t/>
            </a:r>
            <a:br>
              <a:rPr lang="es-MX" sz="1400" dirty="0">
                <a:effectLst/>
              </a:rPr>
            </a:br>
            <a:r>
              <a:rPr lang="es-MX" sz="1400" dirty="0" smtClean="0">
                <a:effectLst/>
              </a:rPr>
              <a:t>	Se </a:t>
            </a:r>
            <a:r>
              <a:rPr lang="es-MX" sz="1400" dirty="0">
                <a:effectLst/>
              </a:rPr>
              <a:t>hace mención además que su contrato de trabajo es de </a:t>
            </a:r>
            <a:r>
              <a:rPr lang="es-MX" sz="1400" dirty="0" smtClean="0">
                <a:effectLst/>
              </a:rPr>
              <a:t>carácter indefinido, </a:t>
            </a:r>
            <a:r>
              <a:rPr lang="es-MX" sz="1400" dirty="0">
                <a:effectLst/>
              </a:rPr>
              <a:t>el cual recibe un monto líquido a pago de </a:t>
            </a:r>
            <a:r>
              <a:rPr lang="es-MX" sz="1400" dirty="0" smtClean="0">
                <a:effectLst/>
              </a:rPr>
              <a:t>$723.000 </a:t>
            </a:r>
            <a:r>
              <a:rPr lang="es-MX" sz="1400" dirty="0">
                <a:effectLst/>
              </a:rPr>
              <a:t>pesos</a:t>
            </a:r>
            <a:r>
              <a:rPr lang="es-MX" sz="1400" dirty="0" smtClean="0">
                <a:effectLst/>
              </a:rPr>
              <a:t>.</a:t>
            </a:r>
          </a:p>
          <a:p>
            <a:pPr marL="0" indent="0" algn="just">
              <a:buNone/>
            </a:pPr>
            <a:r>
              <a:rPr lang="es-MX" sz="1400" dirty="0">
                <a:effectLst/>
              </a:rPr>
              <a:t/>
            </a:r>
            <a:br>
              <a:rPr lang="es-MX" sz="1400" dirty="0">
                <a:effectLst/>
              </a:rPr>
            </a:br>
            <a:r>
              <a:rPr lang="es-MX" sz="1400" dirty="0" smtClean="0">
                <a:effectLst/>
              </a:rPr>
              <a:t>	Se </a:t>
            </a:r>
            <a:r>
              <a:rPr lang="es-MX" sz="1400" dirty="0">
                <a:effectLst/>
              </a:rPr>
              <a:t>extiende el presente certificado a petición del interesado para los fines que estime conveniente</a:t>
            </a:r>
            <a:r>
              <a:rPr lang="es-MX" sz="1400" dirty="0" smtClean="0">
                <a:effectLst/>
              </a:rPr>
              <a:t>.</a:t>
            </a:r>
          </a:p>
          <a:p>
            <a:pPr marL="0" indent="0" algn="just">
              <a:buNone/>
            </a:pPr>
            <a:r>
              <a:rPr lang="es-MX" sz="1400" dirty="0">
                <a:effectLst/>
              </a:rPr>
              <a:t/>
            </a:r>
            <a:br>
              <a:rPr lang="es-MX" sz="1400" dirty="0">
                <a:effectLst/>
              </a:rPr>
            </a:br>
            <a:r>
              <a:rPr lang="es-MX" sz="1400" dirty="0">
                <a:effectLst/>
              </a:rPr>
              <a:t/>
            </a:r>
            <a:br>
              <a:rPr lang="es-MX" sz="1400" dirty="0">
                <a:effectLst/>
              </a:rPr>
            </a:br>
            <a:r>
              <a:rPr lang="es-MX" sz="1400" dirty="0">
                <a:effectLst/>
              </a:rPr>
              <a:t> </a:t>
            </a:r>
            <a:r>
              <a:rPr lang="es-MX" sz="1400" dirty="0" smtClean="0">
                <a:effectLst/>
              </a:rPr>
              <a:t>          _______________________</a:t>
            </a:r>
            <a:r>
              <a:rPr lang="es-MX" sz="1400" dirty="0">
                <a:effectLst/>
              </a:rPr>
              <a:t/>
            </a:r>
            <a:br>
              <a:rPr lang="es-MX" sz="1400" dirty="0">
                <a:effectLst/>
              </a:rPr>
            </a:br>
            <a:r>
              <a:rPr lang="es-MX" sz="1400" dirty="0" smtClean="0">
                <a:effectLst/>
              </a:rPr>
              <a:t>			Jorge Rivera Soto</a:t>
            </a:r>
          </a:p>
          <a:p>
            <a:pPr marL="0" indent="0" algn="just">
              <a:buNone/>
            </a:pPr>
            <a:r>
              <a:rPr lang="es-MX" sz="1400" dirty="0">
                <a:effectLst/>
              </a:rPr>
              <a:t>	</a:t>
            </a:r>
            <a:r>
              <a:rPr lang="es-MX" sz="1400" dirty="0" smtClean="0">
                <a:effectLst/>
              </a:rPr>
              <a:t>	11.245.578-8	</a:t>
            </a:r>
            <a:r>
              <a:rPr lang="es-MX" sz="1400" dirty="0">
                <a:effectLst/>
              </a:rPr>
              <a:t/>
            </a:r>
            <a:br>
              <a:rPr lang="es-MX" sz="1400" dirty="0">
                <a:effectLst/>
              </a:rPr>
            </a:br>
            <a:endParaRPr lang="es-MX" sz="1400" dirty="0">
              <a:effectLst/>
            </a:endParaRPr>
          </a:p>
          <a:p>
            <a:pPr marL="0" indent="0">
              <a:buNone/>
            </a:pPr>
            <a:r>
              <a:rPr lang="es-MX" sz="1400" dirty="0" smtClean="0">
                <a:effectLst/>
              </a:rPr>
              <a:t>Santiago, 02 </a:t>
            </a:r>
            <a:r>
              <a:rPr lang="es-MX" sz="1400" dirty="0">
                <a:effectLst/>
              </a:rPr>
              <a:t>de </a:t>
            </a:r>
            <a:r>
              <a:rPr lang="es-MX" sz="1400" dirty="0" smtClean="0">
                <a:effectLst/>
              </a:rPr>
              <a:t>Julio </a:t>
            </a:r>
            <a:r>
              <a:rPr lang="es-MX" sz="1400" dirty="0">
                <a:effectLst/>
              </a:rPr>
              <a:t>de </a:t>
            </a:r>
            <a:r>
              <a:rPr lang="es-MX" sz="1400" dirty="0" smtClean="0">
                <a:effectLst/>
              </a:rPr>
              <a:t>2020.-</a:t>
            </a:r>
            <a:endParaRPr lang="es-MX" sz="1400" dirty="0">
              <a:effectLst/>
            </a:endParaRPr>
          </a:p>
          <a:p>
            <a:pPr marL="0" indent="0">
              <a:buNone/>
            </a:pPr>
            <a:endParaRPr lang="es-CL" sz="1400" dirty="0"/>
          </a:p>
        </p:txBody>
      </p:sp>
    </p:spTree>
    <p:extLst>
      <p:ext uri="{BB962C8B-B14F-4D97-AF65-F5344CB8AC3E}">
        <p14:creationId xmlns:p14="http://schemas.microsoft.com/office/powerpoint/2010/main" val="1568133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Invitación</a:t>
            </a:r>
            <a:endParaRPr lang="es-CL" dirty="0"/>
          </a:p>
        </p:txBody>
      </p:sp>
      <p:sp>
        <p:nvSpPr>
          <p:cNvPr id="3" name="2 Marcador de contenido"/>
          <p:cNvSpPr>
            <a:spLocks noGrp="1"/>
          </p:cNvSpPr>
          <p:nvPr>
            <p:ph idx="1"/>
          </p:nvPr>
        </p:nvSpPr>
        <p:spPr>
          <a:xfrm>
            <a:off x="2411760" y="1052736"/>
            <a:ext cx="6400800" cy="3888432"/>
          </a:xfrm>
        </p:spPr>
        <p:txBody>
          <a:bodyPr/>
          <a:lstStyle/>
          <a:p>
            <a:pPr algn="just"/>
            <a:r>
              <a:rPr lang="es-MX" dirty="0">
                <a:effectLst/>
              </a:rPr>
              <a:t>Se designa con el término de invitación al acto a través del cual se le comunicará a una persona, entidad, grupo, asociación o empresa a que acuda a un acto o evento organizado y convocado por nosotros</a:t>
            </a:r>
            <a:endParaRPr lang="es-CL" dirty="0"/>
          </a:p>
        </p:txBody>
      </p:sp>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616" y="4005064"/>
            <a:ext cx="609600" cy="609600"/>
          </a:xfrm>
          <a:prstGeom prst="rect">
            <a:avLst/>
          </a:prstGeom>
        </p:spPr>
      </p:pic>
    </p:spTree>
    <p:extLst>
      <p:ext uri="{BB962C8B-B14F-4D97-AF65-F5344CB8AC3E}">
        <p14:creationId xmlns:p14="http://schemas.microsoft.com/office/powerpoint/2010/main" val="89746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78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67744" y="764704"/>
            <a:ext cx="6643464" cy="5850758"/>
          </a:xfrm>
        </p:spPr>
        <p:txBody>
          <a:bodyPr/>
          <a:lstStyle/>
          <a:p>
            <a:pPr marL="0" indent="0" algn="just">
              <a:buNone/>
            </a:pPr>
            <a:r>
              <a:rPr lang="es-CL" sz="2400" dirty="0">
                <a:effectLst/>
              </a:rPr>
              <a:t>Carolina Céspedes, encargada de Relaciones Públicas de la comercializadora </a:t>
            </a:r>
            <a:r>
              <a:rPr lang="es-CL" sz="2400" dirty="0" smtClean="0">
                <a:effectLst/>
              </a:rPr>
              <a:t>Genios </a:t>
            </a:r>
            <a:r>
              <a:rPr lang="es-CL" sz="2400" dirty="0">
                <a:effectLst/>
              </a:rPr>
              <a:t>ubicada en providencia </a:t>
            </a:r>
            <a:r>
              <a:rPr lang="es-CL" sz="2400" dirty="0" smtClean="0">
                <a:effectLst/>
              </a:rPr>
              <a:t>2424 </a:t>
            </a:r>
            <a:r>
              <a:rPr lang="es-CL" sz="2400" dirty="0">
                <a:effectLst/>
              </a:rPr>
              <a:t>teléfono 224781414, Santiago, invita a sus clientes y un acompañante  a conmemorar el 15° aniversario de la empresa el día 27 de julio a las 20:00 en la sala </a:t>
            </a:r>
            <a:r>
              <a:rPr lang="es-CL" sz="2400" dirty="0" smtClean="0">
                <a:effectLst/>
              </a:rPr>
              <a:t>Excellence </a:t>
            </a:r>
            <a:r>
              <a:rPr lang="es-CL" sz="2400" dirty="0">
                <a:effectLst/>
              </a:rPr>
              <a:t>del Hotel Santiago. </a:t>
            </a:r>
            <a:endParaRPr lang="es-CL" sz="2400" dirty="0" smtClean="0">
              <a:effectLst/>
            </a:endParaRPr>
          </a:p>
          <a:p>
            <a:pPr marL="0" indent="0" algn="just">
              <a:buNone/>
            </a:pPr>
            <a:r>
              <a:rPr lang="es-CL" sz="2400" dirty="0" smtClean="0">
                <a:effectLst/>
              </a:rPr>
              <a:t>El </a:t>
            </a:r>
            <a:r>
              <a:rPr lang="es-CL" sz="2400" dirty="0">
                <a:effectLst/>
              </a:rPr>
              <a:t>evento incluye cóctel de bienvenida, cena, música y barra libre. La presentación se encuentra a cargo del presidente de la compañía. </a:t>
            </a:r>
            <a:endParaRPr lang="es-CL" sz="2400" dirty="0" smtClean="0">
              <a:effectLst/>
            </a:endParaRPr>
          </a:p>
          <a:p>
            <a:pPr marL="0" indent="0" algn="just">
              <a:buNone/>
            </a:pPr>
            <a:r>
              <a:rPr lang="es-CL" sz="2400" dirty="0" smtClean="0">
                <a:effectLst/>
              </a:rPr>
              <a:t>Se </a:t>
            </a:r>
            <a:r>
              <a:rPr lang="es-CL" sz="2400" dirty="0">
                <a:effectLst/>
              </a:rPr>
              <a:t>requiere confirmación de asistencia y datos de la persona que acompaña al invitado, se enviará información de alimentos para considerar alergias alimentarías </a:t>
            </a:r>
            <a:endParaRPr lang="es-CL" sz="2400" dirty="0"/>
          </a:p>
        </p:txBody>
      </p:sp>
      <p:sp>
        <p:nvSpPr>
          <p:cNvPr id="4" name="3 CuadroTexto"/>
          <p:cNvSpPr txBox="1"/>
          <p:nvPr/>
        </p:nvSpPr>
        <p:spPr>
          <a:xfrm>
            <a:off x="2267744" y="188640"/>
            <a:ext cx="6480720" cy="461665"/>
          </a:xfrm>
          <a:prstGeom prst="rect">
            <a:avLst/>
          </a:prstGeom>
          <a:noFill/>
        </p:spPr>
        <p:txBody>
          <a:bodyPr wrap="square" rtlCol="0">
            <a:spAutoFit/>
          </a:bodyPr>
          <a:lstStyle/>
          <a:p>
            <a:pPr algn="ctr"/>
            <a:r>
              <a:rPr lang="es-CL" sz="2400" b="1" u="sng" dirty="0" smtClean="0"/>
              <a:t>Invitación: Datos de ejemplo </a:t>
            </a:r>
            <a:endParaRPr lang="es-CL" sz="2400" b="1" u="sng" dirty="0"/>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3608" y="5373216"/>
            <a:ext cx="609600" cy="609600"/>
          </a:xfrm>
          <a:prstGeom prst="rect">
            <a:avLst/>
          </a:prstGeom>
        </p:spPr>
      </p:pic>
    </p:spTree>
    <p:extLst>
      <p:ext uri="{BB962C8B-B14F-4D97-AF65-F5344CB8AC3E}">
        <p14:creationId xmlns:p14="http://schemas.microsoft.com/office/powerpoint/2010/main" val="3679935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7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0648"/>
            <a:ext cx="2016224" cy="968152"/>
          </a:xfrm>
        </p:spPr>
        <p:txBody>
          <a:bodyPr/>
          <a:lstStyle/>
          <a:p>
            <a:r>
              <a:rPr lang="es-CL" b="1" u="sng" dirty="0" smtClean="0">
                <a:solidFill>
                  <a:schemeClr val="tx1"/>
                </a:solidFill>
              </a:rPr>
              <a:t>Ejemplo</a:t>
            </a:r>
            <a:endParaRPr lang="es-CL" b="1" u="sng" dirty="0">
              <a:solidFill>
                <a:schemeClr val="tx1"/>
              </a:solidFill>
            </a:endParaRPr>
          </a:p>
        </p:txBody>
      </p:sp>
      <p:sp>
        <p:nvSpPr>
          <p:cNvPr id="4" name="3 Marcador de contenido"/>
          <p:cNvSpPr>
            <a:spLocks noGrp="1"/>
          </p:cNvSpPr>
          <p:nvPr>
            <p:ph idx="1"/>
          </p:nvPr>
        </p:nvSpPr>
        <p:spPr>
          <a:xfrm>
            <a:off x="2483768" y="942056"/>
            <a:ext cx="6400800" cy="5583288"/>
          </a:xfrm>
        </p:spPr>
        <p:txBody>
          <a:bodyPr/>
          <a:lstStyle/>
          <a:p>
            <a:pPr marL="0" indent="0" algn="ctr">
              <a:buNone/>
            </a:pPr>
            <a:r>
              <a:rPr lang="es-MX" sz="1400" dirty="0" smtClean="0">
                <a:effectLst/>
              </a:rPr>
              <a:t>INVITACIÓN</a:t>
            </a:r>
          </a:p>
          <a:p>
            <a:pPr marL="0" indent="0" algn="just">
              <a:buNone/>
            </a:pPr>
            <a:endParaRPr lang="es-MX" sz="1400" b="1" dirty="0" smtClean="0">
              <a:effectLst/>
            </a:endParaRPr>
          </a:p>
          <a:p>
            <a:pPr marL="0" indent="0" algn="just">
              <a:buNone/>
            </a:pPr>
            <a:r>
              <a:rPr lang="es-MX" sz="1400" dirty="0" smtClean="0">
                <a:effectLst/>
              </a:rPr>
              <a:t>Sr. Pedro </a:t>
            </a:r>
            <a:r>
              <a:rPr lang="es-MX" sz="1400" dirty="0">
                <a:effectLst/>
              </a:rPr>
              <a:t>Pérez </a:t>
            </a:r>
            <a:r>
              <a:rPr lang="es-MX" sz="1400" dirty="0" smtClean="0">
                <a:effectLst/>
              </a:rPr>
              <a:t>García</a:t>
            </a:r>
          </a:p>
          <a:p>
            <a:pPr marL="0" indent="0" algn="just">
              <a:buNone/>
            </a:pPr>
            <a:r>
              <a:rPr lang="es-MX" sz="1400" b="1" u="sng" dirty="0" smtClean="0">
                <a:effectLst/>
              </a:rPr>
              <a:t>PRESENTE</a:t>
            </a:r>
            <a:endParaRPr lang="es-MX" sz="1400" b="1" u="sng" dirty="0">
              <a:effectLst/>
            </a:endParaRPr>
          </a:p>
          <a:p>
            <a:pPr marL="0" indent="0" algn="just">
              <a:buNone/>
            </a:pPr>
            <a:r>
              <a:rPr lang="es-MX" sz="1400" dirty="0" smtClean="0">
                <a:effectLst/>
              </a:rPr>
              <a:t>	Queremos agradecer a nuestros clientes por su confianza y lealtad lo </a:t>
            </a:r>
            <a:r>
              <a:rPr lang="es-MX" sz="1400" dirty="0">
                <a:effectLst/>
              </a:rPr>
              <a:t>que nos </a:t>
            </a:r>
            <a:r>
              <a:rPr lang="es-MX" sz="1400" dirty="0" smtClean="0">
                <a:effectLst/>
              </a:rPr>
              <a:t>ha </a:t>
            </a:r>
            <a:r>
              <a:rPr lang="es-MX" sz="1400" dirty="0">
                <a:effectLst/>
              </a:rPr>
              <a:t>permitido </a:t>
            </a:r>
            <a:r>
              <a:rPr lang="es-MX" sz="1400" dirty="0" smtClean="0">
                <a:effectLst/>
              </a:rPr>
              <a:t>alcanzar el </a:t>
            </a:r>
            <a:r>
              <a:rPr lang="es-MX" sz="1400" dirty="0">
                <a:effectLst/>
              </a:rPr>
              <a:t>éxito </a:t>
            </a:r>
            <a:r>
              <a:rPr lang="es-MX" sz="1400" dirty="0" smtClean="0">
                <a:effectLst/>
              </a:rPr>
              <a:t>empresarial, </a:t>
            </a:r>
            <a:r>
              <a:rPr lang="es-MX" sz="1400" dirty="0">
                <a:effectLst/>
              </a:rPr>
              <a:t>por este </a:t>
            </a:r>
            <a:r>
              <a:rPr lang="es-MX" sz="1400" dirty="0" smtClean="0">
                <a:effectLst/>
              </a:rPr>
              <a:t>motivo queremos </a:t>
            </a:r>
            <a:r>
              <a:rPr lang="es-MX" sz="1400" dirty="0">
                <a:effectLst/>
              </a:rPr>
              <a:t>invitarle a usted y un acompañante e</a:t>
            </a:r>
            <a:r>
              <a:rPr lang="es-MX" sz="1400" dirty="0" smtClean="0">
                <a:effectLst/>
              </a:rPr>
              <a:t>l </a:t>
            </a:r>
            <a:r>
              <a:rPr lang="es-MX" sz="1400" dirty="0">
                <a:effectLst/>
              </a:rPr>
              <a:t>próximo día 27 de </a:t>
            </a:r>
            <a:r>
              <a:rPr lang="es-MX" sz="1400" dirty="0" smtClean="0">
                <a:effectLst/>
              </a:rPr>
              <a:t>julio a </a:t>
            </a:r>
            <a:r>
              <a:rPr lang="es-MX" sz="1400" dirty="0">
                <a:effectLst/>
              </a:rPr>
              <a:t>las 20:00 horas </a:t>
            </a:r>
            <a:r>
              <a:rPr lang="es-MX" sz="1400" dirty="0" smtClean="0">
                <a:effectLst/>
              </a:rPr>
              <a:t>para </a:t>
            </a:r>
            <a:r>
              <a:rPr lang="es-MX" sz="1400" dirty="0">
                <a:effectLst/>
              </a:rPr>
              <a:t>conmemorar el 15º aniversario de nuestra </a:t>
            </a:r>
            <a:r>
              <a:rPr lang="es-MX" sz="1400" dirty="0" smtClean="0">
                <a:effectLst/>
              </a:rPr>
              <a:t>compañía el evento se realizará en la sala Excellence del Hotel Santiago</a:t>
            </a:r>
          </a:p>
          <a:p>
            <a:pPr marL="0" indent="0" algn="just">
              <a:buNone/>
            </a:pPr>
            <a:r>
              <a:rPr lang="es-MX" sz="1400" dirty="0" smtClean="0">
                <a:effectLst/>
              </a:rPr>
              <a:t>	En </a:t>
            </a:r>
            <a:r>
              <a:rPr lang="es-MX" sz="1400" dirty="0">
                <a:effectLst/>
              </a:rPr>
              <a:t>dicho evento se celebrará un cóctel de bienvenida inicial con una breve presentación a cargo de nuestro presidente tras lo cual se ofrecerá una cena y tras la misma se pasará a otra sala con música y barra libre de primeras marcas.</a:t>
            </a:r>
          </a:p>
          <a:p>
            <a:pPr marL="0" indent="0" algn="just">
              <a:buNone/>
            </a:pPr>
            <a:r>
              <a:rPr lang="es-MX" sz="1400" dirty="0" smtClean="0">
                <a:effectLst/>
              </a:rPr>
              <a:t>	Rogamos </a:t>
            </a:r>
            <a:r>
              <a:rPr lang="es-MX" sz="1400" dirty="0">
                <a:effectLst/>
              </a:rPr>
              <a:t>nos confirme su asistencia y el nombre y apellidos de su acompañante en el menor tiempo posible. También le remitiremos los posibles menús para que elijan el que desee en función de sus </a:t>
            </a:r>
            <a:r>
              <a:rPr lang="es-MX" sz="1400" dirty="0" smtClean="0">
                <a:effectLst/>
              </a:rPr>
              <a:t>preferencias </a:t>
            </a:r>
            <a:r>
              <a:rPr lang="es-MX" sz="1400" dirty="0">
                <a:effectLst/>
              </a:rPr>
              <a:t>y/o intolerancias alimentarias</a:t>
            </a:r>
            <a:r>
              <a:rPr lang="es-MX" sz="1400" dirty="0" smtClean="0">
                <a:effectLst/>
              </a:rPr>
              <a:t>.</a:t>
            </a:r>
            <a:endParaRPr lang="es-MX" sz="1400" dirty="0">
              <a:effectLst/>
            </a:endParaRPr>
          </a:p>
          <a:p>
            <a:pPr marL="0" indent="0" algn="just">
              <a:buNone/>
            </a:pPr>
            <a:r>
              <a:rPr lang="es-MX" sz="1400" b="1" i="1" dirty="0" smtClean="0">
                <a:effectLst/>
              </a:rPr>
              <a:t>	</a:t>
            </a:r>
            <a:r>
              <a:rPr lang="es-MX" sz="1400" dirty="0">
                <a:effectLst/>
              </a:rPr>
              <a:t>Esperando contar con su presencia, reciba un cordial saludo</a:t>
            </a:r>
            <a:r>
              <a:rPr lang="es-MX" sz="1400" dirty="0" smtClean="0">
                <a:effectLst/>
              </a:rPr>
              <a:t>.</a:t>
            </a:r>
          </a:p>
          <a:p>
            <a:pPr marL="0" indent="0" algn="just">
              <a:buNone/>
            </a:pPr>
            <a:endParaRPr lang="es-MX" sz="1400" dirty="0">
              <a:effectLst/>
            </a:endParaRPr>
          </a:p>
          <a:p>
            <a:pPr marL="0" indent="0" algn="just">
              <a:buNone/>
            </a:pPr>
            <a:r>
              <a:rPr lang="es-MX" sz="1400" dirty="0">
                <a:effectLst/>
              </a:rPr>
              <a:t>			        </a:t>
            </a:r>
            <a:endParaRPr lang="es-MX" sz="1400" dirty="0" smtClean="0">
              <a:effectLst/>
            </a:endParaRPr>
          </a:p>
          <a:p>
            <a:pPr marL="0" indent="0" algn="just">
              <a:buNone/>
            </a:pPr>
            <a:r>
              <a:rPr lang="es-MX" sz="1400" dirty="0" smtClean="0">
                <a:effectLst/>
              </a:rPr>
              <a:t>      			</a:t>
            </a:r>
            <a:r>
              <a:rPr lang="es-MX" sz="1400" dirty="0">
                <a:effectLst/>
              </a:rPr>
              <a:t> </a:t>
            </a:r>
            <a:r>
              <a:rPr lang="es-MX" sz="1400" dirty="0" smtClean="0">
                <a:effectLst/>
              </a:rPr>
              <a:t>          </a:t>
            </a:r>
            <a:r>
              <a:rPr lang="es-MX" sz="1400" dirty="0" smtClean="0">
                <a:effectLst/>
              </a:rPr>
              <a:t>Carolina </a:t>
            </a:r>
            <a:r>
              <a:rPr lang="es-MX" sz="1400" dirty="0">
                <a:effectLst/>
              </a:rPr>
              <a:t>Céspedes </a:t>
            </a:r>
          </a:p>
          <a:p>
            <a:pPr marL="0" indent="0" algn="just">
              <a:buNone/>
            </a:pPr>
            <a:r>
              <a:rPr lang="es-MX" sz="1400" dirty="0">
                <a:effectLst/>
              </a:rPr>
              <a:t>			Encargada de Relaciones </a:t>
            </a:r>
            <a:r>
              <a:rPr lang="es-MX" sz="1400" dirty="0" smtClean="0">
                <a:effectLst/>
              </a:rPr>
              <a:t>Públicas</a:t>
            </a:r>
          </a:p>
          <a:p>
            <a:pPr marL="0" indent="0" algn="just">
              <a:buNone/>
            </a:pPr>
            <a:endParaRPr lang="es-MX" sz="1400" dirty="0">
              <a:effectLst/>
            </a:endParaRPr>
          </a:p>
          <a:p>
            <a:pPr marL="0" indent="0" algn="just">
              <a:buNone/>
            </a:pPr>
            <a:r>
              <a:rPr lang="es-MX" sz="1400" dirty="0" smtClean="0">
                <a:effectLst/>
              </a:rPr>
              <a:t>Santiago, 01 de Julio de 2020.-</a:t>
            </a:r>
            <a:endParaRPr lang="es-MX" sz="1400" dirty="0">
              <a:effectLst/>
            </a:endParaRPr>
          </a:p>
          <a:p>
            <a:pPr algn="just"/>
            <a:endParaRPr lang="es-CL" dirty="0"/>
          </a:p>
        </p:txBody>
      </p:sp>
      <p:sp>
        <p:nvSpPr>
          <p:cNvPr id="5" name="4 Rectángulo"/>
          <p:cNvSpPr/>
          <p:nvPr/>
        </p:nvSpPr>
        <p:spPr>
          <a:xfrm>
            <a:off x="2431141" y="116632"/>
            <a:ext cx="6048672" cy="738664"/>
          </a:xfrm>
          <a:prstGeom prst="rect">
            <a:avLst/>
          </a:prstGeom>
        </p:spPr>
        <p:txBody>
          <a:bodyPr wrap="square">
            <a:spAutoFit/>
          </a:bodyPr>
          <a:lstStyle/>
          <a:p>
            <a:pPr marL="0" indent="0" algn="just">
              <a:buNone/>
            </a:pPr>
            <a:r>
              <a:rPr lang="es-MX" sz="1050" b="1" dirty="0"/>
              <a:t>Comercializadora </a:t>
            </a:r>
            <a:r>
              <a:rPr lang="es-MX" sz="1050" b="1" dirty="0" smtClean="0"/>
              <a:t>Genios</a:t>
            </a:r>
            <a:endParaRPr lang="es-MX" sz="1050" b="1" dirty="0"/>
          </a:p>
          <a:p>
            <a:pPr marL="0" indent="0" algn="just">
              <a:buNone/>
            </a:pPr>
            <a:r>
              <a:rPr lang="es-MX" sz="1050" b="1" dirty="0"/>
              <a:t>     Providencia </a:t>
            </a:r>
            <a:r>
              <a:rPr lang="es-MX" sz="1050" b="1" dirty="0" smtClean="0"/>
              <a:t>2424</a:t>
            </a:r>
            <a:endParaRPr lang="es-MX" sz="1050" b="1" dirty="0"/>
          </a:p>
          <a:p>
            <a:pPr marL="0" indent="0" algn="just">
              <a:buNone/>
            </a:pPr>
            <a:r>
              <a:rPr lang="es-MX" sz="1050" b="1" dirty="0"/>
              <a:t>     Fono: 224781414</a:t>
            </a:r>
          </a:p>
          <a:p>
            <a:pPr marL="0" indent="0" algn="just">
              <a:buNone/>
            </a:pPr>
            <a:r>
              <a:rPr lang="es-MX" sz="1050" b="1" dirty="0"/>
              <a:t>            Santiago</a:t>
            </a:r>
          </a:p>
        </p:txBody>
      </p:sp>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584" y="5517232"/>
            <a:ext cx="609600" cy="609600"/>
          </a:xfrm>
          <a:prstGeom prst="rect">
            <a:avLst/>
          </a:prstGeom>
        </p:spPr>
      </p:pic>
      <p:cxnSp>
        <p:nvCxnSpPr>
          <p:cNvPr id="7" name="6 Conector recto"/>
          <p:cNvCxnSpPr/>
          <p:nvPr/>
        </p:nvCxnSpPr>
        <p:spPr bwMode="auto">
          <a:xfrm>
            <a:off x="5220072" y="5661248"/>
            <a:ext cx="282769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97887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6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Carta de Renuncia</a:t>
            </a:r>
            <a:endParaRPr lang="es-CL" dirty="0"/>
          </a:p>
        </p:txBody>
      </p:sp>
      <p:sp>
        <p:nvSpPr>
          <p:cNvPr id="3" name="2 Marcador de contenido"/>
          <p:cNvSpPr>
            <a:spLocks noGrp="1"/>
          </p:cNvSpPr>
          <p:nvPr>
            <p:ph idx="1"/>
          </p:nvPr>
        </p:nvSpPr>
        <p:spPr>
          <a:xfrm>
            <a:off x="2438400" y="1600200"/>
            <a:ext cx="6400800" cy="3268960"/>
          </a:xfrm>
        </p:spPr>
        <p:txBody>
          <a:bodyPr/>
          <a:lstStyle/>
          <a:p>
            <a:pPr algn="just"/>
            <a:r>
              <a:rPr lang="es-MX" sz="2000" dirty="0">
                <a:effectLst/>
              </a:rPr>
              <a:t>Esta Carta de Renuncia voluntaria permite que cualquier trabajador(a) informe al empleador su voluntad de terminar la relación laboral existente entre ambos, sin otra consecuencia legal más que el término del vínculo laboral, tal como la contempla la legislación laboral chilena</a:t>
            </a:r>
            <a:endParaRPr lang="es-CL" sz="2000" dirty="0">
              <a:effectLst/>
            </a:endParaRPr>
          </a:p>
          <a:p>
            <a:pPr algn="just"/>
            <a:r>
              <a:rPr lang="es-MX" sz="2000" dirty="0" smtClean="0">
                <a:effectLst/>
              </a:rPr>
              <a:t>En </a:t>
            </a:r>
            <a:r>
              <a:rPr lang="es-MX" sz="2000" dirty="0">
                <a:effectLst/>
              </a:rPr>
              <a:t>Chile, para dar cumplimiento al código del trabajo la renuncia laboral de un trabajador debe manifestarse al empleador por escrito (artículo 177) y con al menos 30 días de anticipación (artículo 159</a:t>
            </a:r>
            <a:r>
              <a:rPr lang="es-MX" sz="2000" dirty="0" smtClean="0">
                <a:effectLst/>
              </a:rPr>
              <a:t>)</a:t>
            </a:r>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5576" y="5517232"/>
            <a:ext cx="609600" cy="609600"/>
          </a:xfrm>
          <a:prstGeom prst="rect">
            <a:avLst/>
          </a:prstGeom>
        </p:spPr>
      </p:pic>
    </p:spTree>
    <p:extLst>
      <p:ext uri="{BB962C8B-B14F-4D97-AF65-F5344CB8AC3E}">
        <p14:creationId xmlns:p14="http://schemas.microsoft.com/office/powerpoint/2010/main" val="814241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67744" y="548680"/>
            <a:ext cx="6705600" cy="46805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03648" y="5445224"/>
            <a:ext cx="609600" cy="609600"/>
          </a:xfrm>
          <a:prstGeom prst="rect">
            <a:avLst/>
          </a:prstGeom>
        </p:spPr>
      </p:pic>
    </p:spTree>
    <p:extLst>
      <p:ext uri="{BB962C8B-B14F-4D97-AF65-F5344CB8AC3E}">
        <p14:creationId xmlns:p14="http://schemas.microsoft.com/office/powerpoint/2010/main" val="2305857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6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Certificado</a:t>
            </a:r>
            <a:endParaRPr lang="es-CL" dirty="0"/>
          </a:p>
        </p:txBody>
      </p:sp>
      <p:sp>
        <p:nvSpPr>
          <p:cNvPr id="3" name="2 Marcador de contenido"/>
          <p:cNvSpPr>
            <a:spLocks noGrp="1"/>
          </p:cNvSpPr>
          <p:nvPr>
            <p:ph idx="1"/>
          </p:nvPr>
        </p:nvSpPr>
        <p:spPr>
          <a:xfrm>
            <a:off x="2438400" y="1600200"/>
            <a:ext cx="6400800" cy="3124944"/>
          </a:xfrm>
        </p:spPr>
        <p:txBody>
          <a:bodyPr/>
          <a:lstStyle/>
          <a:p>
            <a:pPr algn="just"/>
            <a:r>
              <a:rPr lang="es-MX" sz="2000" dirty="0">
                <a:effectLst/>
              </a:rPr>
              <a:t>Un certificado es un documento de tipo administrativo, en el que una persona, institución pública o privada, que está legalmente autorizada para acreditar un hecho como legítimo, constata que se ha cumplido con lo que se afirma en el </a:t>
            </a:r>
            <a:r>
              <a:rPr lang="es-MX" sz="2000" dirty="0" smtClean="0">
                <a:effectLst/>
              </a:rPr>
              <a:t>documento.</a:t>
            </a:r>
          </a:p>
          <a:p>
            <a:pPr algn="just"/>
            <a:r>
              <a:rPr lang="es-MX" sz="2000" dirty="0" smtClean="0">
                <a:effectLst/>
              </a:rPr>
              <a:t>En el caso de una empresa puede ser un certificado de antigüedad laboral, de asistencia, capacitación profesional, entre otros.</a:t>
            </a:r>
          </a:p>
          <a:p>
            <a:pPr marL="0" indent="0" algn="just">
              <a:buNone/>
            </a:pPr>
            <a:endParaRPr lang="es-CL" sz="2000" dirty="0"/>
          </a:p>
        </p:txBody>
      </p:sp>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9592" y="5517232"/>
            <a:ext cx="609600" cy="609600"/>
          </a:xfrm>
          <a:prstGeom prst="rect">
            <a:avLst/>
          </a:prstGeom>
        </p:spPr>
      </p:pic>
    </p:spTree>
    <p:extLst>
      <p:ext uri="{BB962C8B-B14F-4D97-AF65-F5344CB8AC3E}">
        <p14:creationId xmlns:p14="http://schemas.microsoft.com/office/powerpoint/2010/main" val="1253203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5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8400" y="1124744"/>
            <a:ext cx="6400800" cy="4971256"/>
          </a:xfrm>
        </p:spPr>
        <p:txBody>
          <a:bodyPr/>
          <a:lstStyle/>
          <a:p>
            <a:pPr marL="0" indent="0" algn="ctr">
              <a:buNone/>
            </a:pPr>
            <a:r>
              <a:rPr lang="es-MX" sz="1400" b="1" dirty="0" smtClean="0">
                <a:effectLst/>
              </a:rPr>
              <a:t>CERTIFICADO </a:t>
            </a:r>
            <a:r>
              <a:rPr lang="es-MX" sz="1400" b="1" dirty="0">
                <a:effectLst/>
              </a:rPr>
              <a:t>DE ANTIGÜEDAD </a:t>
            </a:r>
            <a:r>
              <a:rPr lang="es-MX" sz="1400" b="1" dirty="0" smtClean="0">
                <a:effectLst/>
              </a:rPr>
              <a:t>LABORAL</a:t>
            </a:r>
          </a:p>
          <a:p>
            <a:pPr marL="0" indent="0" algn="ctr">
              <a:buNone/>
            </a:pPr>
            <a:endParaRPr lang="es-MX" sz="1400" dirty="0">
              <a:effectLst/>
            </a:endParaRPr>
          </a:p>
          <a:p>
            <a:pPr marL="0" indent="0" algn="just">
              <a:buNone/>
            </a:pPr>
            <a:r>
              <a:rPr lang="es-MX" sz="1400" dirty="0" smtClean="0">
                <a:effectLst/>
              </a:rPr>
              <a:t>	La </a:t>
            </a:r>
            <a:r>
              <a:rPr lang="es-MX" sz="1400" dirty="0">
                <a:effectLst/>
              </a:rPr>
              <a:t>Empresa  </a:t>
            </a:r>
            <a:r>
              <a:rPr lang="es-MX" sz="1400" dirty="0" smtClean="0">
                <a:effectLst/>
              </a:rPr>
              <a:t>Comercializadora Genios, </a:t>
            </a:r>
            <a:r>
              <a:rPr lang="es-MX" sz="1400" dirty="0">
                <a:effectLst/>
              </a:rPr>
              <a:t>Rol Único Tributario </a:t>
            </a:r>
            <a:r>
              <a:rPr lang="es-MX" sz="1400" dirty="0" smtClean="0">
                <a:effectLst/>
              </a:rPr>
              <a:t>77.256.879-3 , </a:t>
            </a:r>
            <a:r>
              <a:rPr lang="es-MX" sz="1400" dirty="0">
                <a:effectLst/>
              </a:rPr>
              <a:t>representada por </a:t>
            </a:r>
            <a:r>
              <a:rPr lang="es-MX" sz="1400" dirty="0" smtClean="0">
                <a:effectLst/>
              </a:rPr>
              <a:t>don José Arévalo Ruiz, </a:t>
            </a:r>
            <a:r>
              <a:rPr lang="es-MX" sz="1400" dirty="0">
                <a:effectLst/>
              </a:rPr>
              <a:t>cédula nacional de </a:t>
            </a:r>
            <a:r>
              <a:rPr lang="es-MX" sz="1400" dirty="0" smtClean="0">
                <a:effectLst/>
              </a:rPr>
              <a:t>identidad 8.356.487-8, </a:t>
            </a:r>
            <a:r>
              <a:rPr lang="es-MX" sz="1400" dirty="0">
                <a:effectLst/>
              </a:rPr>
              <a:t>certifica que </a:t>
            </a:r>
            <a:r>
              <a:rPr lang="es-MX" sz="1400" dirty="0" smtClean="0">
                <a:effectLst/>
              </a:rPr>
              <a:t>doña Marcela Pérez García, </a:t>
            </a:r>
            <a:r>
              <a:rPr lang="es-MX" sz="1400" dirty="0">
                <a:effectLst/>
              </a:rPr>
              <a:t>cédula nacional de identidad </a:t>
            </a:r>
            <a:r>
              <a:rPr lang="es-MX" sz="1400" dirty="0" smtClean="0">
                <a:effectLst/>
              </a:rPr>
              <a:t>11.233.412-0, </a:t>
            </a:r>
            <a:r>
              <a:rPr lang="es-MX" sz="1400" dirty="0">
                <a:effectLst/>
              </a:rPr>
              <a:t>es </a:t>
            </a:r>
            <a:r>
              <a:rPr lang="es-MX" sz="1400" dirty="0" smtClean="0">
                <a:effectLst/>
              </a:rPr>
              <a:t>empleada </a:t>
            </a:r>
            <a:r>
              <a:rPr lang="es-MX" sz="1400" dirty="0">
                <a:effectLst/>
              </a:rPr>
              <a:t>de esta empresa desde el </a:t>
            </a:r>
            <a:r>
              <a:rPr lang="es-MX" sz="1400" dirty="0" smtClean="0">
                <a:effectLst/>
              </a:rPr>
              <a:t>01 </a:t>
            </a:r>
            <a:r>
              <a:rPr lang="es-MX" sz="1400" dirty="0">
                <a:effectLst/>
              </a:rPr>
              <a:t>de </a:t>
            </a:r>
            <a:r>
              <a:rPr lang="es-MX" sz="1400" dirty="0" smtClean="0">
                <a:effectLst/>
              </a:rPr>
              <a:t>Marzo </a:t>
            </a:r>
            <a:r>
              <a:rPr lang="es-MX" sz="1400" dirty="0">
                <a:effectLst/>
              </a:rPr>
              <a:t>del año </a:t>
            </a:r>
            <a:r>
              <a:rPr lang="es-MX" sz="1400" dirty="0" smtClean="0">
                <a:effectLst/>
              </a:rPr>
              <a:t>2015, </a:t>
            </a:r>
            <a:r>
              <a:rPr lang="es-MX" sz="1400" dirty="0">
                <a:effectLst/>
              </a:rPr>
              <a:t>hasta la fecha,  desempeñándose en el cargo de </a:t>
            </a:r>
            <a:r>
              <a:rPr lang="es-MX" sz="1400" dirty="0" smtClean="0">
                <a:effectLst/>
              </a:rPr>
              <a:t>Administrativo Contable.</a:t>
            </a:r>
          </a:p>
          <a:p>
            <a:pPr marL="0" indent="0" algn="just">
              <a:buNone/>
            </a:pPr>
            <a:r>
              <a:rPr lang="es-MX" sz="1400" dirty="0">
                <a:effectLst/>
              </a:rPr>
              <a:t/>
            </a:r>
            <a:br>
              <a:rPr lang="es-MX" sz="1400" dirty="0">
                <a:effectLst/>
              </a:rPr>
            </a:br>
            <a:r>
              <a:rPr lang="es-MX" sz="1400" dirty="0" smtClean="0">
                <a:effectLst/>
              </a:rPr>
              <a:t>	Se </a:t>
            </a:r>
            <a:r>
              <a:rPr lang="es-MX" sz="1400" dirty="0">
                <a:effectLst/>
              </a:rPr>
              <a:t>hace mención además que su contrato de trabajo es de </a:t>
            </a:r>
            <a:r>
              <a:rPr lang="es-MX" sz="1400" dirty="0" smtClean="0">
                <a:effectLst/>
              </a:rPr>
              <a:t>carácter indefinido, </a:t>
            </a:r>
            <a:r>
              <a:rPr lang="es-MX" sz="1400" dirty="0">
                <a:effectLst/>
              </a:rPr>
              <a:t>el cual recibe un monto líquido a pago de </a:t>
            </a:r>
            <a:r>
              <a:rPr lang="es-MX" sz="1400" dirty="0" smtClean="0">
                <a:effectLst/>
              </a:rPr>
              <a:t>576.000 </a:t>
            </a:r>
            <a:r>
              <a:rPr lang="es-MX" sz="1400" dirty="0">
                <a:effectLst/>
              </a:rPr>
              <a:t>pesos</a:t>
            </a:r>
            <a:r>
              <a:rPr lang="es-MX" sz="1400" dirty="0" smtClean="0">
                <a:effectLst/>
              </a:rPr>
              <a:t>.</a:t>
            </a:r>
          </a:p>
          <a:p>
            <a:pPr marL="0" indent="0" algn="just">
              <a:buNone/>
            </a:pPr>
            <a:r>
              <a:rPr lang="es-MX" sz="1400" dirty="0">
                <a:effectLst/>
              </a:rPr>
              <a:t/>
            </a:r>
            <a:br>
              <a:rPr lang="es-MX" sz="1400" dirty="0">
                <a:effectLst/>
              </a:rPr>
            </a:br>
            <a:r>
              <a:rPr lang="es-MX" sz="1400" dirty="0" smtClean="0">
                <a:effectLst/>
              </a:rPr>
              <a:t>	Se </a:t>
            </a:r>
            <a:r>
              <a:rPr lang="es-MX" sz="1400" dirty="0">
                <a:effectLst/>
              </a:rPr>
              <a:t>extiende el presente certificado a petición del interesado para los fines que estime conveniente</a:t>
            </a:r>
            <a:r>
              <a:rPr lang="es-MX" sz="1400" dirty="0" smtClean="0">
                <a:effectLst/>
              </a:rPr>
              <a:t>.</a:t>
            </a:r>
          </a:p>
          <a:p>
            <a:pPr marL="0" indent="0" algn="just">
              <a:buNone/>
            </a:pPr>
            <a:r>
              <a:rPr lang="es-MX" sz="1400" dirty="0">
                <a:effectLst/>
              </a:rPr>
              <a:t/>
            </a:r>
            <a:br>
              <a:rPr lang="es-MX" sz="1400" dirty="0">
                <a:effectLst/>
              </a:rPr>
            </a:br>
            <a:r>
              <a:rPr lang="es-MX" sz="1400" dirty="0">
                <a:effectLst/>
              </a:rPr>
              <a:t/>
            </a:r>
            <a:br>
              <a:rPr lang="es-MX" sz="1400" dirty="0">
                <a:effectLst/>
              </a:rPr>
            </a:br>
            <a:r>
              <a:rPr lang="es-MX" sz="1400" dirty="0">
                <a:effectLst/>
              </a:rPr>
              <a:t> </a:t>
            </a:r>
            <a:r>
              <a:rPr lang="es-MX" sz="1400" dirty="0" smtClean="0">
                <a:effectLst/>
              </a:rPr>
              <a:t>          _______________________</a:t>
            </a:r>
            <a:r>
              <a:rPr lang="es-MX" sz="1400" dirty="0">
                <a:effectLst/>
              </a:rPr>
              <a:t/>
            </a:r>
            <a:br>
              <a:rPr lang="es-MX" sz="1400" dirty="0">
                <a:effectLst/>
              </a:rPr>
            </a:br>
            <a:r>
              <a:rPr lang="es-MX" sz="1400" dirty="0" smtClean="0">
                <a:effectLst/>
              </a:rPr>
              <a:t>			José Arévalo Ruiz</a:t>
            </a:r>
          </a:p>
          <a:p>
            <a:pPr marL="0" indent="0" algn="just">
              <a:buNone/>
            </a:pPr>
            <a:r>
              <a:rPr lang="es-MX" sz="1400" dirty="0">
                <a:effectLst/>
              </a:rPr>
              <a:t>	</a:t>
            </a:r>
            <a:r>
              <a:rPr lang="es-MX" sz="1400" dirty="0" smtClean="0">
                <a:effectLst/>
              </a:rPr>
              <a:t>	8.356.487-8	</a:t>
            </a:r>
            <a:r>
              <a:rPr lang="es-MX" sz="1400" dirty="0">
                <a:effectLst/>
              </a:rPr>
              <a:t/>
            </a:r>
            <a:br>
              <a:rPr lang="es-MX" sz="1400" dirty="0">
                <a:effectLst/>
              </a:rPr>
            </a:br>
            <a:endParaRPr lang="es-MX" sz="1400" dirty="0">
              <a:effectLst/>
            </a:endParaRPr>
          </a:p>
          <a:p>
            <a:pPr marL="0" indent="0">
              <a:buNone/>
            </a:pPr>
            <a:r>
              <a:rPr lang="es-MX" sz="1400" dirty="0" smtClean="0">
                <a:effectLst/>
              </a:rPr>
              <a:t>Santiago, 05 </a:t>
            </a:r>
            <a:r>
              <a:rPr lang="es-MX" sz="1400" dirty="0">
                <a:effectLst/>
              </a:rPr>
              <a:t>de </a:t>
            </a:r>
            <a:r>
              <a:rPr lang="es-MX" sz="1400" dirty="0" smtClean="0">
                <a:effectLst/>
              </a:rPr>
              <a:t>Julio </a:t>
            </a:r>
            <a:r>
              <a:rPr lang="es-MX" sz="1400" dirty="0">
                <a:effectLst/>
              </a:rPr>
              <a:t>de </a:t>
            </a:r>
            <a:r>
              <a:rPr lang="es-MX" sz="1400" dirty="0" smtClean="0">
                <a:effectLst/>
              </a:rPr>
              <a:t>2020.-</a:t>
            </a:r>
            <a:endParaRPr lang="es-MX" sz="1400" dirty="0">
              <a:effectLst/>
            </a:endParaRPr>
          </a:p>
          <a:p>
            <a:pPr marL="0" indent="0">
              <a:buNone/>
            </a:pPr>
            <a:endParaRPr lang="es-CL" sz="1400" dirty="0"/>
          </a:p>
        </p:txBody>
      </p:sp>
      <p:sp>
        <p:nvSpPr>
          <p:cNvPr id="4" name="3 Rectángulo"/>
          <p:cNvSpPr/>
          <p:nvPr/>
        </p:nvSpPr>
        <p:spPr>
          <a:xfrm>
            <a:off x="2431141" y="116632"/>
            <a:ext cx="6048672" cy="738664"/>
          </a:xfrm>
          <a:prstGeom prst="rect">
            <a:avLst/>
          </a:prstGeom>
        </p:spPr>
        <p:txBody>
          <a:bodyPr wrap="square">
            <a:spAutoFit/>
          </a:bodyPr>
          <a:lstStyle/>
          <a:p>
            <a:pPr marL="0" indent="0" algn="just">
              <a:buNone/>
            </a:pPr>
            <a:r>
              <a:rPr lang="es-MX" sz="1050" b="1" dirty="0"/>
              <a:t>Comercializadora </a:t>
            </a:r>
            <a:r>
              <a:rPr lang="es-MX" sz="1050" b="1" dirty="0" smtClean="0"/>
              <a:t>Genios</a:t>
            </a:r>
            <a:endParaRPr lang="es-MX" sz="1050" b="1" dirty="0"/>
          </a:p>
          <a:p>
            <a:pPr marL="0" indent="0" algn="just">
              <a:buNone/>
            </a:pPr>
            <a:r>
              <a:rPr lang="es-MX" sz="1050" b="1" dirty="0"/>
              <a:t>     Providencia </a:t>
            </a:r>
            <a:r>
              <a:rPr lang="es-MX" sz="1050" b="1" dirty="0" smtClean="0"/>
              <a:t>2424</a:t>
            </a:r>
            <a:endParaRPr lang="es-MX" sz="1050" b="1" dirty="0"/>
          </a:p>
          <a:p>
            <a:pPr marL="0" indent="0" algn="just">
              <a:buNone/>
            </a:pPr>
            <a:r>
              <a:rPr lang="es-MX" sz="1050" b="1" dirty="0"/>
              <a:t>     Fono: 224781414</a:t>
            </a:r>
          </a:p>
          <a:p>
            <a:pPr marL="0" indent="0" algn="just">
              <a:buNone/>
            </a:pPr>
            <a:r>
              <a:rPr lang="es-MX" sz="1050" b="1" dirty="0"/>
              <a:t>            Santiago</a:t>
            </a:r>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584" y="5373216"/>
            <a:ext cx="609600" cy="609600"/>
          </a:xfrm>
          <a:prstGeom prst="rect">
            <a:avLst/>
          </a:prstGeom>
        </p:spPr>
      </p:pic>
    </p:spTree>
    <p:extLst>
      <p:ext uri="{BB962C8B-B14F-4D97-AF65-F5344CB8AC3E}">
        <p14:creationId xmlns:p14="http://schemas.microsoft.com/office/powerpoint/2010/main" val="2208656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7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23728" y="1600200"/>
            <a:ext cx="6984776" cy="4495800"/>
          </a:xfrm>
        </p:spPr>
        <p:txBody>
          <a:bodyPr>
            <a:normAutofit/>
          </a:bodyPr>
          <a:lstStyle/>
          <a:p>
            <a:pPr algn="just"/>
            <a:r>
              <a:rPr lang="es-CL" sz="2400" dirty="0" smtClean="0"/>
              <a:t>Resuelve </a:t>
            </a:r>
            <a:r>
              <a:rPr lang="es-CL" sz="2400" dirty="0"/>
              <a:t>en cuaderno o en hoja anexa para revisión posterior </a:t>
            </a:r>
            <a:endParaRPr lang="es-AR" sz="2400" dirty="0"/>
          </a:p>
          <a:p>
            <a:pPr lvl="0" algn="just"/>
            <a:r>
              <a:rPr lang="es-CL" sz="2400" dirty="0" smtClean="0"/>
              <a:t>Tiempo Estimado: </a:t>
            </a:r>
            <a:r>
              <a:rPr lang="es-CL" sz="2400" dirty="0"/>
              <a:t>60 minutos</a:t>
            </a:r>
            <a:endParaRPr lang="es-AR" sz="2400" dirty="0"/>
          </a:p>
          <a:p>
            <a:pPr lvl="0" algn="just"/>
            <a:r>
              <a:rPr lang="es-CL" sz="2400" dirty="0"/>
              <a:t>Responde en forma ordenada, cuida tu ortografía</a:t>
            </a:r>
            <a:endParaRPr lang="es-AR" sz="2400" dirty="0"/>
          </a:p>
          <a:p>
            <a:pPr lvl="0" algn="just"/>
            <a:r>
              <a:rPr lang="es-CL" sz="2400" dirty="0"/>
              <a:t>Utiliza </a:t>
            </a:r>
            <a:r>
              <a:rPr lang="es-CL" sz="2400" dirty="0" smtClean="0"/>
              <a:t>Formato Indicado</a:t>
            </a:r>
            <a:endParaRPr lang="es-AR" sz="2400" dirty="0"/>
          </a:p>
          <a:p>
            <a:pPr algn="just"/>
            <a:r>
              <a:rPr lang="es-CL" sz="2400" dirty="0"/>
              <a:t>Dudas al mail de la profesora cecilia.quezada@liceonsmariainmaculada.cl</a:t>
            </a:r>
          </a:p>
        </p:txBody>
      </p:sp>
      <p:sp>
        <p:nvSpPr>
          <p:cNvPr id="2" name="1 Título"/>
          <p:cNvSpPr>
            <a:spLocks noGrp="1"/>
          </p:cNvSpPr>
          <p:nvPr>
            <p:ph type="title"/>
          </p:nvPr>
        </p:nvSpPr>
        <p:spPr/>
        <p:txBody>
          <a:bodyPr/>
          <a:lstStyle/>
          <a:p>
            <a:r>
              <a:rPr lang="es-CL" dirty="0" smtClean="0"/>
              <a:t>Instrucciones de la actividad</a:t>
            </a:r>
            <a:endParaRPr lang="es-CL" dirty="0"/>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59632" y="6093296"/>
            <a:ext cx="487363" cy="487363"/>
          </a:xfrm>
          <a:prstGeom prst="rect">
            <a:avLst/>
          </a:prstGeom>
        </p:spPr>
      </p:pic>
    </p:spTree>
    <p:extLst>
      <p:ext uri="{BB962C8B-B14F-4D97-AF65-F5344CB8AC3E}">
        <p14:creationId xmlns:p14="http://schemas.microsoft.com/office/powerpoint/2010/main" val="1378130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Plantilla de diseño de propuesta">
  <a:themeElements>
    <a:clrScheme name="Tema de Office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a de Office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Tema de Office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Tema de Office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Tema de Office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Tema de Office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Tema de Office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Tema de Office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Plantilla de diseño de propuesta</Template>
  <TotalTime>432</TotalTime>
  <Words>523</Words>
  <Application>Microsoft Office PowerPoint</Application>
  <PresentationFormat>Presentación en pantalla (4:3)</PresentationFormat>
  <Paragraphs>94</Paragraphs>
  <Slides>14</Slides>
  <Notes>0</Notes>
  <HiddenSlides>0</HiddenSlides>
  <MMClips>9</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Plantilla de diseño de propuesta</vt:lpstr>
      <vt:lpstr>Guía Nº7: Documentos Internos</vt:lpstr>
      <vt:lpstr>Invitación</vt:lpstr>
      <vt:lpstr>Presentación de PowerPoint</vt:lpstr>
      <vt:lpstr>Ejemplo</vt:lpstr>
      <vt:lpstr>Carta de Renuncia</vt:lpstr>
      <vt:lpstr>Presentación de PowerPoint</vt:lpstr>
      <vt:lpstr>Certificado</vt:lpstr>
      <vt:lpstr>Presentación de PowerPoint</vt:lpstr>
      <vt:lpstr>Instrucciones de la actividad</vt:lpstr>
      <vt:lpstr>Actividad: Redacta los siguientes documentos</vt:lpstr>
      <vt:lpstr>Actividad: Redacta los siguientes documentos</vt:lpstr>
      <vt:lpstr>Solución </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Nº7: Documentos Internos</dc:title>
  <dc:creator>antonio_avendano@hotmail.com</dc:creator>
  <cp:lastModifiedBy>antonio_avendano@hotmail.com</cp:lastModifiedBy>
  <cp:revision>28</cp:revision>
  <cp:lastPrinted>1601-01-01T00:00:00Z</cp:lastPrinted>
  <dcterms:created xsi:type="dcterms:W3CDTF">2020-07-04T18:15:10Z</dcterms:created>
  <dcterms:modified xsi:type="dcterms:W3CDTF">2020-07-05T22:14:38Z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TC102037863082</vt:lpwstr>
  </property>
</Properties>
</file>