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7" r:id="rId5"/>
    <p:sldId id="277" r:id="rId6"/>
    <p:sldId id="258" r:id="rId7"/>
    <p:sldId id="272" r:id="rId8"/>
    <p:sldId id="279" r:id="rId9"/>
    <p:sldId id="278" r:id="rId10"/>
    <p:sldId id="259" r:id="rId11"/>
    <p:sldId id="273" r:id="rId12"/>
    <p:sldId id="268" r:id="rId13"/>
    <p:sldId id="269" r:id="rId14"/>
    <p:sldId id="285" r:id="rId15"/>
    <p:sldId id="276" r:id="rId16"/>
    <p:sldId id="280" r:id="rId17"/>
    <p:sldId id="270" r:id="rId18"/>
    <p:sldId id="271" r:id="rId19"/>
    <p:sldId id="281" r:id="rId20"/>
    <p:sldId id="282" r:id="rId21"/>
    <p:sldId id="260" r:id="rId22"/>
    <p:sldId id="262" r:id="rId23"/>
    <p:sldId id="265" r:id="rId24"/>
    <p:sldId id="283" r:id="rId25"/>
    <p:sldId id="284" r:id="rId26"/>
    <p:sldId id="274" r:id="rId27"/>
    <p:sldId id="286" r:id="rId28"/>
    <p:sldId id="275" r:id="rId2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2" d="100"/>
          <a:sy n="72" d="100"/>
        </p:scale>
        <p:origin x="6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501381-C5A8-4D24-AFDA-34F24B4D62F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E998E7BF-09DE-43F9-8A1C-3FA31B872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7BD6C7B7-CF8C-4B2E-9650-2F1A0C548ADE}"/>
              </a:ext>
            </a:extLst>
          </p:cNvPr>
          <p:cNvSpPr>
            <a:spLocks noGrp="1"/>
          </p:cNvSpPr>
          <p:nvPr>
            <p:ph type="dt" sz="half" idx="10"/>
          </p:nvPr>
        </p:nvSpPr>
        <p:spPr/>
        <p:txBody>
          <a:bodyPr/>
          <a:lstStyle/>
          <a:p>
            <a:fld id="{33DFBF9D-2FEE-44CF-84E4-972C71CD38BB}" type="datetimeFigureOut">
              <a:rPr lang="es-CL" smtClean="0"/>
              <a:t>07-07-2020</a:t>
            </a:fld>
            <a:endParaRPr lang="es-CL"/>
          </a:p>
        </p:txBody>
      </p:sp>
      <p:sp>
        <p:nvSpPr>
          <p:cNvPr id="5" name="Marcador de pie de página 4">
            <a:extLst>
              <a:ext uri="{FF2B5EF4-FFF2-40B4-BE49-F238E27FC236}">
                <a16:creationId xmlns:a16="http://schemas.microsoft.com/office/drawing/2014/main" id="{54C437AB-35B2-4966-B8D9-647489C005A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34A214F-F8CE-463D-8386-B13537690FDF}"/>
              </a:ext>
            </a:extLst>
          </p:cNvPr>
          <p:cNvSpPr>
            <a:spLocks noGrp="1"/>
          </p:cNvSpPr>
          <p:nvPr>
            <p:ph type="sldNum" sz="quarter" idx="12"/>
          </p:nvPr>
        </p:nvSpPr>
        <p:spPr/>
        <p:txBody>
          <a:bodyPr/>
          <a:lstStyle/>
          <a:p>
            <a:fld id="{B4F7A4AA-99CB-474F-9CB8-95EC23826B5B}" type="slidenum">
              <a:rPr lang="es-CL" smtClean="0"/>
              <a:t>‹Nº›</a:t>
            </a:fld>
            <a:endParaRPr lang="es-CL"/>
          </a:p>
        </p:txBody>
      </p:sp>
    </p:spTree>
    <p:extLst>
      <p:ext uri="{BB962C8B-B14F-4D97-AF65-F5344CB8AC3E}">
        <p14:creationId xmlns:p14="http://schemas.microsoft.com/office/powerpoint/2010/main" val="313261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9D5A33-191F-4885-8413-AF5F52937FA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37CF54B-B81C-40EB-A3B9-4481FFFB5FC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EF27211-FE09-4D82-8B1F-735BD84C0B4F}"/>
              </a:ext>
            </a:extLst>
          </p:cNvPr>
          <p:cNvSpPr>
            <a:spLocks noGrp="1"/>
          </p:cNvSpPr>
          <p:nvPr>
            <p:ph type="dt" sz="half" idx="10"/>
          </p:nvPr>
        </p:nvSpPr>
        <p:spPr/>
        <p:txBody>
          <a:bodyPr/>
          <a:lstStyle/>
          <a:p>
            <a:fld id="{33DFBF9D-2FEE-44CF-84E4-972C71CD38BB}" type="datetimeFigureOut">
              <a:rPr lang="es-CL" smtClean="0"/>
              <a:t>07-07-2020</a:t>
            </a:fld>
            <a:endParaRPr lang="es-CL"/>
          </a:p>
        </p:txBody>
      </p:sp>
      <p:sp>
        <p:nvSpPr>
          <p:cNvPr id="5" name="Marcador de pie de página 4">
            <a:extLst>
              <a:ext uri="{FF2B5EF4-FFF2-40B4-BE49-F238E27FC236}">
                <a16:creationId xmlns:a16="http://schemas.microsoft.com/office/drawing/2014/main" id="{8D6B98D5-A830-4FE8-B1DF-0096AB29365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8D2ABD4C-8D5A-4C6C-B7E2-42EC9690A9FF}"/>
              </a:ext>
            </a:extLst>
          </p:cNvPr>
          <p:cNvSpPr>
            <a:spLocks noGrp="1"/>
          </p:cNvSpPr>
          <p:nvPr>
            <p:ph type="sldNum" sz="quarter" idx="12"/>
          </p:nvPr>
        </p:nvSpPr>
        <p:spPr/>
        <p:txBody>
          <a:bodyPr/>
          <a:lstStyle/>
          <a:p>
            <a:fld id="{B4F7A4AA-99CB-474F-9CB8-95EC23826B5B}" type="slidenum">
              <a:rPr lang="es-CL" smtClean="0"/>
              <a:t>‹Nº›</a:t>
            </a:fld>
            <a:endParaRPr lang="es-CL"/>
          </a:p>
        </p:txBody>
      </p:sp>
    </p:spTree>
    <p:extLst>
      <p:ext uri="{BB962C8B-B14F-4D97-AF65-F5344CB8AC3E}">
        <p14:creationId xmlns:p14="http://schemas.microsoft.com/office/powerpoint/2010/main" val="1722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0DC2CD9-F1FB-4504-847B-3C1D7C3320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22E5B953-79DD-4233-848F-6428C83A6AF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783771D-1511-4EAD-AEF4-FD3B4EF03040}"/>
              </a:ext>
            </a:extLst>
          </p:cNvPr>
          <p:cNvSpPr>
            <a:spLocks noGrp="1"/>
          </p:cNvSpPr>
          <p:nvPr>
            <p:ph type="dt" sz="half" idx="10"/>
          </p:nvPr>
        </p:nvSpPr>
        <p:spPr/>
        <p:txBody>
          <a:bodyPr/>
          <a:lstStyle/>
          <a:p>
            <a:fld id="{33DFBF9D-2FEE-44CF-84E4-972C71CD38BB}" type="datetimeFigureOut">
              <a:rPr lang="es-CL" smtClean="0"/>
              <a:t>07-07-2020</a:t>
            </a:fld>
            <a:endParaRPr lang="es-CL"/>
          </a:p>
        </p:txBody>
      </p:sp>
      <p:sp>
        <p:nvSpPr>
          <p:cNvPr id="5" name="Marcador de pie de página 4">
            <a:extLst>
              <a:ext uri="{FF2B5EF4-FFF2-40B4-BE49-F238E27FC236}">
                <a16:creationId xmlns:a16="http://schemas.microsoft.com/office/drawing/2014/main" id="{F96CC6B1-7AD7-483C-9F62-810C7C58332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E479B46-73DF-40E1-B49E-76D7B64AFCFC}"/>
              </a:ext>
            </a:extLst>
          </p:cNvPr>
          <p:cNvSpPr>
            <a:spLocks noGrp="1"/>
          </p:cNvSpPr>
          <p:nvPr>
            <p:ph type="sldNum" sz="quarter" idx="12"/>
          </p:nvPr>
        </p:nvSpPr>
        <p:spPr/>
        <p:txBody>
          <a:bodyPr/>
          <a:lstStyle/>
          <a:p>
            <a:fld id="{B4F7A4AA-99CB-474F-9CB8-95EC23826B5B}" type="slidenum">
              <a:rPr lang="es-CL" smtClean="0"/>
              <a:t>‹Nº›</a:t>
            </a:fld>
            <a:endParaRPr lang="es-CL"/>
          </a:p>
        </p:txBody>
      </p:sp>
    </p:spTree>
    <p:extLst>
      <p:ext uri="{BB962C8B-B14F-4D97-AF65-F5344CB8AC3E}">
        <p14:creationId xmlns:p14="http://schemas.microsoft.com/office/powerpoint/2010/main" val="136478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DC6420-7DBA-44A4-8FBC-251108EFB9E8}"/>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E2FF672-BB30-450E-9039-0C04D4F8905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A0FF191-D690-4911-9A02-250A2FFB8D5D}"/>
              </a:ext>
            </a:extLst>
          </p:cNvPr>
          <p:cNvSpPr>
            <a:spLocks noGrp="1"/>
          </p:cNvSpPr>
          <p:nvPr>
            <p:ph type="dt" sz="half" idx="10"/>
          </p:nvPr>
        </p:nvSpPr>
        <p:spPr/>
        <p:txBody>
          <a:bodyPr/>
          <a:lstStyle/>
          <a:p>
            <a:fld id="{33DFBF9D-2FEE-44CF-84E4-972C71CD38BB}" type="datetimeFigureOut">
              <a:rPr lang="es-CL" smtClean="0"/>
              <a:t>07-07-2020</a:t>
            </a:fld>
            <a:endParaRPr lang="es-CL"/>
          </a:p>
        </p:txBody>
      </p:sp>
      <p:sp>
        <p:nvSpPr>
          <p:cNvPr id="5" name="Marcador de pie de página 4">
            <a:extLst>
              <a:ext uri="{FF2B5EF4-FFF2-40B4-BE49-F238E27FC236}">
                <a16:creationId xmlns:a16="http://schemas.microsoft.com/office/drawing/2014/main" id="{60B68FF7-7CA6-4359-BCD0-7FC986E6E3B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C9D3574-B90C-46E3-9594-F6E580105511}"/>
              </a:ext>
            </a:extLst>
          </p:cNvPr>
          <p:cNvSpPr>
            <a:spLocks noGrp="1"/>
          </p:cNvSpPr>
          <p:nvPr>
            <p:ph type="sldNum" sz="quarter" idx="12"/>
          </p:nvPr>
        </p:nvSpPr>
        <p:spPr/>
        <p:txBody>
          <a:bodyPr/>
          <a:lstStyle/>
          <a:p>
            <a:fld id="{B4F7A4AA-99CB-474F-9CB8-95EC23826B5B}" type="slidenum">
              <a:rPr lang="es-CL" smtClean="0"/>
              <a:t>‹Nº›</a:t>
            </a:fld>
            <a:endParaRPr lang="es-CL"/>
          </a:p>
        </p:txBody>
      </p:sp>
    </p:spTree>
    <p:extLst>
      <p:ext uri="{BB962C8B-B14F-4D97-AF65-F5344CB8AC3E}">
        <p14:creationId xmlns:p14="http://schemas.microsoft.com/office/powerpoint/2010/main" val="169697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1291FE-D608-4816-B3F8-692D2F75161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7EE69A3-7618-47EF-907A-B421175F31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DF642C8-6980-4431-89F3-657AFE95D016}"/>
              </a:ext>
            </a:extLst>
          </p:cNvPr>
          <p:cNvSpPr>
            <a:spLocks noGrp="1"/>
          </p:cNvSpPr>
          <p:nvPr>
            <p:ph type="dt" sz="half" idx="10"/>
          </p:nvPr>
        </p:nvSpPr>
        <p:spPr/>
        <p:txBody>
          <a:bodyPr/>
          <a:lstStyle/>
          <a:p>
            <a:fld id="{33DFBF9D-2FEE-44CF-84E4-972C71CD38BB}" type="datetimeFigureOut">
              <a:rPr lang="es-CL" smtClean="0"/>
              <a:t>07-07-2020</a:t>
            </a:fld>
            <a:endParaRPr lang="es-CL"/>
          </a:p>
        </p:txBody>
      </p:sp>
      <p:sp>
        <p:nvSpPr>
          <p:cNvPr id="5" name="Marcador de pie de página 4">
            <a:extLst>
              <a:ext uri="{FF2B5EF4-FFF2-40B4-BE49-F238E27FC236}">
                <a16:creationId xmlns:a16="http://schemas.microsoft.com/office/drawing/2014/main" id="{D9B63320-5335-4ACB-8BB5-75F10346C60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DF1B9FF-6CAE-4F06-B36D-C4F84B0485A3}"/>
              </a:ext>
            </a:extLst>
          </p:cNvPr>
          <p:cNvSpPr>
            <a:spLocks noGrp="1"/>
          </p:cNvSpPr>
          <p:nvPr>
            <p:ph type="sldNum" sz="quarter" idx="12"/>
          </p:nvPr>
        </p:nvSpPr>
        <p:spPr/>
        <p:txBody>
          <a:bodyPr/>
          <a:lstStyle/>
          <a:p>
            <a:fld id="{B4F7A4AA-99CB-474F-9CB8-95EC23826B5B}" type="slidenum">
              <a:rPr lang="es-CL" smtClean="0"/>
              <a:t>‹Nº›</a:t>
            </a:fld>
            <a:endParaRPr lang="es-CL"/>
          </a:p>
        </p:txBody>
      </p:sp>
    </p:spTree>
    <p:extLst>
      <p:ext uri="{BB962C8B-B14F-4D97-AF65-F5344CB8AC3E}">
        <p14:creationId xmlns:p14="http://schemas.microsoft.com/office/powerpoint/2010/main" val="132391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ABFF0-CA21-41C1-ADFA-4C465F9B70A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730377F-9397-402D-A401-CB1A90EFA61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7673692-A2E0-4473-A5A5-737965BD90A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488431ED-CDD5-43E7-B747-A60971D6298E}"/>
              </a:ext>
            </a:extLst>
          </p:cNvPr>
          <p:cNvSpPr>
            <a:spLocks noGrp="1"/>
          </p:cNvSpPr>
          <p:nvPr>
            <p:ph type="dt" sz="half" idx="10"/>
          </p:nvPr>
        </p:nvSpPr>
        <p:spPr/>
        <p:txBody>
          <a:bodyPr/>
          <a:lstStyle/>
          <a:p>
            <a:fld id="{33DFBF9D-2FEE-44CF-84E4-972C71CD38BB}" type="datetimeFigureOut">
              <a:rPr lang="es-CL" smtClean="0"/>
              <a:t>07-07-2020</a:t>
            </a:fld>
            <a:endParaRPr lang="es-CL"/>
          </a:p>
        </p:txBody>
      </p:sp>
      <p:sp>
        <p:nvSpPr>
          <p:cNvPr id="6" name="Marcador de pie de página 5">
            <a:extLst>
              <a:ext uri="{FF2B5EF4-FFF2-40B4-BE49-F238E27FC236}">
                <a16:creationId xmlns:a16="http://schemas.microsoft.com/office/drawing/2014/main" id="{DFB2B1CF-7B98-4790-8E11-0643503A3E1D}"/>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B24BB19-72FE-46FB-89D7-63BE39A544DF}"/>
              </a:ext>
            </a:extLst>
          </p:cNvPr>
          <p:cNvSpPr>
            <a:spLocks noGrp="1"/>
          </p:cNvSpPr>
          <p:nvPr>
            <p:ph type="sldNum" sz="quarter" idx="12"/>
          </p:nvPr>
        </p:nvSpPr>
        <p:spPr/>
        <p:txBody>
          <a:bodyPr/>
          <a:lstStyle/>
          <a:p>
            <a:fld id="{B4F7A4AA-99CB-474F-9CB8-95EC23826B5B}" type="slidenum">
              <a:rPr lang="es-CL" smtClean="0"/>
              <a:t>‹Nº›</a:t>
            </a:fld>
            <a:endParaRPr lang="es-CL"/>
          </a:p>
        </p:txBody>
      </p:sp>
    </p:spTree>
    <p:extLst>
      <p:ext uri="{BB962C8B-B14F-4D97-AF65-F5344CB8AC3E}">
        <p14:creationId xmlns:p14="http://schemas.microsoft.com/office/powerpoint/2010/main" val="3328369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F2EAD0-E55B-43AB-ACD3-A82366B570D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AE4ADF5-E85A-4AD0-8C19-5424F630D9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AB8D3AD-2330-4CE1-B1EF-A989B5EA57D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2B5B7655-B803-427B-92AE-CBE302E3D6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6551B24-0787-42D7-AD95-23820E51267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11922273-DDF0-4DCD-BB34-31EDB6AE7727}"/>
              </a:ext>
            </a:extLst>
          </p:cNvPr>
          <p:cNvSpPr>
            <a:spLocks noGrp="1"/>
          </p:cNvSpPr>
          <p:nvPr>
            <p:ph type="dt" sz="half" idx="10"/>
          </p:nvPr>
        </p:nvSpPr>
        <p:spPr/>
        <p:txBody>
          <a:bodyPr/>
          <a:lstStyle/>
          <a:p>
            <a:fld id="{33DFBF9D-2FEE-44CF-84E4-972C71CD38BB}" type="datetimeFigureOut">
              <a:rPr lang="es-CL" smtClean="0"/>
              <a:t>07-07-2020</a:t>
            </a:fld>
            <a:endParaRPr lang="es-CL"/>
          </a:p>
        </p:txBody>
      </p:sp>
      <p:sp>
        <p:nvSpPr>
          <p:cNvPr id="8" name="Marcador de pie de página 7">
            <a:extLst>
              <a:ext uri="{FF2B5EF4-FFF2-40B4-BE49-F238E27FC236}">
                <a16:creationId xmlns:a16="http://schemas.microsoft.com/office/drawing/2014/main" id="{F92DE0D5-B317-4007-ABA1-EE0040CD1710}"/>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D56A932B-880D-4460-99A1-8AA60FD61902}"/>
              </a:ext>
            </a:extLst>
          </p:cNvPr>
          <p:cNvSpPr>
            <a:spLocks noGrp="1"/>
          </p:cNvSpPr>
          <p:nvPr>
            <p:ph type="sldNum" sz="quarter" idx="12"/>
          </p:nvPr>
        </p:nvSpPr>
        <p:spPr/>
        <p:txBody>
          <a:bodyPr/>
          <a:lstStyle/>
          <a:p>
            <a:fld id="{B4F7A4AA-99CB-474F-9CB8-95EC23826B5B}" type="slidenum">
              <a:rPr lang="es-CL" smtClean="0"/>
              <a:t>‹Nº›</a:t>
            </a:fld>
            <a:endParaRPr lang="es-CL"/>
          </a:p>
        </p:txBody>
      </p:sp>
    </p:spTree>
    <p:extLst>
      <p:ext uri="{BB962C8B-B14F-4D97-AF65-F5344CB8AC3E}">
        <p14:creationId xmlns:p14="http://schemas.microsoft.com/office/powerpoint/2010/main" val="372999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1B503-93BB-4244-B228-A1B856BA23F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CB1EC5F7-F4CB-4737-9347-9190A2AA1B7D}"/>
              </a:ext>
            </a:extLst>
          </p:cNvPr>
          <p:cNvSpPr>
            <a:spLocks noGrp="1"/>
          </p:cNvSpPr>
          <p:nvPr>
            <p:ph type="dt" sz="half" idx="10"/>
          </p:nvPr>
        </p:nvSpPr>
        <p:spPr/>
        <p:txBody>
          <a:bodyPr/>
          <a:lstStyle/>
          <a:p>
            <a:fld id="{33DFBF9D-2FEE-44CF-84E4-972C71CD38BB}" type="datetimeFigureOut">
              <a:rPr lang="es-CL" smtClean="0"/>
              <a:t>07-07-2020</a:t>
            </a:fld>
            <a:endParaRPr lang="es-CL"/>
          </a:p>
        </p:txBody>
      </p:sp>
      <p:sp>
        <p:nvSpPr>
          <p:cNvPr id="4" name="Marcador de pie de página 3">
            <a:extLst>
              <a:ext uri="{FF2B5EF4-FFF2-40B4-BE49-F238E27FC236}">
                <a16:creationId xmlns:a16="http://schemas.microsoft.com/office/drawing/2014/main" id="{CACFF246-CF46-4A63-AEC3-93125DC81048}"/>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13A48CD2-DF5E-469F-9285-38A19D1C2615}"/>
              </a:ext>
            </a:extLst>
          </p:cNvPr>
          <p:cNvSpPr>
            <a:spLocks noGrp="1"/>
          </p:cNvSpPr>
          <p:nvPr>
            <p:ph type="sldNum" sz="quarter" idx="12"/>
          </p:nvPr>
        </p:nvSpPr>
        <p:spPr/>
        <p:txBody>
          <a:bodyPr/>
          <a:lstStyle/>
          <a:p>
            <a:fld id="{B4F7A4AA-99CB-474F-9CB8-95EC23826B5B}" type="slidenum">
              <a:rPr lang="es-CL" smtClean="0"/>
              <a:t>‹Nº›</a:t>
            </a:fld>
            <a:endParaRPr lang="es-CL"/>
          </a:p>
        </p:txBody>
      </p:sp>
    </p:spTree>
    <p:extLst>
      <p:ext uri="{BB962C8B-B14F-4D97-AF65-F5344CB8AC3E}">
        <p14:creationId xmlns:p14="http://schemas.microsoft.com/office/powerpoint/2010/main" val="108789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02CCD65-088A-47F6-BA16-00C76790937F}"/>
              </a:ext>
            </a:extLst>
          </p:cNvPr>
          <p:cNvSpPr>
            <a:spLocks noGrp="1"/>
          </p:cNvSpPr>
          <p:nvPr>
            <p:ph type="dt" sz="half" idx="10"/>
          </p:nvPr>
        </p:nvSpPr>
        <p:spPr/>
        <p:txBody>
          <a:bodyPr/>
          <a:lstStyle/>
          <a:p>
            <a:fld id="{33DFBF9D-2FEE-44CF-84E4-972C71CD38BB}" type="datetimeFigureOut">
              <a:rPr lang="es-CL" smtClean="0"/>
              <a:t>07-07-2020</a:t>
            </a:fld>
            <a:endParaRPr lang="es-CL"/>
          </a:p>
        </p:txBody>
      </p:sp>
      <p:sp>
        <p:nvSpPr>
          <p:cNvPr id="3" name="Marcador de pie de página 2">
            <a:extLst>
              <a:ext uri="{FF2B5EF4-FFF2-40B4-BE49-F238E27FC236}">
                <a16:creationId xmlns:a16="http://schemas.microsoft.com/office/drawing/2014/main" id="{045F8B9E-FF14-4378-9193-77B86BD10D6C}"/>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F366AD07-19D0-4D0A-A582-3DA0BB5F9952}"/>
              </a:ext>
            </a:extLst>
          </p:cNvPr>
          <p:cNvSpPr>
            <a:spLocks noGrp="1"/>
          </p:cNvSpPr>
          <p:nvPr>
            <p:ph type="sldNum" sz="quarter" idx="12"/>
          </p:nvPr>
        </p:nvSpPr>
        <p:spPr/>
        <p:txBody>
          <a:bodyPr/>
          <a:lstStyle/>
          <a:p>
            <a:fld id="{B4F7A4AA-99CB-474F-9CB8-95EC23826B5B}" type="slidenum">
              <a:rPr lang="es-CL" smtClean="0"/>
              <a:t>‹Nº›</a:t>
            </a:fld>
            <a:endParaRPr lang="es-CL"/>
          </a:p>
        </p:txBody>
      </p:sp>
    </p:spTree>
    <p:extLst>
      <p:ext uri="{BB962C8B-B14F-4D97-AF65-F5344CB8AC3E}">
        <p14:creationId xmlns:p14="http://schemas.microsoft.com/office/powerpoint/2010/main" val="191663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EAF988-74D2-40BB-B03B-FEE0DBB346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9F65C415-5809-4899-9677-66CBF5B738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7D0A6BFC-DFB5-47CB-AFBF-D65DA967E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7AB6475-A485-459D-A390-19F308E86B33}"/>
              </a:ext>
            </a:extLst>
          </p:cNvPr>
          <p:cNvSpPr>
            <a:spLocks noGrp="1"/>
          </p:cNvSpPr>
          <p:nvPr>
            <p:ph type="dt" sz="half" idx="10"/>
          </p:nvPr>
        </p:nvSpPr>
        <p:spPr/>
        <p:txBody>
          <a:bodyPr/>
          <a:lstStyle/>
          <a:p>
            <a:fld id="{33DFBF9D-2FEE-44CF-84E4-972C71CD38BB}" type="datetimeFigureOut">
              <a:rPr lang="es-CL" smtClean="0"/>
              <a:t>07-07-2020</a:t>
            </a:fld>
            <a:endParaRPr lang="es-CL"/>
          </a:p>
        </p:txBody>
      </p:sp>
      <p:sp>
        <p:nvSpPr>
          <p:cNvPr id="6" name="Marcador de pie de página 5">
            <a:extLst>
              <a:ext uri="{FF2B5EF4-FFF2-40B4-BE49-F238E27FC236}">
                <a16:creationId xmlns:a16="http://schemas.microsoft.com/office/drawing/2014/main" id="{EBE1BCC1-972A-422A-B3EC-E5B3943DC2A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8A2CC79-F4B4-4C39-B874-D00F78CEEA1E}"/>
              </a:ext>
            </a:extLst>
          </p:cNvPr>
          <p:cNvSpPr>
            <a:spLocks noGrp="1"/>
          </p:cNvSpPr>
          <p:nvPr>
            <p:ph type="sldNum" sz="quarter" idx="12"/>
          </p:nvPr>
        </p:nvSpPr>
        <p:spPr/>
        <p:txBody>
          <a:bodyPr/>
          <a:lstStyle/>
          <a:p>
            <a:fld id="{B4F7A4AA-99CB-474F-9CB8-95EC23826B5B}" type="slidenum">
              <a:rPr lang="es-CL" smtClean="0"/>
              <a:t>‹Nº›</a:t>
            </a:fld>
            <a:endParaRPr lang="es-CL"/>
          </a:p>
        </p:txBody>
      </p:sp>
    </p:spTree>
    <p:extLst>
      <p:ext uri="{BB962C8B-B14F-4D97-AF65-F5344CB8AC3E}">
        <p14:creationId xmlns:p14="http://schemas.microsoft.com/office/powerpoint/2010/main" val="38657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B7927-AC5B-4740-97E9-4A3368E041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738973D3-2C42-4671-81A8-4708A7812B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E4A7F9DB-DC55-400F-A1B2-DB10CAFBC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8BA047-D602-45E9-9F2D-3C9B15A6E207}"/>
              </a:ext>
            </a:extLst>
          </p:cNvPr>
          <p:cNvSpPr>
            <a:spLocks noGrp="1"/>
          </p:cNvSpPr>
          <p:nvPr>
            <p:ph type="dt" sz="half" idx="10"/>
          </p:nvPr>
        </p:nvSpPr>
        <p:spPr/>
        <p:txBody>
          <a:bodyPr/>
          <a:lstStyle/>
          <a:p>
            <a:fld id="{33DFBF9D-2FEE-44CF-84E4-972C71CD38BB}" type="datetimeFigureOut">
              <a:rPr lang="es-CL" smtClean="0"/>
              <a:t>07-07-2020</a:t>
            </a:fld>
            <a:endParaRPr lang="es-CL"/>
          </a:p>
        </p:txBody>
      </p:sp>
      <p:sp>
        <p:nvSpPr>
          <p:cNvPr id="6" name="Marcador de pie de página 5">
            <a:extLst>
              <a:ext uri="{FF2B5EF4-FFF2-40B4-BE49-F238E27FC236}">
                <a16:creationId xmlns:a16="http://schemas.microsoft.com/office/drawing/2014/main" id="{410A7B1B-836C-4A02-AF0F-11EAC4DF2CE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E86DD53-D79D-429E-AE6F-A387B74E31E8}"/>
              </a:ext>
            </a:extLst>
          </p:cNvPr>
          <p:cNvSpPr>
            <a:spLocks noGrp="1"/>
          </p:cNvSpPr>
          <p:nvPr>
            <p:ph type="sldNum" sz="quarter" idx="12"/>
          </p:nvPr>
        </p:nvSpPr>
        <p:spPr/>
        <p:txBody>
          <a:bodyPr/>
          <a:lstStyle/>
          <a:p>
            <a:fld id="{B4F7A4AA-99CB-474F-9CB8-95EC23826B5B}" type="slidenum">
              <a:rPr lang="es-CL" smtClean="0"/>
              <a:t>‹Nº›</a:t>
            </a:fld>
            <a:endParaRPr lang="es-CL"/>
          </a:p>
        </p:txBody>
      </p:sp>
    </p:spTree>
    <p:extLst>
      <p:ext uri="{BB962C8B-B14F-4D97-AF65-F5344CB8AC3E}">
        <p14:creationId xmlns:p14="http://schemas.microsoft.com/office/powerpoint/2010/main" val="92574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720C51-9177-43DA-BFFA-38B2B976E3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5504506-3A8E-4488-BFDE-15316417B2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2E9098F-1276-4F37-80FA-BC9A21A2F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FBF9D-2FEE-44CF-84E4-972C71CD38BB}" type="datetimeFigureOut">
              <a:rPr lang="es-CL" smtClean="0"/>
              <a:t>07-07-2020</a:t>
            </a:fld>
            <a:endParaRPr lang="es-CL"/>
          </a:p>
        </p:txBody>
      </p:sp>
      <p:sp>
        <p:nvSpPr>
          <p:cNvPr id="5" name="Marcador de pie de página 4">
            <a:extLst>
              <a:ext uri="{FF2B5EF4-FFF2-40B4-BE49-F238E27FC236}">
                <a16:creationId xmlns:a16="http://schemas.microsoft.com/office/drawing/2014/main" id="{BF672017-8841-457F-8769-C016D3E713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81CEDB0E-2FA5-4A6B-9068-565A36819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7A4AA-99CB-474F-9CB8-95EC23826B5B}" type="slidenum">
              <a:rPr lang="es-CL" smtClean="0"/>
              <a:t>‹Nº›</a:t>
            </a:fld>
            <a:endParaRPr lang="es-CL"/>
          </a:p>
        </p:txBody>
      </p:sp>
    </p:spTree>
    <p:extLst>
      <p:ext uri="{BB962C8B-B14F-4D97-AF65-F5344CB8AC3E}">
        <p14:creationId xmlns:p14="http://schemas.microsoft.com/office/powerpoint/2010/main" val="3063928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a.perez@liceonsmariainmaculada.cl"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mailto:roberto.gonzalez@liceonsmariainmaculada.c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xK8SEUzk7BU" TargetMode="External"/><Relationship Id="rId2" Type="http://schemas.openxmlformats.org/officeDocument/2006/relationships/hyperlink" Target="https://www.youtube.com/watch?v=279DoPaEYB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AA6D0910-ED08-4F9F-AEB9-4442E89723E0}"/>
              </a:ext>
            </a:extLst>
          </p:cNvPr>
          <p:cNvPicPr>
            <a:picLocks noChangeAspect="1"/>
          </p:cNvPicPr>
          <p:nvPr/>
        </p:nvPicPr>
        <p:blipFill rotWithShape="1">
          <a:blip r:embed="rId2">
            <a:alphaModFix amt="50000"/>
          </a:blip>
          <a:srcRect b="16667"/>
          <a:stretch/>
        </p:blipFill>
        <p:spPr>
          <a:xfrm>
            <a:off x="20" y="1"/>
            <a:ext cx="12191980" cy="6857999"/>
          </a:xfrm>
          <a:prstGeom prst="rect">
            <a:avLst/>
          </a:prstGeom>
        </p:spPr>
      </p:pic>
      <p:sp>
        <p:nvSpPr>
          <p:cNvPr id="2" name="Título 1">
            <a:extLst>
              <a:ext uri="{FF2B5EF4-FFF2-40B4-BE49-F238E27FC236}">
                <a16:creationId xmlns:a16="http://schemas.microsoft.com/office/drawing/2014/main" id="{1F82B56D-63B0-4B68-8B9D-15E1902DEB83}"/>
              </a:ext>
            </a:extLst>
          </p:cNvPr>
          <p:cNvSpPr>
            <a:spLocks noGrp="1"/>
          </p:cNvSpPr>
          <p:nvPr>
            <p:ph type="ctrTitle"/>
          </p:nvPr>
        </p:nvSpPr>
        <p:spPr>
          <a:xfrm>
            <a:off x="1524000" y="1122362"/>
            <a:ext cx="9144000" cy="2900518"/>
          </a:xfrm>
        </p:spPr>
        <p:txBody>
          <a:bodyPr>
            <a:normAutofit/>
          </a:bodyPr>
          <a:lstStyle/>
          <a:p>
            <a:r>
              <a:rPr lang="es-CL" b="1" dirty="0">
                <a:solidFill>
                  <a:srgbClr val="FFFFFF"/>
                </a:solidFill>
                <a:latin typeface="Gadugi" panose="020B0502040204020203" pitchFamily="34" charset="0"/>
                <a:ea typeface="Gadugi" panose="020B0502040204020203" pitchFamily="34" charset="0"/>
              </a:rPr>
              <a:t>Problemas éticos y morales en lo contemporáneo</a:t>
            </a:r>
          </a:p>
        </p:txBody>
      </p:sp>
      <p:sp>
        <p:nvSpPr>
          <p:cNvPr id="3" name="Subtítulo 2">
            <a:extLst>
              <a:ext uri="{FF2B5EF4-FFF2-40B4-BE49-F238E27FC236}">
                <a16:creationId xmlns:a16="http://schemas.microsoft.com/office/drawing/2014/main" id="{FF90D119-6721-494D-9596-A84FAB07B5F1}"/>
              </a:ext>
            </a:extLst>
          </p:cNvPr>
          <p:cNvSpPr>
            <a:spLocks noGrp="1"/>
          </p:cNvSpPr>
          <p:nvPr>
            <p:ph type="subTitle" idx="1"/>
          </p:nvPr>
        </p:nvSpPr>
        <p:spPr>
          <a:xfrm>
            <a:off x="1524000" y="4159404"/>
            <a:ext cx="9144000" cy="1098395"/>
          </a:xfrm>
        </p:spPr>
        <p:txBody>
          <a:bodyPr>
            <a:normAutofit/>
          </a:bodyPr>
          <a:lstStyle/>
          <a:p>
            <a:r>
              <a:rPr lang="es-CL" sz="1700">
                <a:solidFill>
                  <a:srgbClr val="FFFFFF"/>
                </a:solidFill>
                <a:latin typeface="Avenir Next LT Pro" panose="020B0504020202020204" pitchFamily="34" charset="0"/>
              </a:rPr>
              <a:t>Profesores: Roberto González</a:t>
            </a:r>
          </a:p>
          <a:p>
            <a:r>
              <a:rPr lang="es-CL" sz="1700">
                <a:solidFill>
                  <a:srgbClr val="FFFFFF"/>
                </a:solidFill>
                <a:latin typeface="Avenir Next LT Pro" panose="020B0504020202020204" pitchFamily="34" charset="0"/>
              </a:rPr>
              <a:t>María de los Ángeles Pérez</a:t>
            </a:r>
          </a:p>
          <a:p>
            <a:r>
              <a:rPr lang="es-CL" sz="1700">
                <a:solidFill>
                  <a:srgbClr val="FFFFFF"/>
                </a:solidFill>
                <a:latin typeface="Avenir Next LT Pro" panose="020B0504020202020204" pitchFamily="34" charset="0"/>
              </a:rPr>
              <a:t>4to Medio Formación General</a:t>
            </a:r>
          </a:p>
        </p:txBody>
      </p:sp>
    </p:spTree>
    <p:extLst>
      <p:ext uri="{BB962C8B-B14F-4D97-AF65-F5344CB8AC3E}">
        <p14:creationId xmlns:p14="http://schemas.microsoft.com/office/powerpoint/2010/main" val="56617892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D9362D8-B6E7-483F-B1C9-3BD6118A4529}"/>
              </a:ext>
            </a:extLst>
          </p:cNvPr>
          <p:cNvSpPr>
            <a:spLocks noGrp="1"/>
          </p:cNvSpPr>
          <p:nvPr>
            <p:ph idx="1"/>
          </p:nvPr>
        </p:nvSpPr>
        <p:spPr>
          <a:xfrm>
            <a:off x="632914" y="1690688"/>
            <a:ext cx="11131455" cy="4955772"/>
          </a:xfrm>
          <a:pattFill prst="pct60">
            <a:fgClr>
              <a:schemeClr val="accent2">
                <a:lumMod val="60000"/>
                <a:lumOff val="40000"/>
              </a:schemeClr>
            </a:fgClr>
            <a:bgClr>
              <a:schemeClr val="bg1"/>
            </a:bgClr>
          </a:pattFill>
          <a:ln w="76200">
            <a:solidFill>
              <a:schemeClr val="tx1"/>
            </a:solidFill>
          </a:ln>
        </p:spPr>
        <p:txBody>
          <a:bodyPr>
            <a:normAutofit fontScale="77500" lnSpcReduction="20000"/>
          </a:bodyPr>
          <a:lstStyle/>
          <a:p>
            <a:pPr algn="just"/>
            <a:r>
              <a:rPr lang="es-CL" sz="3500" dirty="0">
                <a:latin typeface="Gisha" panose="020B0502040204020203" pitchFamily="34" charset="-79"/>
                <a:cs typeface="Gisha" panose="020B0502040204020203" pitchFamily="34" charset="-79"/>
              </a:rPr>
              <a:t>La moral </a:t>
            </a:r>
            <a:r>
              <a:rPr lang="es-ES" sz="3500" dirty="0">
                <a:latin typeface="Gisha" panose="020B0502040204020203" pitchFamily="34" charset="-79"/>
                <a:cs typeface="Gisha" panose="020B0502040204020203" pitchFamily="34" charset="-79"/>
              </a:rPr>
              <a:t>son las </a:t>
            </a:r>
            <a:r>
              <a:rPr lang="es-ES" sz="3600" b="1" dirty="0">
                <a:latin typeface="Gisha" panose="020B0502040204020203" pitchFamily="34" charset="-79"/>
                <a:cs typeface="Gisha" panose="020B0502040204020203" pitchFamily="34" charset="-79"/>
              </a:rPr>
              <a:t>costumbres</a:t>
            </a:r>
            <a:r>
              <a:rPr lang="es-ES" sz="3500" dirty="0">
                <a:latin typeface="Gisha" panose="020B0502040204020203" pitchFamily="34" charset="-79"/>
                <a:cs typeface="Gisha" panose="020B0502040204020203" pitchFamily="34" charset="-79"/>
              </a:rPr>
              <a:t>, normas, tabúes y convenios establecidos por cada sociedad.</a:t>
            </a:r>
          </a:p>
          <a:p>
            <a:pPr algn="just"/>
            <a:r>
              <a:rPr lang="es-ES" sz="3500" dirty="0">
                <a:latin typeface="Gisha" panose="020B0502040204020203" pitchFamily="34" charset="-79"/>
                <a:cs typeface="Gisha" panose="020B0502040204020203" pitchFamily="34" charset="-79"/>
              </a:rPr>
              <a:t>La palabra moral deriva de la palabra latina </a:t>
            </a:r>
            <a:r>
              <a:rPr lang="es-ES" sz="3500" i="1" dirty="0" err="1">
                <a:latin typeface="Gisha" panose="020B0502040204020203" pitchFamily="34" charset="-79"/>
                <a:cs typeface="Gisha" panose="020B0502040204020203" pitchFamily="34" charset="-79"/>
              </a:rPr>
              <a:t>morālis</a:t>
            </a:r>
            <a:r>
              <a:rPr lang="es-ES" sz="3500" dirty="0">
                <a:latin typeface="Gisha" panose="020B0502040204020203" pitchFamily="34" charset="-79"/>
                <a:cs typeface="Gisha" panose="020B0502040204020203" pitchFamily="34" charset="-79"/>
              </a:rPr>
              <a:t>, que significa 'relativo a las costumbres'. La moral, por lo tanto, se centra en la </a:t>
            </a:r>
            <a:r>
              <a:rPr lang="es-ES" sz="3500" b="1" dirty="0">
                <a:latin typeface="Gisha" panose="020B0502040204020203" pitchFamily="34" charset="-79"/>
                <a:cs typeface="Gisha" panose="020B0502040204020203" pitchFamily="34" charset="-79"/>
              </a:rPr>
              <a:t>práctica</a:t>
            </a:r>
            <a:r>
              <a:rPr lang="es-ES" sz="3500" dirty="0">
                <a:latin typeface="Gisha" panose="020B0502040204020203" pitchFamily="34" charset="-79"/>
                <a:cs typeface="Gisha" panose="020B0502040204020203" pitchFamily="34" charset="-79"/>
              </a:rPr>
              <a:t>, en las expresiones concretas del comportamiento que derivan del sistema de valores y principios.</a:t>
            </a:r>
          </a:p>
          <a:p>
            <a:pPr algn="just" fontAlgn="t"/>
            <a:r>
              <a:rPr lang="es-ES" sz="3500" dirty="0">
                <a:latin typeface="Gisha" panose="020B0502040204020203" pitchFamily="34" charset="-79"/>
                <a:cs typeface="Gisha" panose="020B0502040204020203" pitchFamily="34" charset="-79"/>
              </a:rPr>
              <a:t>En otras palabras, la moral es el conjunto de reglas que se aplican en la vida cotidiana y todos los individuos parte de una comunidad las utilizan continuamente.</a:t>
            </a:r>
          </a:p>
          <a:p>
            <a:pPr algn="just" fontAlgn="t"/>
            <a:r>
              <a:rPr lang="es-ES" sz="3500" dirty="0">
                <a:latin typeface="Gisha" panose="020B0502040204020203" pitchFamily="34" charset="-79"/>
                <a:cs typeface="Gisha" panose="020B0502040204020203" pitchFamily="34" charset="-79"/>
              </a:rPr>
              <a:t>Estas normas guían a cada individuo, orientando sus acciones y sus juicios sobre lo que es correcto o incorrecto, es decir, bueno o malo dentro de una escala de valores compartida por el grupo social.</a:t>
            </a:r>
          </a:p>
          <a:p>
            <a:pPr algn="just" fontAlgn="t"/>
            <a:r>
              <a:rPr lang="es-ES" sz="3500" dirty="0">
                <a:latin typeface="Gisha" panose="020B0502040204020203" pitchFamily="34" charset="-79"/>
                <a:cs typeface="Gisha" panose="020B0502040204020203" pitchFamily="34" charset="-79"/>
              </a:rPr>
              <a:t>Construcción de una escala de valores respecto de un común. </a:t>
            </a:r>
          </a:p>
          <a:p>
            <a:endParaRPr lang="es-CL" dirty="0"/>
          </a:p>
        </p:txBody>
      </p:sp>
      <p:sp>
        <p:nvSpPr>
          <p:cNvPr id="5" name="Título 4">
            <a:extLst>
              <a:ext uri="{FF2B5EF4-FFF2-40B4-BE49-F238E27FC236}">
                <a16:creationId xmlns:a16="http://schemas.microsoft.com/office/drawing/2014/main" id="{64EA54AB-79C9-4FE2-86B6-FEED5F236455}"/>
              </a:ext>
            </a:extLst>
          </p:cNvPr>
          <p:cNvSpPr>
            <a:spLocks noGrp="1"/>
          </p:cNvSpPr>
          <p:nvPr>
            <p:ph type="title"/>
          </p:nvPr>
        </p:nvSpPr>
        <p:spPr>
          <a:xfrm>
            <a:off x="632914" y="211540"/>
            <a:ext cx="4121727" cy="1325563"/>
          </a:xfrm>
          <a:solidFill>
            <a:schemeClr val="bg1"/>
          </a:solidFill>
        </p:spPr>
        <p:txBody>
          <a:bodyPr>
            <a:normAutofit/>
          </a:bodyPr>
          <a:lstStyle/>
          <a:p>
            <a:r>
              <a:rPr lang="es-CL" sz="8800" b="1" dirty="0">
                <a:latin typeface="Franklin Gothic Demi" panose="020B0703020102020204" pitchFamily="34" charset="0"/>
              </a:rPr>
              <a:t>Moral…</a:t>
            </a:r>
          </a:p>
        </p:txBody>
      </p:sp>
    </p:spTree>
    <p:extLst>
      <p:ext uri="{BB962C8B-B14F-4D97-AF65-F5344CB8AC3E}">
        <p14:creationId xmlns:p14="http://schemas.microsoft.com/office/powerpoint/2010/main" val="3453888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1972B8-3367-4649-878A-E60A26A37F51}"/>
              </a:ext>
            </a:extLst>
          </p:cNvPr>
          <p:cNvSpPr>
            <a:spLocks noGrp="1"/>
          </p:cNvSpPr>
          <p:nvPr>
            <p:ph idx="1"/>
          </p:nvPr>
        </p:nvSpPr>
        <p:spPr>
          <a:xfrm>
            <a:off x="6203852" y="351692"/>
            <a:ext cx="5033295" cy="5797075"/>
          </a:xfrm>
        </p:spPr>
        <p:txBody>
          <a:bodyPr>
            <a:normAutofit fontScale="92500"/>
          </a:bodyPr>
          <a:lstStyle/>
          <a:p>
            <a:pPr marL="0" indent="0" algn="just">
              <a:buNone/>
            </a:pPr>
            <a:r>
              <a:rPr lang="es-CL" dirty="0"/>
              <a:t>Una de las morales más conocidas en el mundo es la religión católica. </a:t>
            </a:r>
          </a:p>
          <a:p>
            <a:pPr marL="0" indent="0" algn="just">
              <a:buNone/>
            </a:pPr>
            <a:r>
              <a:rPr lang="es-CL" dirty="0"/>
              <a:t>Establece distintas normas y criterios para actuar, por ejemplo, mantener una conducta introspectiva para comunicarse con Dios, rezando. Amar al prójimo por sobre todas las cosas y el cumplimiento de los mandamientos que ha enviado Dios. </a:t>
            </a:r>
          </a:p>
          <a:p>
            <a:pPr marL="0" indent="0" algn="just">
              <a:buNone/>
            </a:pPr>
            <a:r>
              <a:rPr lang="es-CL" dirty="0"/>
              <a:t>El principal referente es Jesucristo y su cruz, el cual se ha sacrificado para salvar a los humanos de sus pecados. Expiarlos de sus culpas.</a:t>
            </a:r>
          </a:p>
        </p:txBody>
      </p:sp>
      <p:pic>
        <p:nvPicPr>
          <p:cNvPr id="4" name="Imagen 3" descr="Imagen que contiene persona, interior, etapa, mujer&#10;&#10;Descripción generada automáticamente">
            <a:extLst>
              <a:ext uri="{FF2B5EF4-FFF2-40B4-BE49-F238E27FC236}">
                <a16:creationId xmlns:a16="http://schemas.microsoft.com/office/drawing/2014/main" id="{9813BF35-CC7C-4ECD-95EC-B62D4608A3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834" y="709233"/>
            <a:ext cx="5487166" cy="5439534"/>
          </a:xfrm>
          <a:prstGeom prst="rect">
            <a:avLst/>
          </a:prstGeom>
        </p:spPr>
      </p:pic>
    </p:spTree>
    <p:extLst>
      <p:ext uri="{BB962C8B-B14F-4D97-AF65-F5344CB8AC3E}">
        <p14:creationId xmlns:p14="http://schemas.microsoft.com/office/powerpoint/2010/main" val="3335815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9D1F13-E81D-4688-B763-C734DA246262}"/>
              </a:ext>
            </a:extLst>
          </p:cNvPr>
          <p:cNvSpPr>
            <a:spLocks noGrp="1"/>
          </p:cNvSpPr>
          <p:nvPr>
            <p:ph idx="1"/>
          </p:nvPr>
        </p:nvSpPr>
        <p:spPr>
          <a:xfrm>
            <a:off x="569844" y="728870"/>
            <a:ext cx="11065566" cy="5645426"/>
          </a:xfrm>
        </p:spPr>
        <p:txBody>
          <a:bodyPr>
            <a:normAutofit lnSpcReduction="10000"/>
          </a:bodyPr>
          <a:lstStyle/>
          <a:p>
            <a:pPr marL="0" indent="0">
              <a:buNone/>
            </a:pPr>
            <a:r>
              <a:rPr lang="es-CL" sz="5200" b="1" dirty="0">
                <a:latin typeface="Arial Rounded MT Bold" panose="020F0704030504030204" pitchFamily="34" charset="0"/>
              </a:rPr>
              <a:t>Que algo sea inmoral en una sociedad, ¿necesariamente significa que sea ilegal? O viceversa ¿Todo lo que es legal es moral? </a:t>
            </a:r>
          </a:p>
          <a:p>
            <a:pPr marL="0" indent="0">
              <a:buNone/>
            </a:pPr>
            <a:r>
              <a:rPr lang="es-CL" dirty="0"/>
              <a:t>No, pues las leyes no logran abarcar todo el espectro de los comportamientos de una comunidad. Por ejemplo, en ciertas comunidades no es penado por la ley rayar murallas, en otras si, como en Chile. Sin embargo, la aceptación social de esta costumbre es variable. Para algunas comunidades está bien siendo considerado como arte, para otras mal teniendo la percepción de vandalismo.</a:t>
            </a:r>
          </a:p>
          <a:p>
            <a:pPr marL="0" indent="0">
              <a:buNone/>
            </a:pPr>
            <a:endParaRPr lang="es-CL" dirty="0"/>
          </a:p>
        </p:txBody>
      </p:sp>
    </p:spTree>
    <p:extLst>
      <p:ext uri="{BB962C8B-B14F-4D97-AF65-F5344CB8AC3E}">
        <p14:creationId xmlns:p14="http://schemas.microsoft.com/office/powerpoint/2010/main" val="3687242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2ABE8-1A02-4E98-9D77-BDB855C554CE}"/>
              </a:ext>
            </a:extLst>
          </p:cNvPr>
          <p:cNvSpPr>
            <a:spLocks noGrp="1"/>
          </p:cNvSpPr>
          <p:nvPr>
            <p:ph type="title"/>
          </p:nvPr>
        </p:nvSpPr>
        <p:spPr>
          <a:xfrm>
            <a:off x="0" y="-111953"/>
            <a:ext cx="10515600" cy="1325563"/>
          </a:xfrm>
        </p:spPr>
        <p:txBody>
          <a:bodyPr>
            <a:normAutofit/>
          </a:bodyPr>
          <a:lstStyle/>
          <a:p>
            <a:r>
              <a:rPr lang="es-CL" sz="8800" b="1" dirty="0">
                <a:latin typeface="Franklin Gothic Demi" panose="020B0703020102020204" pitchFamily="34" charset="0"/>
              </a:rPr>
              <a:t>Sin embargo, </a:t>
            </a:r>
          </a:p>
        </p:txBody>
      </p:sp>
      <p:sp>
        <p:nvSpPr>
          <p:cNvPr id="3" name="Marcador de contenido 2">
            <a:extLst>
              <a:ext uri="{FF2B5EF4-FFF2-40B4-BE49-F238E27FC236}">
                <a16:creationId xmlns:a16="http://schemas.microsoft.com/office/drawing/2014/main" id="{21D766FE-02B5-4CD9-8D6F-842C1D6BBD10}"/>
              </a:ext>
            </a:extLst>
          </p:cNvPr>
          <p:cNvSpPr>
            <a:spLocks noGrp="1"/>
          </p:cNvSpPr>
          <p:nvPr>
            <p:ph idx="1"/>
          </p:nvPr>
        </p:nvSpPr>
        <p:spPr>
          <a:xfrm>
            <a:off x="0" y="989184"/>
            <a:ext cx="10995991" cy="2439816"/>
          </a:xfrm>
        </p:spPr>
        <p:txBody>
          <a:bodyPr>
            <a:normAutofit fontScale="92500"/>
          </a:bodyPr>
          <a:lstStyle/>
          <a:p>
            <a:pPr marL="0" indent="0">
              <a:lnSpc>
                <a:spcPct val="170000"/>
              </a:lnSpc>
              <a:buNone/>
            </a:pPr>
            <a:r>
              <a:rPr lang="es-CL" dirty="0">
                <a:latin typeface="Agency FB" panose="020B0503020202020204" pitchFamily="34" charset="0"/>
              </a:rPr>
              <a:t>Tienen conexión ambas, lo legal de lo moral. Algunas costumbres pueden llegar a convertirse legales y a la inversa lo legal puede convertirse en una conducta moral.  Dependiendo de las determinaciones que posea una comunidad para obtener una representación legítima en las instituciones legislativas. </a:t>
            </a:r>
          </a:p>
        </p:txBody>
      </p:sp>
      <p:sp>
        <p:nvSpPr>
          <p:cNvPr id="4" name="Marcador de contenido 2">
            <a:extLst>
              <a:ext uri="{FF2B5EF4-FFF2-40B4-BE49-F238E27FC236}">
                <a16:creationId xmlns:a16="http://schemas.microsoft.com/office/drawing/2014/main" id="{95980712-6B46-4D4B-ADC9-8CFBB5950532}"/>
              </a:ext>
            </a:extLst>
          </p:cNvPr>
          <p:cNvSpPr txBox="1">
            <a:spLocks/>
          </p:cNvSpPr>
          <p:nvPr/>
        </p:nvSpPr>
        <p:spPr>
          <a:xfrm>
            <a:off x="506437" y="3458995"/>
            <a:ext cx="4979964" cy="34447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L" dirty="0">
                <a:latin typeface="Agency FB" panose="020B0503020202020204" pitchFamily="34" charset="0"/>
              </a:rPr>
              <a:t>Una acción que es considerada mala, como el desvío de fondos fiscales, que no está tipificada en la ley no recibe sanción punitiva, sino más bien recibe una condena social. De este modo, la sanción sería a modo de lección, es decir, “clases de ética”, pues la falta es a este principio y no a la ley como tal. </a:t>
            </a:r>
          </a:p>
        </p:txBody>
      </p:sp>
      <p:pic>
        <p:nvPicPr>
          <p:cNvPr id="5" name="Imagen 4">
            <a:extLst>
              <a:ext uri="{FF2B5EF4-FFF2-40B4-BE49-F238E27FC236}">
                <a16:creationId xmlns:a16="http://schemas.microsoft.com/office/drawing/2014/main" id="{003F3AB5-D74D-498C-A3DA-1E373C1F491F}"/>
              </a:ext>
            </a:extLst>
          </p:cNvPr>
          <p:cNvPicPr>
            <a:picLocks noChangeAspect="1"/>
          </p:cNvPicPr>
          <p:nvPr/>
        </p:nvPicPr>
        <p:blipFill>
          <a:blip r:embed="rId2"/>
          <a:stretch>
            <a:fillRect/>
          </a:stretch>
        </p:blipFill>
        <p:spPr>
          <a:xfrm>
            <a:off x="5992837" y="3187990"/>
            <a:ext cx="5167087" cy="3444724"/>
          </a:xfrm>
          <a:prstGeom prst="rect">
            <a:avLst/>
          </a:prstGeom>
        </p:spPr>
      </p:pic>
    </p:spTree>
    <p:extLst>
      <p:ext uri="{BB962C8B-B14F-4D97-AF65-F5344CB8AC3E}">
        <p14:creationId xmlns:p14="http://schemas.microsoft.com/office/powerpoint/2010/main" val="680775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80">
          <a:fgClr>
            <a:srgbClr val="FF0000"/>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C6D34C-4453-4E84-AB99-188C6779495E}"/>
              </a:ext>
            </a:extLst>
          </p:cNvPr>
          <p:cNvSpPr>
            <a:spLocks noGrp="1"/>
          </p:cNvSpPr>
          <p:nvPr>
            <p:ph type="title"/>
          </p:nvPr>
        </p:nvSpPr>
        <p:spPr>
          <a:xfrm>
            <a:off x="392595" y="512618"/>
            <a:ext cx="11406809" cy="5915891"/>
          </a:xfrm>
        </p:spPr>
        <p:txBody>
          <a:bodyPr>
            <a:normAutofit/>
          </a:bodyPr>
          <a:lstStyle/>
          <a:p>
            <a:r>
              <a:rPr lang="es-CL" sz="12000" b="1" dirty="0">
                <a:solidFill>
                  <a:srgbClr val="FFC000"/>
                </a:solidFill>
                <a:latin typeface="Franklin Gothic Demi" panose="020B0703020102020204" pitchFamily="34" charset="0"/>
              </a:rPr>
              <a:t>PARA PENSAR SEÑORES…</a:t>
            </a:r>
          </a:p>
        </p:txBody>
      </p:sp>
    </p:spTree>
    <p:extLst>
      <p:ext uri="{BB962C8B-B14F-4D97-AF65-F5344CB8AC3E}">
        <p14:creationId xmlns:p14="http://schemas.microsoft.com/office/powerpoint/2010/main" val="1485465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9058A77-D70D-4D74-9569-E1999F5A0BDB}"/>
              </a:ext>
            </a:extLst>
          </p:cNvPr>
          <p:cNvSpPr>
            <a:spLocks noGrp="1"/>
          </p:cNvSpPr>
          <p:nvPr>
            <p:ph idx="1"/>
          </p:nvPr>
        </p:nvSpPr>
        <p:spPr>
          <a:xfrm>
            <a:off x="637761" y="730144"/>
            <a:ext cx="10916478" cy="5397712"/>
          </a:xfrm>
        </p:spPr>
        <p:txBody>
          <a:bodyPr>
            <a:normAutofit/>
          </a:bodyPr>
          <a:lstStyle/>
          <a:p>
            <a:pPr marL="0" indent="0">
              <a:buNone/>
            </a:pPr>
            <a:r>
              <a:rPr lang="es-CL" sz="9600" b="1" dirty="0">
                <a:latin typeface="Gadugi" panose="020B0502040204020203" pitchFamily="34" charset="0"/>
                <a:ea typeface="Gadugi" panose="020B0502040204020203" pitchFamily="34" charset="0"/>
              </a:rPr>
              <a:t>¿Qué pasa cuando el bien moral es sólo la obtención de dinero?</a:t>
            </a:r>
          </a:p>
        </p:txBody>
      </p:sp>
    </p:spTree>
    <p:extLst>
      <p:ext uri="{BB962C8B-B14F-4D97-AF65-F5344CB8AC3E}">
        <p14:creationId xmlns:p14="http://schemas.microsoft.com/office/powerpoint/2010/main" val="2562469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magen que contiene persona, coche, sostener, joven&#10;&#10;Descripción generada automáticamente">
            <a:extLst>
              <a:ext uri="{FF2B5EF4-FFF2-40B4-BE49-F238E27FC236}">
                <a16:creationId xmlns:a16="http://schemas.microsoft.com/office/drawing/2014/main" id="{D80396DC-CD60-45BD-A0C7-53DD16B59F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2824" y="146692"/>
            <a:ext cx="6892846" cy="6564615"/>
          </a:xfrm>
        </p:spPr>
      </p:pic>
    </p:spTree>
    <p:extLst>
      <p:ext uri="{BB962C8B-B14F-4D97-AF65-F5344CB8AC3E}">
        <p14:creationId xmlns:p14="http://schemas.microsoft.com/office/powerpoint/2010/main" val="1239187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98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A8CAF-C8D8-4C68-8F1D-ED3E68EA67A1}"/>
              </a:ext>
            </a:extLst>
          </p:cNvPr>
          <p:cNvSpPr>
            <a:spLocks noGrp="1"/>
          </p:cNvSpPr>
          <p:nvPr>
            <p:ph type="title"/>
          </p:nvPr>
        </p:nvSpPr>
        <p:spPr>
          <a:xfrm>
            <a:off x="166048" y="221674"/>
            <a:ext cx="11859904" cy="969817"/>
          </a:xfrm>
        </p:spPr>
        <p:txBody>
          <a:bodyPr>
            <a:noAutofit/>
          </a:bodyPr>
          <a:lstStyle/>
          <a:p>
            <a:r>
              <a:rPr lang="es-CL" sz="7000" b="1" dirty="0">
                <a:latin typeface="Franklin Gothic Demi" panose="020B0703020102020204" pitchFamily="34" charset="0"/>
              </a:rPr>
              <a:t>Piensa en el siguiente caso…</a:t>
            </a:r>
          </a:p>
        </p:txBody>
      </p:sp>
      <p:sp>
        <p:nvSpPr>
          <p:cNvPr id="3" name="Marcador de contenido 2">
            <a:extLst>
              <a:ext uri="{FF2B5EF4-FFF2-40B4-BE49-F238E27FC236}">
                <a16:creationId xmlns:a16="http://schemas.microsoft.com/office/drawing/2014/main" id="{52476604-299B-4541-A898-EBE7122B8797}"/>
              </a:ext>
            </a:extLst>
          </p:cNvPr>
          <p:cNvSpPr>
            <a:spLocks noGrp="1"/>
          </p:cNvSpPr>
          <p:nvPr>
            <p:ph idx="1"/>
          </p:nvPr>
        </p:nvSpPr>
        <p:spPr>
          <a:xfrm>
            <a:off x="658297" y="1604554"/>
            <a:ext cx="10515600" cy="4893228"/>
          </a:xfrm>
          <a:solidFill>
            <a:schemeClr val="bg1"/>
          </a:solidFill>
        </p:spPr>
        <p:txBody>
          <a:bodyPr>
            <a:normAutofit lnSpcReduction="10000"/>
          </a:bodyPr>
          <a:lstStyle/>
          <a:p>
            <a:r>
              <a:rPr lang="es-CL" dirty="0"/>
              <a:t>Un día vas caminando </a:t>
            </a:r>
            <a:r>
              <a:rPr lang="es-CL" dirty="0" err="1"/>
              <a:t>solx</a:t>
            </a:r>
            <a:r>
              <a:rPr lang="es-CL" dirty="0"/>
              <a:t> hacia tu casa después de un día de trabajo, eres el </a:t>
            </a:r>
            <a:r>
              <a:rPr lang="es-CL" dirty="0" err="1"/>
              <a:t>únicx</a:t>
            </a:r>
            <a:r>
              <a:rPr lang="es-CL" dirty="0"/>
              <a:t> que tiene trabajo en casa, eres el sustento de tu hogar, sólo traes tu celular, tu billetera después de un día de paga y una pistola calibre 9mm en la mochila. </a:t>
            </a:r>
          </a:p>
          <a:p>
            <a:r>
              <a:rPr lang="es-CL" dirty="0"/>
              <a:t>Se acerca un auto sin patente a toda velocidad hacia ti. Te sorprendes y sospechas de las intenciones de sus pasajeros. </a:t>
            </a:r>
          </a:p>
          <a:p>
            <a:r>
              <a:rPr lang="es-CL" dirty="0"/>
              <a:t>Rápidamente mantienes a la mano tu pistola. </a:t>
            </a:r>
          </a:p>
          <a:p>
            <a:r>
              <a:rPr lang="es-CL" dirty="0"/>
              <a:t>El auto frena abruptamente detrás de ti, se bajan 3 o 4 sujetos, ya no recuerdas bien… es todo muy rápido.</a:t>
            </a:r>
          </a:p>
          <a:p>
            <a:r>
              <a:rPr lang="es-CL" dirty="0"/>
              <a:t>Te golpean con armas contundentes y obligan a que entregues tu celular y billetera, si te niegas arriesgas tu vida. </a:t>
            </a:r>
          </a:p>
          <a:p>
            <a:r>
              <a:rPr lang="es-CL" dirty="0"/>
              <a:t>Piensas en tu pistola… </a:t>
            </a:r>
          </a:p>
          <a:p>
            <a:endParaRPr lang="es-CL" dirty="0"/>
          </a:p>
        </p:txBody>
      </p:sp>
    </p:spTree>
    <p:extLst>
      <p:ext uri="{BB962C8B-B14F-4D97-AF65-F5344CB8AC3E}">
        <p14:creationId xmlns:p14="http://schemas.microsoft.com/office/powerpoint/2010/main" val="131455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384FC57-0FD5-4B92-A9DB-C5463D1A38F8}"/>
              </a:ext>
            </a:extLst>
          </p:cNvPr>
          <p:cNvSpPr>
            <a:spLocks noGrp="1"/>
          </p:cNvSpPr>
          <p:nvPr>
            <p:ph idx="1"/>
          </p:nvPr>
        </p:nvSpPr>
        <p:spPr>
          <a:xfrm>
            <a:off x="1205948" y="1293125"/>
            <a:ext cx="11966713" cy="4271749"/>
          </a:xfrm>
        </p:spPr>
        <p:txBody>
          <a:bodyPr>
            <a:normAutofit fontScale="85000" lnSpcReduction="20000"/>
          </a:bodyPr>
          <a:lstStyle/>
          <a:p>
            <a:pPr marL="0" indent="0">
              <a:buNone/>
            </a:pPr>
            <a:r>
              <a:rPr lang="es-CL" sz="14900" dirty="0">
                <a:latin typeface="Arial Rounded MT Bold" panose="020F0704030504030204" pitchFamily="34" charset="0"/>
              </a:rPr>
              <a:t>¿Decides hacer uso de ella?</a:t>
            </a:r>
          </a:p>
        </p:txBody>
      </p:sp>
    </p:spTree>
    <p:extLst>
      <p:ext uri="{BB962C8B-B14F-4D97-AF65-F5344CB8AC3E}">
        <p14:creationId xmlns:p14="http://schemas.microsoft.com/office/powerpoint/2010/main" val="408360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A756EA0-C5DF-4DD3-9974-09E8782138E3}"/>
              </a:ext>
            </a:extLst>
          </p:cNvPr>
          <p:cNvSpPr>
            <a:spLocks noGrp="1"/>
          </p:cNvSpPr>
          <p:nvPr>
            <p:ph idx="1"/>
          </p:nvPr>
        </p:nvSpPr>
        <p:spPr>
          <a:xfrm>
            <a:off x="196756" y="215189"/>
            <a:ext cx="11704512" cy="1430731"/>
          </a:xfrm>
        </p:spPr>
        <p:txBody>
          <a:bodyPr>
            <a:normAutofit/>
          </a:bodyPr>
          <a:lstStyle/>
          <a:p>
            <a:pPr marL="0" indent="0" algn="just">
              <a:buNone/>
            </a:pPr>
            <a:r>
              <a:rPr lang="es-CL" sz="4400" b="1" dirty="0"/>
              <a:t>Pregunta por una decisión ética: elección de lo bueno o malo según lo establecido moralmente.</a:t>
            </a:r>
          </a:p>
        </p:txBody>
      </p:sp>
      <p:sp>
        <p:nvSpPr>
          <p:cNvPr id="4" name="Marcador de contenido 2">
            <a:extLst>
              <a:ext uri="{FF2B5EF4-FFF2-40B4-BE49-F238E27FC236}">
                <a16:creationId xmlns:a16="http://schemas.microsoft.com/office/drawing/2014/main" id="{FCB0E0F1-8A5D-4877-B2DA-04469BC55ED4}"/>
              </a:ext>
            </a:extLst>
          </p:cNvPr>
          <p:cNvSpPr txBox="1">
            <a:spLocks/>
          </p:cNvSpPr>
          <p:nvPr/>
        </p:nvSpPr>
        <p:spPr>
          <a:xfrm>
            <a:off x="5336274" y="3429000"/>
            <a:ext cx="6672617" cy="34290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CL" sz="8000" b="1" dirty="0"/>
              <a:t>¿Es bueno matar a alguien para sustentar tu vida?</a:t>
            </a:r>
          </a:p>
        </p:txBody>
      </p:sp>
      <p:pic>
        <p:nvPicPr>
          <p:cNvPr id="2" name="Imagen 1">
            <a:extLst>
              <a:ext uri="{FF2B5EF4-FFF2-40B4-BE49-F238E27FC236}">
                <a16:creationId xmlns:a16="http://schemas.microsoft.com/office/drawing/2014/main" id="{14049211-CE75-428D-95D2-E3124E95022F}"/>
              </a:ext>
            </a:extLst>
          </p:cNvPr>
          <p:cNvPicPr>
            <a:picLocks noChangeAspect="1"/>
          </p:cNvPicPr>
          <p:nvPr/>
        </p:nvPicPr>
        <p:blipFill>
          <a:blip r:embed="rId2"/>
          <a:stretch>
            <a:fillRect/>
          </a:stretch>
        </p:blipFill>
        <p:spPr>
          <a:xfrm>
            <a:off x="597498" y="1631300"/>
            <a:ext cx="4227720" cy="5011511"/>
          </a:xfrm>
          <a:prstGeom prst="rect">
            <a:avLst/>
          </a:prstGeom>
        </p:spPr>
      </p:pic>
    </p:spTree>
    <p:extLst>
      <p:ext uri="{BB962C8B-B14F-4D97-AF65-F5344CB8AC3E}">
        <p14:creationId xmlns:p14="http://schemas.microsoft.com/office/powerpoint/2010/main" val="329179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9196EC-D57A-4B7C-A636-478681493C02}"/>
              </a:ext>
            </a:extLst>
          </p:cNvPr>
          <p:cNvSpPr>
            <a:spLocks noGrp="1"/>
          </p:cNvSpPr>
          <p:nvPr>
            <p:ph type="title"/>
          </p:nvPr>
        </p:nvSpPr>
        <p:spPr>
          <a:xfrm>
            <a:off x="5314122" y="232603"/>
            <a:ext cx="6039678" cy="1325563"/>
          </a:xfrm>
        </p:spPr>
        <p:txBody>
          <a:bodyPr>
            <a:normAutofit fontScale="90000"/>
          </a:bodyPr>
          <a:lstStyle/>
          <a:p>
            <a:pPr algn="r"/>
            <a:r>
              <a:rPr lang="es-CL" sz="9600" b="1" dirty="0">
                <a:effectLst>
                  <a:outerShdw blurRad="38100" dist="38100" dir="2700000" algn="tl">
                    <a:srgbClr val="000000">
                      <a:alpha val="43137"/>
                    </a:srgbClr>
                  </a:outerShdw>
                </a:effectLst>
              </a:rPr>
              <a:t>Instrucciones</a:t>
            </a:r>
          </a:p>
        </p:txBody>
      </p:sp>
      <p:sp>
        <p:nvSpPr>
          <p:cNvPr id="3" name="Marcador de contenido 2">
            <a:extLst>
              <a:ext uri="{FF2B5EF4-FFF2-40B4-BE49-F238E27FC236}">
                <a16:creationId xmlns:a16="http://schemas.microsoft.com/office/drawing/2014/main" id="{949CAB47-31E8-4E1D-B9E3-A69643B442EB}"/>
              </a:ext>
            </a:extLst>
          </p:cNvPr>
          <p:cNvSpPr>
            <a:spLocks noGrp="1"/>
          </p:cNvSpPr>
          <p:nvPr>
            <p:ph idx="1"/>
          </p:nvPr>
        </p:nvSpPr>
        <p:spPr>
          <a:xfrm>
            <a:off x="838200" y="1762539"/>
            <a:ext cx="10515600" cy="4414424"/>
          </a:xfrm>
          <a:solidFill>
            <a:schemeClr val="accent4">
              <a:lumMod val="40000"/>
              <a:lumOff val="60000"/>
            </a:schemeClr>
          </a:solidFill>
          <a:ln w="76200">
            <a:solidFill>
              <a:schemeClr val="tx1"/>
            </a:solidFill>
          </a:ln>
        </p:spPr>
        <p:txBody>
          <a:bodyPr>
            <a:normAutofit fontScale="92500" lnSpcReduction="10000"/>
          </a:bodyPr>
          <a:lstStyle/>
          <a:p>
            <a:r>
              <a:rPr lang="es-CL" dirty="0"/>
              <a:t>Lee y reflexiona atentamente las viñetas que aparecen a continuación.</a:t>
            </a:r>
          </a:p>
          <a:p>
            <a:r>
              <a:rPr lang="es-CL" dirty="0"/>
              <a:t>Es importante para este material que formes lazos de empatía con cada caso propuesto, incluyendo las imágenes para obtener el objetivo propuesto. </a:t>
            </a:r>
          </a:p>
          <a:p>
            <a:r>
              <a:rPr lang="es-CL" dirty="0"/>
              <a:t>Debes enviar dos actividades: la actividad de las canciones, y al menos la respuesta a una de las preguntas de las reflexiones finales. </a:t>
            </a:r>
          </a:p>
          <a:p>
            <a:r>
              <a:rPr lang="es-CL" dirty="0"/>
              <a:t>Es </a:t>
            </a:r>
            <a:r>
              <a:rPr lang="es-CL" b="1" dirty="0">
                <a:latin typeface="Franklin Gothic Demi" panose="020B0703020102020204" pitchFamily="34" charset="0"/>
              </a:rPr>
              <a:t>necesario</a:t>
            </a:r>
            <a:r>
              <a:rPr lang="es-CL" dirty="0">
                <a:latin typeface="Franklin Gothic Demi" panose="020B0703020102020204" pitchFamily="34" charset="0"/>
              </a:rPr>
              <a:t> </a:t>
            </a:r>
            <a:r>
              <a:rPr lang="es-CL" dirty="0"/>
              <a:t>que sigas la página de Instagram de filosofía para que puedas complementar el material que esta en este </a:t>
            </a:r>
            <a:r>
              <a:rPr lang="es-CL" dirty="0" err="1"/>
              <a:t>ppt</a:t>
            </a:r>
            <a:r>
              <a:rPr lang="es-CL" dirty="0"/>
              <a:t>. (@</a:t>
            </a:r>
            <a:r>
              <a:rPr lang="es-CL" dirty="0" err="1"/>
              <a:t>filosofía.nsmi</a:t>
            </a:r>
            <a:r>
              <a:rPr lang="es-CL" dirty="0"/>
              <a:t>)</a:t>
            </a:r>
            <a:endParaRPr lang="es-CL" b="1" dirty="0">
              <a:latin typeface="Franklin Gothic Demi" panose="020B0703020102020204" pitchFamily="34" charset="0"/>
            </a:endParaRPr>
          </a:p>
          <a:p>
            <a:r>
              <a:rPr lang="es-AR" dirty="0"/>
              <a:t>Las dudas y cometarios pueden ser consultados a los correos institucionales de cada profesor de filosofía según curso. </a:t>
            </a:r>
            <a:r>
              <a:rPr lang="es-CL" u="sng" dirty="0">
                <a:hlinkClick r:id="rId3">
                  <a:extLst>
                    <a:ext uri="{A12FA001-AC4F-418D-AE19-62706E023703}">
                      <ahyp:hlinkClr xmlns:ahyp="http://schemas.microsoft.com/office/drawing/2018/hyperlinkcolor" val="tx"/>
                    </a:ext>
                  </a:extLst>
                </a:hlinkClick>
              </a:rPr>
              <a:t>maria.perez@liceonsmariainmaculada.cl</a:t>
            </a:r>
            <a:r>
              <a:rPr lang="es-CL" dirty="0"/>
              <a:t>, </a:t>
            </a:r>
            <a:r>
              <a:rPr lang="es-CL" u="sng" dirty="0">
                <a:hlinkClick r:id="rId4">
                  <a:extLst>
                    <a:ext uri="{A12FA001-AC4F-418D-AE19-62706E023703}">
                      <ahyp:hlinkClr xmlns:ahyp="http://schemas.microsoft.com/office/drawing/2018/hyperlinkcolor" val="tx"/>
                    </a:ext>
                  </a:extLst>
                </a:hlinkClick>
              </a:rPr>
              <a:t>roberto.gonzalez@liceonsmariainmaculada.cl</a:t>
            </a:r>
            <a:endParaRPr lang="es-CL" dirty="0"/>
          </a:p>
          <a:p>
            <a:endParaRPr lang="es-CL" dirty="0"/>
          </a:p>
        </p:txBody>
      </p:sp>
    </p:spTree>
    <p:extLst>
      <p:ext uri="{BB962C8B-B14F-4D97-AF65-F5344CB8AC3E}">
        <p14:creationId xmlns:p14="http://schemas.microsoft.com/office/powerpoint/2010/main" val="3629941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AF2C87-2218-49F0-A229-A8FEB4FFFE14}"/>
              </a:ext>
            </a:extLst>
          </p:cNvPr>
          <p:cNvSpPr>
            <a:spLocks noGrp="1"/>
          </p:cNvSpPr>
          <p:nvPr>
            <p:ph type="title"/>
          </p:nvPr>
        </p:nvSpPr>
        <p:spPr>
          <a:xfrm>
            <a:off x="559233" y="1655653"/>
            <a:ext cx="6604272" cy="4404258"/>
          </a:xfrm>
        </p:spPr>
        <p:txBody>
          <a:bodyPr/>
          <a:lstStyle/>
          <a:p>
            <a:pPr algn="r"/>
            <a:r>
              <a:rPr lang="es-CL" b="1" dirty="0">
                <a:latin typeface="Franklin Gothic Demi" panose="020B0703020102020204" pitchFamily="34" charset="0"/>
              </a:rPr>
              <a:t>¿Qué sucede cuándo nos dejamos llevar y no tomamos decisiones conscientes, es decir, reflexionándolas más de una vez?</a:t>
            </a:r>
            <a:br>
              <a:rPr lang="es-CL" dirty="0"/>
            </a:br>
            <a:endParaRPr lang="es-CL" dirty="0"/>
          </a:p>
        </p:txBody>
      </p:sp>
      <p:pic>
        <p:nvPicPr>
          <p:cNvPr id="9" name="Imagen 8" descr="Imagen que contiene persona, tabla, interior, corte&#10;&#10;Descripción generada automáticamente">
            <a:extLst>
              <a:ext uri="{FF2B5EF4-FFF2-40B4-BE49-F238E27FC236}">
                <a16:creationId xmlns:a16="http://schemas.microsoft.com/office/drawing/2014/main" id="{B251E1B3-EAA7-4683-9199-B7E4852B4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5" y="1163923"/>
            <a:ext cx="4736962" cy="4736962"/>
          </a:xfrm>
          <a:prstGeom prst="rect">
            <a:avLst/>
          </a:prstGeom>
        </p:spPr>
      </p:pic>
    </p:spTree>
    <p:extLst>
      <p:ext uri="{BB962C8B-B14F-4D97-AF65-F5344CB8AC3E}">
        <p14:creationId xmlns:p14="http://schemas.microsoft.com/office/powerpoint/2010/main" val="2944124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F223B-4C68-4E6E-A786-8D484148EFC9}"/>
              </a:ext>
            </a:extLst>
          </p:cNvPr>
          <p:cNvSpPr>
            <a:spLocks noGrp="1"/>
          </p:cNvSpPr>
          <p:nvPr>
            <p:ph type="title"/>
          </p:nvPr>
        </p:nvSpPr>
        <p:spPr>
          <a:xfrm>
            <a:off x="333232" y="0"/>
            <a:ext cx="10515600" cy="3063875"/>
          </a:xfrm>
        </p:spPr>
        <p:txBody>
          <a:bodyPr>
            <a:normAutofit fontScale="90000"/>
          </a:bodyPr>
          <a:lstStyle/>
          <a:p>
            <a:r>
              <a:rPr lang="es-CL" sz="8000" b="1" dirty="0">
                <a:latin typeface="Impact" panose="020B0806030902050204" pitchFamily="34" charset="0"/>
              </a:rPr>
              <a:t>Pero con todo eso, ¿Cuándo se considera un problema ético? </a:t>
            </a:r>
          </a:p>
        </p:txBody>
      </p:sp>
      <p:sp>
        <p:nvSpPr>
          <p:cNvPr id="3" name="Marcador de contenido 2">
            <a:extLst>
              <a:ext uri="{FF2B5EF4-FFF2-40B4-BE49-F238E27FC236}">
                <a16:creationId xmlns:a16="http://schemas.microsoft.com/office/drawing/2014/main" id="{7D4E87E6-B2AC-4D89-AB54-E28CD90F2F61}"/>
              </a:ext>
            </a:extLst>
          </p:cNvPr>
          <p:cNvSpPr>
            <a:spLocks noGrp="1"/>
          </p:cNvSpPr>
          <p:nvPr>
            <p:ph idx="1"/>
          </p:nvPr>
        </p:nvSpPr>
        <p:spPr>
          <a:xfrm>
            <a:off x="477078" y="3063875"/>
            <a:ext cx="10827249" cy="4135319"/>
          </a:xfrm>
        </p:spPr>
        <p:txBody>
          <a:bodyPr>
            <a:normAutofit lnSpcReduction="10000"/>
          </a:bodyPr>
          <a:lstStyle/>
          <a:p>
            <a:pPr marL="0" indent="0">
              <a:buNone/>
            </a:pPr>
            <a:r>
              <a:rPr lang="es-CL" dirty="0"/>
              <a:t>En la necesidad de una toma de decisión para hechos que son partes de nuestra realidad.</a:t>
            </a:r>
          </a:p>
          <a:p>
            <a:pPr marL="0" indent="0" algn="r">
              <a:buNone/>
            </a:pPr>
            <a:r>
              <a:rPr lang="es-CL" dirty="0"/>
              <a:t>Para tales decisiones se aplica la «libertad» de poder decidir, si o no a ciertos problemas. </a:t>
            </a:r>
          </a:p>
          <a:p>
            <a:pPr marL="0" indent="0" algn="ctr">
              <a:buNone/>
            </a:pPr>
            <a:r>
              <a:rPr lang="es-CL" dirty="0"/>
              <a:t>“</a:t>
            </a:r>
            <a:r>
              <a:rPr lang="es-CL" i="1" dirty="0"/>
              <a:t>Libertad es decidir, pero también, no lo olvides, darte cuenta que estás decidiendo.”</a:t>
            </a:r>
          </a:p>
          <a:p>
            <a:pPr marL="0" indent="0" algn="just">
              <a:buNone/>
            </a:pPr>
            <a:r>
              <a:rPr lang="es-CL" dirty="0"/>
              <a:t>Sin embargo, tal decisión es una decisión consciente, que requiere ser meditada al menos dos veces, todo lo contrario a dejarse llevar. Responde a la pregunta «¿Por qué hacer esto?». Puede aplicarse tanto respecto de normas morales, que todo el mundo ya acepta, como a acciones éticas. </a:t>
            </a:r>
          </a:p>
        </p:txBody>
      </p:sp>
    </p:spTree>
    <p:extLst>
      <p:ext uri="{BB962C8B-B14F-4D97-AF65-F5344CB8AC3E}">
        <p14:creationId xmlns:p14="http://schemas.microsoft.com/office/powerpoint/2010/main" val="1370279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90">
          <a:fgClr>
            <a:srgbClr val="C00000"/>
          </a:fgClr>
          <a:bgClr>
            <a:schemeClr val="bg1"/>
          </a:bgClr>
        </a:patt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64EC3D-C8B6-4E69-812F-0F335886AD52}"/>
              </a:ext>
            </a:extLst>
          </p:cNvPr>
          <p:cNvSpPr>
            <a:spLocks noGrp="1"/>
          </p:cNvSpPr>
          <p:nvPr>
            <p:ph type="title"/>
          </p:nvPr>
        </p:nvSpPr>
        <p:spPr>
          <a:xfrm>
            <a:off x="5777947" y="192847"/>
            <a:ext cx="5305689" cy="873953"/>
          </a:xfrm>
          <a:solidFill>
            <a:schemeClr val="accent2">
              <a:lumMod val="40000"/>
              <a:lumOff val="60000"/>
            </a:schemeClr>
          </a:solidFill>
          <a:ln w="76200">
            <a:solidFill>
              <a:schemeClr val="tx1"/>
            </a:solidFill>
          </a:ln>
        </p:spPr>
        <p:txBody>
          <a:bodyPr>
            <a:normAutofit fontScale="90000"/>
          </a:bodyPr>
          <a:lstStyle/>
          <a:p>
            <a:pPr algn="r"/>
            <a:r>
              <a:rPr lang="es-CL" sz="6000" dirty="0">
                <a:latin typeface="Franklin Gothic Demi" panose="020B0703020102020204" pitchFamily="34" charset="0"/>
              </a:rPr>
              <a:t>Actividad 1</a:t>
            </a:r>
            <a:r>
              <a:rPr lang="es-CL" sz="8800" dirty="0">
                <a:latin typeface="Franklin Gothic Demi" panose="020B0703020102020204" pitchFamily="34" charset="0"/>
              </a:rPr>
              <a:t>:</a:t>
            </a:r>
          </a:p>
        </p:txBody>
      </p:sp>
      <p:sp>
        <p:nvSpPr>
          <p:cNvPr id="3" name="Marcador de contenido 2">
            <a:extLst>
              <a:ext uri="{FF2B5EF4-FFF2-40B4-BE49-F238E27FC236}">
                <a16:creationId xmlns:a16="http://schemas.microsoft.com/office/drawing/2014/main" id="{3FFBADD2-2E2E-4455-9E46-252B730C1534}"/>
              </a:ext>
            </a:extLst>
          </p:cNvPr>
          <p:cNvSpPr>
            <a:spLocks noGrp="1"/>
          </p:cNvSpPr>
          <p:nvPr>
            <p:ph idx="1"/>
          </p:nvPr>
        </p:nvSpPr>
        <p:spPr>
          <a:xfrm>
            <a:off x="490330" y="1260764"/>
            <a:ext cx="10840278" cy="5220999"/>
          </a:xfrm>
          <a:solidFill>
            <a:schemeClr val="bg1"/>
          </a:solidFill>
          <a:ln w="76200">
            <a:solidFill>
              <a:schemeClr val="tx1">
                <a:lumMod val="95000"/>
                <a:lumOff val="5000"/>
              </a:schemeClr>
            </a:solidFill>
          </a:ln>
        </p:spPr>
        <p:txBody>
          <a:bodyPr>
            <a:normAutofit lnSpcReduction="10000"/>
          </a:bodyPr>
          <a:lstStyle/>
          <a:p>
            <a:pPr marL="0" indent="0">
              <a:buNone/>
            </a:pPr>
            <a:r>
              <a:rPr lang="es-CL" dirty="0"/>
              <a:t>1- Escucha y lee la letra de la canción de </a:t>
            </a:r>
            <a:r>
              <a:rPr lang="es-CL" dirty="0" err="1"/>
              <a:t>Julianno</a:t>
            </a:r>
            <a:r>
              <a:rPr lang="es-CL" dirty="0"/>
              <a:t> Sosa “X Dinero”. (</a:t>
            </a:r>
            <a:r>
              <a:rPr lang="es-CL" dirty="0">
                <a:hlinkClick r:id="rId2"/>
              </a:rPr>
              <a:t>https://www.youtube.com/watch?v=279DoPaEYBg</a:t>
            </a:r>
            <a:r>
              <a:rPr lang="es-CL" dirty="0"/>
              <a:t> ) o la canción  de Cancerbero, “Es épico” (</a:t>
            </a:r>
            <a:r>
              <a:rPr lang="es-CL" dirty="0">
                <a:hlinkClick r:id="rId3"/>
              </a:rPr>
              <a:t>https://www.youtube.com/watch?v=xK8SEUzk7BU</a:t>
            </a:r>
            <a:r>
              <a:rPr lang="es-CL" dirty="0"/>
              <a:t>)</a:t>
            </a:r>
          </a:p>
          <a:p>
            <a:pPr marL="0" indent="0">
              <a:buNone/>
            </a:pPr>
            <a:r>
              <a:rPr lang="es-CL" dirty="0"/>
              <a:t>2- Encuentra y copia en tu cuaderno todos los ejemplos que puedas de reflexiones éticas, dilemas, conflictos y sentimientos morales. </a:t>
            </a:r>
          </a:p>
          <a:p>
            <a:pPr marL="0" indent="0">
              <a:buNone/>
            </a:pPr>
            <a:r>
              <a:rPr lang="es-CL" dirty="0">
                <a:solidFill>
                  <a:srgbClr val="FF0000"/>
                </a:solidFill>
              </a:rPr>
              <a:t>3- Escríbelos por separado, indicando cuáles son “a) reflexiones y elecciones éticas individuales y b) cuáles son dilemas, sentimientos, o problemas morales sociales. </a:t>
            </a:r>
          </a:p>
          <a:p>
            <a:r>
              <a:rPr lang="es-CL" b="1" i="1" dirty="0">
                <a:solidFill>
                  <a:srgbClr val="C00000"/>
                </a:solidFill>
              </a:rPr>
              <a:t>La actividad del punto 3 - deberá ser enviada a cada profesor de filosofía para posteriormente ser REVISADA Y RETROALIMENTADA. </a:t>
            </a:r>
            <a:r>
              <a:rPr lang="es-CL" b="1" i="1" dirty="0"/>
              <a:t>Para aclarar los conceptos realiza este breve </a:t>
            </a:r>
            <a:r>
              <a:rPr lang="es-CL" b="1" i="1" dirty="0" err="1"/>
              <a:t>cuesionario</a:t>
            </a:r>
            <a:r>
              <a:rPr lang="es-CL" b="1" i="1" dirty="0"/>
              <a:t> de Google forms https://forms.gle/5vRyaqsatCbbHRZb7</a:t>
            </a:r>
            <a:endParaRPr lang="es-CL" b="1" i="1" dirty="0">
              <a:solidFill>
                <a:srgbClr val="C00000"/>
              </a:solidFill>
            </a:endParaRPr>
          </a:p>
        </p:txBody>
      </p:sp>
    </p:spTree>
    <p:extLst>
      <p:ext uri="{BB962C8B-B14F-4D97-AF65-F5344CB8AC3E}">
        <p14:creationId xmlns:p14="http://schemas.microsoft.com/office/powerpoint/2010/main" val="1675657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5FB4E9-82D9-46C8-91FE-4047BBEC3E18}"/>
              </a:ext>
            </a:extLst>
          </p:cNvPr>
          <p:cNvSpPr>
            <a:spLocks noGrp="1"/>
          </p:cNvSpPr>
          <p:nvPr>
            <p:ph type="title"/>
          </p:nvPr>
        </p:nvSpPr>
        <p:spPr>
          <a:xfrm>
            <a:off x="331304" y="0"/>
            <a:ext cx="10515600" cy="1325563"/>
          </a:xfrm>
        </p:spPr>
        <p:txBody>
          <a:bodyPr/>
          <a:lstStyle/>
          <a:p>
            <a:r>
              <a:rPr lang="es-CL" sz="4800" b="1" dirty="0" err="1">
                <a:latin typeface="Franklin Gothic Demi" panose="020B0703020102020204" pitchFamily="34" charset="0"/>
              </a:rPr>
              <a:t>Julianno</a:t>
            </a:r>
            <a:r>
              <a:rPr lang="es-CL" sz="4800" b="1" dirty="0">
                <a:latin typeface="Franklin Gothic Demi" panose="020B0703020102020204" pitchFamily="34" charset="0"/>
              </a:rPr>
              <a:t> Sosa</a:t>
            </a:r>
            <a:r>
              <a:rPr lang="es-CL" dirty="0"/>
              <a:t>, </a:t>
            </a:r>
            <a:r>
              <a:rPr lang="es-CL" i="1" dirty="0"/>
              <a:t>X Dinero</a:t>
            </a:r>
          </a:p>
        </p:txBody>
      </p:sp>
      <p:sp>
        <p:nvSpPr>
          <p:cNvPr id="3" name="Marcador de contenido 2">
            <a:extLst>
              <a:ext uri="{FF2B5EF4-FFF2-40B4-BE49-F238E27FC236}">
                <a16:creationId xmlns:a16="http://schemas.microsoft.com/office/drawing/2014/main" id="{25DC2C6C-2BB9-4FFE-89F1-9459A369D87A}"/>
              </a:ext>
            </a:extLst>
          </p:cNvPr>
          <p:cNvSpPr>
            <a:spLocks noGrp="1"/>
          </p:cNvSpPr>
          <p:nvPr>
            <p:ph idx="1"/>
          </p:nvPr>
        </p:nvSpPr>
        <p:spPr>
          <a:xfrm>
            <a:off x="331304" y="1590261"/>
            <a:ext cx="5764696" cy="4802185"/>
          </a:xfrm>
        </p:spPr>
        <p:txBody>
          <a:bodyPr>
            <a:normAutofit fontScale="85000" lnSpcReduction="20000"/>
          </a:bodyPr>
          <a:lstStyle/>
          <a:p>
            <a:pPr marL="0" indent="0">
              <a:buNone/>
            </a:pPr>
            <a:r>
              <a:rPr lang="es-ES" dirty="0" err="1"/>
              <a:t>Mafía</a:t>
            </a:r>
            <a:endParaRPr lang="es-ES" dirty="0"/>
          </a:p>
          <a:p>
            <a:pPr marL="0" indent="0">
              <a:buNone/>
            </a:pPr>
            <a:r>
              <a:rPr lang="es-ES" dirty="0"/>
              <a:t>Fue por dinero</a:t>
            </a:r>
            <a:br>
              <a:rPr lang="es-ES" dirty="0"/>
            </a:br>
            <a:r>
              <a:rPr lang="es-ES" dirty="0"/>
              <a:t>Si </a:t>
            </a:r>
            <a:r>
              <a:rPr lang="es-ES" dirty="0" err="1"/>
              <a:t>hicimo</a:t>
            </a:r>
            <a:r>
              <a:rPr lang="es-ES" dirty="0"/>
              <a:t>' algo malo en la vida lo siento fue por el dinero</a:t>
            </a:r>
            <a:br>
              <a:rPr lang="es-ES" dirty="0"/>
            </a:br>
            <a:r>
              <a:rPr lang="es-ES" dirty="0"/>
              <a:t>Fue por dinero</a:t>
            </a:r>
            <a:br>
              <a:rPr lang="es-ES" dirty="0"/>
            </a:br>
            <a:r>
              <a:rPr lang="es-ES" dirty="0"/>
              <a:t>Si </a:t>
            </a:r>
            <a:r>
              <a:rPr lang="es-ES" dirty="0" err="1"/>
              <a:t>hicimo</a:t>
            </a:r>
            <a:r>
              <a:rPr lang="es-ES" dirty="0"/>
              <a:t>' algo malo en la vida lo siento fue por el dinero</a:t>
            </a:r>
            <a:br>
              <a:rPr lang="es-ES" dirty="0"/>
            </a:br>
            <a:r>
              <a:rPr lang="es-ES" dirty="0"/>
              <a:t>Que veníamos de cero</a:t>
            </a:r>
          </a:p>
          <a:p>
            <a:pPr marL="0" indent="0">
              <a:buNone/>
            </a:pPr>
            <a:r>
              <a:rPr lang="es-ES" dirty="0"/>
              <a:t>Fue por dinero te hablo de verdad</a:t>
            </a:r>
            <a:br>
              <a:rPr lang="es-ES" dirty="0"/>
            </a:br>
            <a:r>
              <a:rPr lang="es-ES" dirty="0"/>
              <a:t>Soy de la calle y con sinceridad</a:t>
            </a:r>
            <a:br>
              <a:rPr lang="es-ES" dirty="0"/>
            </a:br>
            <a:r>
              <a:rPr lang="es-ES" dirty="0"/>
              <a:t>Te digo la pauta fue de gravedad</a:t>
            </a:r>
            <a:br>
              <a:rPr lang="es-ES" dirty="0"/>
            </a:br>
            <a:r>
              <a:rPr lang="es-ES" dirty="0"/>
              <a:t>Pensaba </a:t>
            </a:r>
            <a:r>
              <a:rPr lang="es-ES" dirty="0" err="1"/>
              <a:t>brijido</a:t>
            </a:r>
            <a:r>
              <a:rPr lang="es-ES" dirty="0"/>
              <a:t> de menor de edad</a:t>
            </a:r>
            <a:br>
              <a:rPr lang="es-ES" dirty="0"/>
            </a:br>
            <a:r>
              <a:rPr lang="es-ES" dirty="0"/>
              <a:t>Buscando una mano y nadie me la da</a:t>
            </a:r>
            <a:br>
              <a:rPr lang="es-ES" dirty="0"/>
            </a:br>
            <a:r>
              <a:rPr lang="es-ES" dirty="0"/>
              <a:t>Rodeado de falsos ni uno de </a:t>
            </a:r>
            <a:r>
              <a:rPr lang="es-ES" dirty="0" err="1"/>
              <a:t>verda</a:t>
            </a:r>
            <a:r>
              <a:rPr lang="es-ES" dirty="0"/>
              <a:t>'</a:t>
            </a:r>
            <a:br>
              <a:rPr lang="es-ES" dirty="0"/>
            </a:br>
            <a:r>
              <a:rPr lang="es-ES" dirty="0"/>
              <a:t>Pensando en la cruda que es la realidad</a:t>
            </a:r>
            <a:br>
              <a:rPr lang="es-ES" dirty="0"/>
            </a:br>
            <a:r>
              <a:rPr lang="es-ES" dirty="0"/>
              <a:t>Las cuentas no esperan y el tiempo pasa'</a:t>
            </a:r>
          </a:p>
          <a:p>
            <a:pPr marL="0" indent="0">
              <a:buNone/>
            </a:pPr>
            <a:endParaRPr lang="es-CL" dirty="0"/>
          </a:p>
        </p:txBody>
      </p:sp>
      <p:sp>
        <p:nvSpPr>
          <p:cNvPr id="4" name="Marcador de contenido 2">
            <a:extLst>
              <a:ext uri="{FF2B5EF4-FFF2-40B4-BE49-F238E27FC236}">
                <a16:creationId xmlns:a16="http://schemas.microsoft.com/office/drawing/2014/main" id="{6BA2F58B-AA52-4165-B97C-FF231E6DDBDB}"/>
              </a:ext>
            </a:extLst>
          </p:cNvPr>
          <p:cNvSpPr txBox="1">
            <a:spLocks/>
          </p:cNvSpPr>
          <p:nvPr/>
        </p:nvSpPr>
        <p:spPr>
          <a:xfrm>
            <a:off x="6400800" y="1690688"/>
            <a:ext cx="4764156" cy="480218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dirty="0"/>
              <a:t>Tengo una meta y la debo lograr</a:t>
            </a:r>
            <a:br>
              <a:rPr lang="es-ES" dirty="0"/>
            </a:br>
            <a:r>
              <a:rPr lang="es-ES" dirty="0"/>
              <a:t>Una familia al menos que ayudar</a:t>
            </a:r>
            <a:br>
              <a:rPr lang="es-ES" dirty="0"/>
            </a:br>
            <a:r>
              <a:rPr lang="es-ES" dirty="0"/>
              <a:t>No quiero ver a mi madre trabajar</a:t>
            </a:r>
            <a:br>
              <a:rPr lang="es-ES" dirty="0"/>
            </a:br>
            <a:r>
              <a:rPr lang="es-ES" dirty="0"/>
              <a:t>Me veo perdiendo y tengo que ganar</a:t>
            </a:r>
            <a:br>
              <a:rPr lang="es-ES" dirty="0"/>
            </a:br>
            <a:r>
              <a:rPr lang="es-ES" dirty="0"/>
              <a:t>Dejé la escuela por </a:t>
            </a:r>
            <a:r>
              <a:rPr lang="es-ES" dirty="0" err="1"/>
              <a:t>money</a:t>
            </a:r>
            <a:r>
              <a:rPr lang="es-ES" dirty="0"/>
              <a:t> buscar</a:t>
            </a:r>
            <a:br>
              <a:rPr lang="es-ES" dirty="0"/>
            </a:br>
            <a:r>
              <a:rPr lang="es-ES" dirty="0"/>
              <a:t>A los 12 sabía que era robar</a:t>
            </a:r>
            <a:br>
              <a:rPr lang="es-ES" dirty="0"/>
            </a:br>
            <a:r>
              <a:rPr lang="es-ES" dirty="0"/>
              <a:t>A los 13 yo ya compraba el pan</a:t>
            </a:r>
            <a:br>
              <a:rPr lang="es-ES" dirty="0"/>
            </a:br>
            <a:r>
              <a:rPr lang="es-ES" dirty="0"/>
              <a:t>Ayudé en la casa y nunca fui de hablar</a:t>
            </a:r>
          </a:p>
          <a:p>
            <a:pPr marL="0" indent="0">
              <a:buNone/>
            </a:pPr>
            <a:r>
              <a:rPr lang="es-ES" dirty="0"/>
              <a:t>Hablo con Dios y en la noche le pido</a:t>
            </a:r>
            <a:br>
              <a:rPr lang="es-ES" dirty="0"/>
            </a:br>
            <a:r>
              <a:rPr lang="es-ES" dirty="0"/>
              <a:t>Que a mi…</a:t>
            </a:r>
          </a:p>
          <a:p>
            <a:endParaRPr lang="es-CL" dirty="0"/>
          </a:p>
        </p:txBody>
      </p:sp>
    </p:spTree>
    <p:extLst>
      <p:ext uri="{BB962C8B-B14F-4D97-AF65-F5344CB8AC3E}">
        <p14:creationId xmlns:p14="http://schemas.microsoft.com/office/powerpoint/2010/main" val="869421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20894-B620-41BA-BD77-2E69C0C87348}"/>
              </a:ext>
            </a:extLst>
          </p:cNvPr>
          <p:cNvSpPr>
            <a:spLocks noGrp="1"/>
          </p:cNvSpPr>
          <p:nvPr>
            <p:ph type="title"/>
          </p:nvPr>
        </p:nvSpPr>
        <p:spPr>
          <a:xfrm>
            <a:off x="0" y="69367"/>
            <a:ext cx="5910470" cy="1325563"/>
          </a:xfrm>
        </p:spPr>
        <p:txBody>
          <a:bodyPr/>
          <a:lstStyle/>
          <a:p>
            <a:r>
              <a:rPr lang="es-CL" sz="5400" b="1" dirty="0">
                <a:latin typeface="Franklin Gothic Demi" panose="020B0703020102020204" pitchFamily="34" charset="0"/>
              </a:rPr>
              <a:t>Cancerbero</a:t>
            </a:r>
            <a:r>
              <a:rPr lang="es-CL" dirty="0"/>
              <a:t>, </a:t>
            </a:r>
            <a:r>
              <a:rPr lang="es-CL" i="1" dirty="0"/>
              <a:t>Es épico</a:t>
            </a:r>
          </a:p>
        </p:txBody>
      </p:sp>
      <p:sp>
        <p:nvSpPr>
          <p:cNvPr id="3" name="Marcador de contenido 2">
            <a:extLst>
              <a:ext uri="{FF2B5EF4-FFF2-40B4-BE49-F238E27FC236}">
                <a16:creationId xmlns:a16="http://schemas.microsoft.com/office/drawing/2014/main" id="{E9EEB245-C37E-422A-914D-1A65BF32A544}"/>
              </a:ext>
            </a:extLst>
          </p:cNvPr>
          <p:cNvSpPr>
            <a:spLocks noGrp="1"/>
          </p:cNvSpPr>
          <p:nvPr>
            <p:ph idx="1"/>
          </p:nvPr>
        </p:nvSpPr>
        <p:spPr>
          <a:xfrm>
            <a:off x="0" y="1394930"/>
            <a:ext cx="4678017" cy="5463070"/>
          </a:xfrm>
        </p:spPr>
        <p:txBody>
          <a:bodyPr>
            <a:normAutofit fontScale="47500" lnSpcReduction="20000"/>
          </a:bodyPr>
          <a:lstStyle/>
          <a:p>
            <a:pPr marL="0" indent="0">
              <a:buNone/>
            </a:pPr>
            <a:r>
              <a:rPr lang="es-ES" sz="3600" dirty="0"/>
              <a:t>Oh, me falta el aire</a:t>
            </a:r>
            <a:br>
              <a:rPr lang="es-ES" sz="3600" dirty="0"/>
            </a:br>
            <a:r>
              <a:rPr lang="es-ES" sz="3600" dirty="0"/>
              <a:t>Y el corazón </a:t>
            </a:r>
            <a:r>
              <a:rPr lang="es-ES" sz="3600" dirty="0" err="1"/>
              <a:t>tucum</a:t>
            </a:r>
            <a:r>
              <a:rPr lang="es-ES" sz="3600" dirty="0"/>
              <a:t>, </a:t>
            </a:r>
            <a:r>
              <a:rPr lang="es-ES" sz="3600" dirty="0" err="1"/>
              <a:t>tucum</a:t>
            </a:r>
            <a:r>
              <a:rPr lang="es-ES" sz="3600" dirty="0"/>
              <a:t>, </a:t>
            </a:r>
            <a:r>
              <a:rPr lang="es-ES" sz="3600" dirty="0" err="1"/>
              <a:t>tucum</a:t>
            </a:r>
            <a:br>
              <a:rPr lang="es-ES" sz="3600" dirty="0"/>
            </a:br>
            <a:r>
              <a:rPr lang="es-ES" sz="3600" dirty="0"/>
              <a:t>Hoy, va a correr sangre</a:t>
            </a:r>
            <a:br>
              <a:rPr lang="es-ES" sz="3600" dirty="0"/>
            </a:br>
            <a:r>
              <a:rPr lang="es-ES" sz="3600" dirty="0"/>
              <a:t>Ya sé por dónde se mueve ese boom</a:t>
            </a:r>
          </a:p>
          <a:p>
            <a:pPr marL="0" indent="0">
              <a:buNone/>
            </a:pPr>
            <a:r>
              <a:rPr lang="es-ES" sz="3600" dirty="0"/>
              <a:t>Hoy voy a convertirme en un criminal, ya no creo en nadie</a:t>
            </a:r>
            <a:br>
              <a:rPr lang="es-ES" sz="3600" dirty="0"/>
            </a:br>
            <a:r>
              <a:rPr lang="es-ES" sz="3600" dirty="0"/>
              <a:t>A menos que me convierta en un muerto</a:t>
            </a:r>
            <a:br>
              <a:rPr lang="es-ES" sz="3600" dirty="0"/>
            </a:br>
            <a:r>
              <a:rPr lang="es-ES" sz="3600" dirty="0"/>
              <a:t>Hoy voy a vengar a mi hermano como le juré a mi padre</a:t>
            </a:r>
            <a:br>
              <a:rPr lang="es-ES" sz="3600" dirty="0"/>
            </a:br>
            <a:r>
              <a:rPr lang="es-ES" sz="3600" dirty="0"/>
              <a:t>Diente por diente, ojo por ojo es esto</a:t>
            </a:r>
            <a:br>
              <a:rPr lang="es-ES" sz="3600" dirty="0"/>
            </a:br>
            <a:r>
              <a:rPr lang="es-ES" sz="3600" dirty="0"/>
              <a:t>Una bicha prestada porque no soy hampa</a:t>
            </a:r>
            <a:br>
              <a:rPr lang="es-ES" sz="3600" dirty="0"/>
            </a:br>
            <a:r>
              <a:rPr lang="es-ES" sz="3600" dirty="0"/>
              <a:t>Pero la rabia que siento no escampa, es tanta que me ahoga</a:t>
            </a:r>
            <a:br>
              <a:rPr lang="es-ES" sz="3600" dirty="0"/>
            </a:br>
            <a:r>
              <a:rPr lang="es-ES" sz="3600" dirty="0"/>
              <a:t>Nunca había </a:t>
            </a:r>
            <a:r>
              <a:rPr lang="es-ES" sz="3600" dirty="0" err="1"/>
              <a:t>huelido</a:t>
            </a:r>
            <a:r>
              <a:rPr lang="es-ES" sz="3600" dirty="0"/>
              <a:t> droga</a:t>
            </a:r>
            <a:br>
              <a:rPr lang="es-ES" sz="3600" dirty="0"/>
            </a:br>
            <a:r>
              <a:rPr lang="es-ES" sz="3600" dirty="0"/>
              <a:t>Pero ahora es necesario </a:t>
            </a:r>
            <a:r>
              <a:rPr lang="es-ES" sz="3600" dirty="0" err="1"/>
              <a:t>pa</a:t>
            </a:r>
            <a:r>
              <a:rPr lang="es-ES" sz="3600" dirty="0"/>
              <a:t>' cumplir con lo que el corazón me implora</a:t>
            </a:r>
            <a:br>
              <a:rPr lang="es-ES" sz="3600" dirty="0"/>
            </a:br>
            <a:r>
              <a:rPr lang="es-ES" sz="3600" dirty="0"/>
              <a:t>¡Siento que se me sale el tórax!</a:t>
            </a:r>
            <a:br>
              <a:rPr lang="es-ES" sz="3600" dirty="0"/>
            </a:br>
            <a:r>
              <a:rPr lang="es-ES" sz="3600" dirty="0"/>
              <a:t>La moto a cien por hora</a:t>
            </a:r>
            <a:br>
              <a:rPr lang="es-ES" sz="3600" dirty="0"/>
            </a:br>
            <a:r>
              <a:rPr lang="es-ES" sz="3600" dirty="0"/>
              <a:t>Pelo por la bicha y le grito "¿y ahora?"</a:t>
            </a:r>
            <a:br>
              <a:rPr lang="es-ES" sz="3600" dirty="0"/>
            </a:br>
            <a:r>
              <a:rPr lang="es-ES" sz="3600" dirty="0"/>
              <a:t>Todo pasa muy chola, en ráfagas descargo</a:t>
            </a:r>
            <a:br>
              <a:rPr lang="es-ES" sz="3600" dirty="0"/>
            </a:br>
            <a:r>
              <a:rPr lang="es-ES" sz="3600" dirty="0"/>
              <a:t>A todos esos malandros hasta que ya no escupe la pistola</a:t>
            </a:r>
          </a:p>
          <a:p>
            <a:pPr marL="0" indent="0">
              <a:buNone/>
            </a:pPr>
            <a:r>
              <a:rPr lang="es-ES" sz="3600" dirty="0"/>
              <a:t>Y el corazón </a:t>
            </a:r>
            <a:r>
              <a:rPr lang="es-ES" sz="3600" dirty="0" err="1"/>
              <a:t>tucum</a:t>
            </a:r>
            <a:r>
              <a:rPr lang="es-ES" sz="3600" dirty="0"/>
              <a:t>, </a:t>
            </a:r>
            <a:r>
              <a:rPr lang="es-ES" sz="3600" dirty="0" err="1"/>
              <a:t>tucum</a:t>
            </a:r>
            <a:r>
              <a:rPr lang="es-ES" sz="3600" dirty="0"/>
              <a:t>, </a:t>
            </a:r>
            <a:r>
              <a:rPr lang="es-ES" sz="3600" dirty="0" err="1"/>
              <a:t>tucum</a:t>
            </a:r>
            <a:r>
              <a:rPr lang="es-ES" sz="3600" dirty="0"/>
              <a:t>, </a:t>
            </a:r>
            <a:r>
              <a:rPr lang="es-ES" sz="3600" dirty="0" err="1"/>
              <a:t>tucum</a:t>
            </a:r>
            <a:br>
              <a:rPr lang="es-ES" sz="3600" dirty="0"/>
            </a:br>
            <a:r>
              <a:rPr lang="es-ES" sz="3600" dirty="0"/>
              <a:t>Y las balas </a:t>
            </a:r>
            <a:r>
              <a:rPr lang="es-ES" sz="3600" dirty="0" err="1"/>
              <a:t>pacaum</a:t>
            </a:r>
            <a:r>
              <a:rPr lang="es-ES" sz="3600" dirty="0"/>
              <a:t>, </a:t>
            </a:r>
            <a:r>
              <a:rPr lang="es-ES" sz="3600" dirty="0" err="1"/>
              <a:t>pacaum</a:t>
            </a:r>
            <a:r>
              <a:rPr lang="es-ES" sz="3600" dirty="0"/>
              <a:t>, </a:t>
            </a:r>
            <a:r>
              <a:rPr lang="es-ES" sz="3600" dirty="0" err="1"/>
              <a:t>pacaum</a:t>
            </a:r>
            <a:r>
              <a:rPr lang="es-ES" sz="3600" dirty="0"/>
              <a:t>, </a:t>
            </a:r>
            <a:r>
              <a:rPr lang="es-ES" sz="3600" dirty="0" err="1"/>
              <a:t>pacaum</a:t>
            </a:r>
            <a:br>
              <a:rPr lang="es-ES" sz="3600" dirty="0"/>
            </a:br>
            <a:r>
              <a:rPr lang="es-ES" sz="3600" dirty="0"/>
              <a:t>Y el corazón </a:t>
            </a:r>
            <a:r>
              <a:rPr lang="es-ES" sz="3600" dirty="0" err="1"/>
              <a:t>tucum</a:t>
            </a:r>
            <a:r>
              <a:rPr lang="es-ES" sz="3600" dirty="0"/>
              <a:t>, </a:t>
            </a:r>
            <a:r>
              <a:rPr lang="es-ES" sz="3600" dirty="0" err="1"/>
              <a:t>tucum</a:t>
            </a:r>
            <a:r>
              <a:rPr lang="es-ES" sz="3600" dirty="0"/>
              <a:t>, </a:t>
            </a:r>
            <a:r>
              <a:rPr lang="es-ES" sz="3600" dirty="0" err="1"/>
              <a:t>tucum</a:t>
            </a:r>
            <a:r>
              <a:rPr lang="es-ES" sz="3600" dirty="0"/>
              <a:t>, </a:t>
            </a:r>
            <a:r>
              <a:rPr lang="es-ES" sz="3600" dirty="0" err="1"/>
              <a:t>tucum</a:t>
            </a:r>
            <a:br>
              <a:rPr lang="es-ES" sz="3600" dirty="0"/>
            </a:br>
            <a:r>
              <a:rPr lang="es-ES" sz="3600" dirty="0"/>
              <a:t>Y las balas </a:t>
            </a:r>
            <a:r>
              <a:rPr lang="es-ES" sz="3600" dirty="0" err="1"/>
              <a:t>pacaum</a:t>
            </a:r>
            <a:r>
              <a:rPr lang="es-ES" sz="3600" dirty="0"/>
              <a:t>, </a:t>
            </a:r>
            <a:r>
              <a:rPr lang="es-ES" sz="3600" dirty="0" err="1"/>
              <a:t>pacaum</a:t>
            </a:r>
            <a:r>
              <a:rPr lang="es-ES" sz="3600" dirty="0"/>
              <a:t>, </a:t>
            </a:r>
            <a:r>
              <a:rPr lang="es-ES" sz="3600" dirty="0" err="1"/>
              <a:t>pacaum</a:t>
            </a:r>
            <a:endParaRPr lang="es-ES" sz="3600" dirty="0"/>
          </a:p>
        </p:txBody>
      </p:sp>
      <p:sp>
        <p:nvSpPr>
          <p:cNvPr id="5" name="Marcador de contenido 2">
            <a:extLst>
              <a:ext uri="{FF2B5EF4-FFF2-40B4-BE49-F238E27FC236}">
                <a16:creationId xmlns:a16="http://schemas.microsoft.com/office/drawing/2014/main" id="{C6700CC3-A2AF-4452-AB9D-8BF4626D90A2}"/>
              </a:ext>
            </a:extLst>
          </p:cNvPr>
          <p:cNvSpPr txBox="1">
            <a:spLocks/>
          </p:cNvSpPr>
          <p:nvPr/>
        </p:nvSpPr>
        <p:spPr>
          <a:xfrm>
            <a:off x="6255026" y="0"/>
            <a:ext cx="5605669" cy="685800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5600" dirty="0" err="1"/>
              <a:t>Hey</a:t>
            </a:r>
            <a:br>
              <a:rPr lang="es-ES" sz="5600" dirty="0"/>
            </a:br>
            <a:r>
              <a:rPr lang="es-ES" sz="5600" dirty="0"/>
              <a:t>Lloro de la arrechera mientras en la acera caigo</a:t>
            </a:r>
            <a:br>
              <a:rPr lang="es-ES" sz="5600" dirty="0"/>
            </a:br>
            <a:r>
              <a:rPr lang="es-ES" sz="5600" dirty="0"/>
              <a:t>Escucho a una señora que grita que mataron a Carlos</a:t>
            </a:r>
            <a:br>
              <a:rPr lang="es-ES" sz="5600" dirty="0"/>
            </a:br>
            <a:r>
              <a:rPr lang="es-ES" sz="5600" dirty="0"/>
              <a:t>Sólo ahí fue cuando sonreí aliviado, porque Carlos</a:t>
            </a:r>
            <a:br>
              <a:rPr lang="es-ES" sz="5600" dirty="0"/>
            </a:br>
            <a:r>
              <a:rPr lang="es-ES" sz="5600" dirty="0"/>
              <a:t>Fue el bastardo que mató a mi hermano</a:t>
            </a:r>
            <a:br>
              <a:rPr lang="es-ES" sz="5600" dirty="0"/>
            </a:br>
            <a:r>
              <a:rPr lang="es-ES" sz="5600" dirty="0"/>
              <a:t>Todo es confuso escucho "</a:t>
            </a:r>
            <a:r>
              <a:rPr lang="es-ES" sz="5600" dirty="0" err="1"/>
              <a:t>wiu</a:t>
            </a:r>
            <a:r>
              <a:rPr lang="es-ES" sz="5600" dirty="0"/>
              <a:t>, </a:t>
            </a:r>
            <a:r>
              <a:rPr lang="es-ES" sz="5600" dirty="0" err="1"/>
              <a:t>wiu</a:t>
            </a:r>
            <a:r>
              <a:rPr lang="es-ES" sz="5600" dirty="0"/>
              <a:t>, </a:t>
            </a:r>
            <a:r>
              <a:rPr lang="es-ES" sz="5600" dirty="0" err="1"/>
              <a:t>wiu</a:t>
            </a:r>
            <a:r>
              <a:rPr lang="es-ES" sz="5600" dirty="0"/>
              <a:t>"</a:t>
            </a:r>
            <a:br>
              <a:rPr lang="es-ES" sz="5600" dirty="0"/>
            </a:br>
            <a:r>
              <a:rPr lang="es-ES" sz="5600" dirty="0"/>
              <a:t>No veo bien y siento frío, frío, frío</a:t>
            </a:r>
            <a:br>
              <a:rPr lang="es-ES" sz="5600" dirty="0"/>
            </a:br>
            <a:r>
              <a:rPr lang="es-ES" sz="5600" dirty="0"/>
              <a:t>Un tipo gritando "el mío, el mío, el mío"</a:t>
            </a:r>
            <a:br>
              <a:rPr lang="es-ES" sz="5600" dirty="0"/>
            </a:br>
            <a:r>
              <a:rPr lang="es-ES" sz="5600" dirty="0"/>
              <a:t>Hasta que ya no escuché </a:t>
            </a:r>
            <a:r>
              <a:rPr lang="es-ES" sz="5600" dirty="0" err="1"/>
              <a:t>na</a:t>
            </a:r>
            <a:r>
              <a:rPr lang="es-ES" sz="5600" dirty="0"/>
              <a:t>' más que un profundo silencio</a:t>
            </a:r>
            <a:br>
              <a:rPr lang="es-ES" sz="5600" dirty="0"/>
            </a:br>
            <a:r>
              <a:rPr lang="es-ES" sz="5600" dirty="0"/>
              <a:t>Varios segundo de calma, mi alma al lado de mi cuerpo</a:t>
            </a:r>
            <a:br>
              <a:rPr lang="es-ES" sz="5600" dirty="0"/>
            </a:br>
            <a:r>
              <a:rPr lang="es-ES" sz="5600" dirty="0"/>
              <a:t>Me dije: "aún no he ido al más allá"</a:t>
            </a:r>
            <a:br>
              <a:rPr lang="es-ES" sz="5600" dirty="0"/>
            </a:br>
            <a:r>
              <a:rPr lang="es-ES" sz="5600" dirty="0"/>
              <a:t>Siento un olor a perfume, veo una luz en un túnel</a:t>
            </a:r>
            <a:br>
              <a:rPr lang="es-ES" sz="5600" dirty="0"/>
            </a:br>
            <a:r>
              <a:rPr lang="es-ES" sz="5600" dirty="0"/>
              <a:t>Un fuego que me consume, se empezaba a ver atrás</a:t>
            </a:r>
            <a:br>
              <a:rPr lang="es-ES" sz="5600" dirty="0"/>
            </a:br>
            <a:r>
              <a:rPr lang="es-ES" sz="5600" dirty="0"/>
              <a:t>No dejaré que me abrume el fuego, "seguiré hacia el túnel", pensé</a:t>
            </a:r>
            <a:br>
              <a:rPr lang="es-ES" sz="5600" dirty="0"/>
            </a:br>
            <a:r>
              <a:rPr lang="es-ES" sz="5600" dirty="0"/>
              <a:t>Pero seguir no pude porque me halaron </a:t>
            </a:r>
            <a:r>
              <a:rPr lang="es-ES" sz="5600" dirty="0" err="1"/>
              <a:t>pa'trás</a:t>
            </a:r>
            <a:r>
              <a:rPr lang="es-ES" sz="5600" dirty="0"/>
              <a:t>, cayendo en </a:t>
            </a:r>
            <a:r>
              <a:rPr lang="es-ES" sz="5600" dirty="0" err="1"/>
              <a:t>picá</a:t>
            </a:r>
            <a:r>
              <a:rPr lang="es-ES" sz="5600" dirty="0"/>
              <a:t>'</a:t>
            </a:r>
            <a:br>
              <a:rPr lang="es-ES" sz="5600" dirty="0"/>
            </a:br>
            <a:r>
              <a:rPr lang="es-ES" sz="5600" dirty="0"/>
              <a:t>Montañas negras de azufre con un olor a mierda</a:t>
            </a:r>
            <a:br>
              <a:rPr lang="es-ES" sz="5600" dirty="0"/>
            </a:br>
            <a:r>
              <a:rPr lang="es-ES" sz="5600" dirty="0"/>
              <a:t>Cuerpos deformados que sufren, caí sobre una piedra</a:t>
            </a:r>
            <a:br>
              <a:rPr lang="es-ES" sz="5600" dirty="0"/>
            </a:br>
            <a:r>
              <a:rPr lang="es-ES" sz="5600" dirty="0"/>
              <a:t>Un barco viejo con un viejo me esperaba</a:t>
            </a:r>
            <a:br>
              <a:rPr lang="es-ES" sz="5600" dirty="0"/>
            </a:br>
            <a:r>
              <a:rPr lang="es-ES" sz="5600" dirty="0"/>
              <a:t>No me respondía nada; almas en barco golpeaban</a:t>
            </a:r>
            <a:br>
              <a:rPr lang="es-ES" sz="5600" dirty="0"/>
            </a:br>
            <a:r>
              <a:rPr lang="es-ES" sz="5600" dirty="0"/>
              <a:t>Él me llevó donde Cerbero</a:t>
            </a:r>
            <a:br>
              <a:rPr lang="es-ES" sz="5600" dirty="0"/>
            </a:br>
            <a:r>
              <a:rPr lang="es-ES" sz="5600" dirty="0"/>
              <a:t>Que dijo no morderme porque le gusta mi nombre de rapero</a:t>
            </a:r>
            <a:br>
              <a:rPr lang="es-ES" sz="5600" dirty="0"/>
            </a:br>
            <a:r>
              <a:rPr lang="es-ES" sz="5600" dirty="0"/>
              <a:t>Si lo ves de esa forma pude tener suerte</a:t>
            </a:r>
            <a:br>
              <a:rPr lang="es-ES" sz="5600" dirty="0"/>
            </a:br>
            <a:r>
              <a:rPr lang="es-ES" sz="5600" dirty="0"/>
              <a:t>Irónica es la vida pero también irónica es la muerte</a:t>
            </a:r>
            <a:br>
              <a:rPr lang="es-ES" sz="5600" dirty="0"/>
            </a:br>
            <a:r>
              <a:rPr lang="es-ES" sz="5600" dirty="0"/>
              <a:t>Me desperté ya sentado sobre un estrado</a:t>
            </a:r>
            <a:br>
              <a:rPr lang="es-ES" sz="5600" dirty="0"/>
            </a:br>
            <a:r>
              <a:rPr lang="es-ES" sz="5600" dirty="0"/>
              <a:t>Y un jurado de malvados decidirían mi suerte</a:t>
            </a:r>
            <a:br>
              <a:rPr lang="es-ES" sz="5600" dirty="0"/>
            </a:br>
            <a:r>
              <a:rPr lang="es-ES" sz="5600" dirty="0"/>
              <a:t>Recuerdo que fui golpeado y trasladado</a:t>
            </a:r>
            <a:br>
              <a:rPr lang="es-ES" sz="5600" dirty="0"/>
            </a:br>
            <a:r>
              <a:rPr lang="es-ES" sz="5600" dirty="0"/>
              <a:t>A un sitio en uno de los círculos con un montón de gente</a:t>
            </a:r>
            <a:br>
              <a:rPr lang="es-ES" sz="5600" dirty="0"/>
            </a:br>
            <a:r>
              <a:rPr lang="es-ES" sz="5600" dirty="0"/>
              <a:t>"Por vengativo y asesino, te quemarás por siempre</a:t>
            </a:r>
            <a:br>
              <a:rPr lang="es-ES" sz="5600" dirty="0"/>
            </a:br>
            <a:r>
              <a:rPr lang="es-ES" sz="5600" dirty="0"/>
              <a:t>Por toda la eternidad como castigo"</a:t>
            </a:r>
            <a:br>
              <a:rPr lang="es-ES" sz="5600" dirty="0"/>
            </a:br>
            <a:r>
              <a:rPr lang="es-ES" sz="5600" dirty="0"/>
              <a:t>Vi muchos rostros conocidos y me sentí sorprendido</a:t>
            </a:r>
            <a:br>
              <a:rPr lang="es-ES" sz="5600" dirty="0"/>
            </a:br>
            <a:r>
              <a:rPr lang="es-ES" sz="5600" dirty="0"/>
              <a:t>Porque no pensé que estuvieran conmigo</a:t>
            </a:r>
            <a:br>
              <a:rPr lang="es-ES" sz="5600" dirty="0"/>
            </a:br>
            <a:r>
              <a:rPr lang="es-ES" sz="5600" dirty="0"/>
              <a:t>Personas que lucían buenas en el mundo</a:t>
            </a:r>
            <a:br>
              <a:rPr lang="es-ES" sz="5600" dirty="0"/>
            </a:br>
            <a:r>
              <a:rPr lang="es-ES" sz="5600" dirty="0"/>
              <a:t>Como el Che Guevara incluso, como Juan Pablo II</a:t>
            </a:r>
            <a:br>
              <a:rPr lang="es-ES" sz="5600" dirty="0"/>
            </a:br>
            <a:r>
              <a:rPr lang="es-ES" sz="5600" dirty="0"/>
              <a:t>Presuntos Dalai Lamas </a:t>
            </a:r>
            <a:r>
              <a:rPr lang="es-ES" sz="5600" dirty="0" err="1"/>
              <a:t>calcina'os</a:t>
            </a:r>
            <a:r>
              <a:rPr lang="es-ES" sz="5600" dirty="0"/>
              <a:t> con Mao</a:t>
            </a:r>
            <a:br>
              <a:rPr lang="es-ES" sz="5600" dirty="0"/>
            </a:br>
            <a:r>
              <a:rPr lang="es-ES" sz="5600" dirty="0"/>
              <a:t>Y los difuntos </a:t>
            </a:r>
            <a:r>
              <a:rPr lang="es-ES" sz="5600" dirty="0" err="1"/>
              <a:t>Tafari</a:t>
            </a:r>
            <a:r>
              <a:rPr lang="es-ES" sz="5600" dirty="0"/>
              <a:t> </a:t>
            </a:r>
            <a:r>
              <a:rPr lang="es-ES" sz="5600" dirty="0" err="1"/>
              <a:t>Makonnen</a:t>
            </a:r>
            <a:r>
              <a:rPr lang="es-ES" sz="5600" dirty="0"/>
              <a:t> y Beethoven juntos</a:t>
            </a:r>
            <a:br>
              <a:rPr lang="es-ES" sz="5600" dirty="0"/>
            </a:br>
            <a:r>
              <a:rPr lang="es-ES" sz="5600" dirty="0"/>
              <a:t>Me asombró mucho saber que estaban aquí</a:t>
            </a:r>
            <a:br>
              <a:rPr lang="es-ES" sz="5600" dirty="0"/>
            </a:br>
            <a:r>
              <a:rPr lang="es-ES" sz="5600" dirty="0"/>
              <a:t>John F. Kennedy, Lenin, Mahoma y Joseph Smith</a:t>
            </a:r>
            <a:br>
              <a:rPr lang="es-ES" sz="5600" dirty="0"/>
            </a:br>
            <a:r>
              <a:rPr lang="es-ES" sz="5600" dirty="0"/>
              <a:t>César y </a:t>
            </a:r>
            <a:r>
              <a:rPr lang="es-ES" sz="5600" dirty="0" err="1"/>
              <a:t>Napoléon</a:t>
            </a:r>
            <a:r>
              <a:rPr lang="es-ES" sz="5600" dirty="0"/>
              <a:t> salieron de las llamas</a:t>
            </a:r>
            <a:br>
              <a:rPr lang="es-ES" sz="5600" dirty="0"/>
            </a:br>
            <a:r>
              <a:rPr lang="es-ES" sz="5600" dirty="0"/>
              <a:t>Porque eran la misma persona que ahora es un tal Obama</a:t>
            </a:r>
            <a:br>
              <a:rPr lang="es-ES" sz="5600" dirty="0"/>
            </a:br>
            <a:r>
              <a:rPr lang="es-ES" sz="5600" dirty="0"/>
              <a:t>No entendía nada, pregunté por Cristo</a:t>
            </a:r>
            <a:br>
              <a:rPr lang="es-ES" sz="5600" dirty="0"/>
            </a:br>
            <a:r>
              <a:rPr lang="es-ES" sz="5600" dirty="0"/>
              <a:t>Y noté que se burlaban porque nadie lo había visto</a:t>
            </a:r>
            <a:br>
              <a:rPr lang="es-ES" sz="5600" dirty="0"/>
            </a:br>
            <a:r>
              <a:rPr lang="es-ES" sz="5600" dirty="0"/>
              <a:t>Otros dijeron que fue un truco de su iglesia</a:t>
            </a:r>
            <a:br>
              <a:rPr lang="es-ES" sz="5600" dirty="0"/>
            </a:br>
            <a:r>
              <a:rPr lang="es-ES" sz="5600" dirty="0"/>
              <a:t>Para gobernar al mundo con su majestuosa empresa</a:t>
            </a:r>
            <a:br>
              <a:rPr lang="es-ES" sz="5600" dirty="0"/>
            </a:br>
            <a:r>
              <a:rPr lang="es-ES" sz="5600" dirty="0"/>
              <a:t>Charles Russel y Washington</a:t>
            </a:r>
            <a:br>
              <a:rPr lang="es-ES" sz="5600" dirty="0"/>
            </a:br>
            <a:r>
              <a:rPr lang="es-ES" sz="5600" dirty="0"/>
              <a:t>José de San Martín y Gandhi</a:t>
            </a:r>
            <a:br>
              <a:rPr lang="es-ES" sz="5600" dirty="0"/>
            </a:br>
            <a:endParaRPr lang="es-CL" sz="5600" dirty="0"/>
          </a:p>
          <a:p>
            <a:endParaRPr lang="es-CL" dirty="0"/>
          </a:p>
        </p:txBody>
      </p:sp>
    </p:spTree>
    <p:extLst>
      <p:ext uri="{BB962C8B-B14F-4D97-AF65-F5344CB8AC3E}">
        <p14:creationId xmlns:p14="http://schemas.microsoft.com/office/powerpoint/2010/main" val="1911696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DCB4356-3438-4393-93FB-20D78FAE6F47}"/>
              </a:ext>
            </a:extLst>
          </p:cNvPr>
          <p:cNvSpPr>
            <a:spLocks noGrp="1"/>
          </p:cNvSpPr>
          <p:nvPr>
            <p:ph idx="1"/>
          </p:nvPr>
        </p:nvSpPr>
        <p:spPr>
          <a:xfrm>
            <a:off x="0" y="0"/>
            <a:ext cx="5733221" cy="6857999"/>
          </a:xfrm>
        </p:spPr>
        <p:txBody>
          <a:bodyPr>
            <a:normAutofit fontScale="92500" lnSpcReduction="20000"/>
          </a:bodyPr>
          <a:lstStyle/>
          <a:p>
            <a:pPr marL="0" indent="0">
              <a:buNone/>
            </a:pPr>
            <a:r>
              <a:rPr lang="es-ES" sz="1600" dirty="0"/>
              <a:t>Antes que nada te maldigo!</a:t>
            </a:r>
            <a:br>
              <a:rPr lang="es-ES" sz="1600" dirty="0"/>
            </a:br>
            <a:r>
              <a:rPr lang="es-ES" sz="1600" dirty="0"/>
              <a:t>Voy a hacer que sufras el peor de todos los castigos</a:t>
            </a:r>
            <a:br>
              <a:rPr lang="es-ES" sz="1600" dirty="0"/>
            </a:br>
            <a:r>
              <a:rPr lang="es-ES" sz="1600" dirty="0"/>
              <a:t>¿Cómo te atreves a retarme en castellano?</a:t>
            </a:r>
            <a:br>
              <a:rPr lang="es-ES" sz="1600" dirty="0"/>
            </a:br>
            <a:r>
              <a:rPr lang="es-ES" sz="1600" dirty="0"/>
              <a:t>Y en este ritmo tan pobre como el suelo donde te has criado</a:t>
            </a:r>
            <a:br>
              <a:rPr lang="es-ES" sz="1600" dirty="0"/>
            </a:br>
            <a:r>
              <a:rPr lang="es-ES" sz="1600" dirty="0"/>
              <a:t>Con más razón tú deberías avergonzarte</a:t>
            </a:r>
            <a:br>
              <a:rPr lang="es-ES" sz="1600" dirty="0"/>
            </a:br>
            <a:r>
              <a:rPr lang="es-ES" sz="1600" dirty="0"/>
              <a:t>Perder un combate con un homo sapiens, además te explico</a:t>
            </a:r>
            <a:br>
              <a:rPr lang="es-ES" sz="1600" dirty="0"/>
            </a:br>
            <a:r>
              <a:rPr lang="es-ES" sz="1600" dirty="0"/>
              <a:t>Se llama Venezuela donde nació este tipo</a:t>
            </a:r>
            <a:br>
              <a:rPr lang="es-ES" sz="1600" dirty="0"/>
            </a:br>
            <a:r>
              <a:rPr lang="es-ES" sz="1600" dirty="0"/>
              <a:t>Y tú no puedes maldecirme porque ya yo estoy maldito</a:t>
            </a:r>
            <a:br>
              <a:rPr lang="es-ES" sz="1600" dirty="0"/>
            </a:br>
            <a:r>
              <a:rPr lang="es-ES" sz="1600" dirty="0"/>
              <a:t>Eres muy peculiar</a:t>
            </a:r>
            <a:br>
              <a:rPr lang="es-ES" sz="1600" dirty="0"/>
            </a:br>
            <a:r>
              <a:rPr lang="es-ES" sz="1600" dirty="0"/>
              <a:t>Y mi deber es explicar que no puedes ganar porque yo lo sé todo</a:t>
            </a:r>
            <a:br>
              <a:rPr lang="es-ES" sz="1600" dirty="0"/>
            </a:br>
            <a:r>
              <a:rPr lang="es-ES" sz="1600" dirty="0"/>
              <a:t>Domino los idiomas, los modos, la historia</a:t>
            </a:r>
            <a:br>
              <a:rPr lang="es-ES" sz="1600" dirty="0"/>
            </a:br>
            <a:r>
              <a:rPr lang="es-ES" sz="1600" dirty="0"/>
              <a:t>Incluso sé los más recónditos miedos de tu memoria</a:t>
            </a:r>
            <a:br>
              <a:rPr lang="es-ES" sz="1600" dirty="0"/>
            </a:br>
            <a:r>
              <a:rPr lang="es-ES" sz="1600" dirty="0"/>
              <a:t>Debo aclarar que hay un factor clave que olvidas</a:t>
            </a:r>
            <a:br>
              <a:rPr lang="es-ES" sz="1600" dirty="0"/>
            </a:br>
            <a:r>
              <a:rPr lang="es-ES" sz="1600" dirty="0"/>
              <a:t>Los miedos se van en el momento en que pierdes la vida</a:t>
            </a:r>
            <a:br>
              <a:rPr lang="es-ES" sz="1600" dirty="0"/>
            </a:br>
            <a:r>
              <a:rPr lang="es-ES" sz="1600" dirty="0"/>
              <a:t>Se dice que el amor masacra tus insultos</a:t>
            </a:r>
            <a:br>
              <a:rPr lang="es-ES" sz="1600" dirty="0"/>
            </a:br>
            <a:r>
              <a:rPr lang="es-ES" sz="1600" dirty="0"/>
              <a:t>Pero yo te mataré con más odio para ser justo</a:t>
            </a:r>
            <a:br>
              <a:rPr lang="es-ES" sz="1600" dirty="0"/>
            </a:br>
            <a:r>
              <a:rPr lang="es-ES" sz="1600" dirty="0"/>
              <a:t>A mí tú no me engañas, mediocre adversario</a:t>
            </a:r>
            <a:br>
              <a:rPr lang="es-ES" sz="1600" dirty="0"/>
            </a:br>
            <a:r>
              <a:rPr lang="es-ES" sz="1600" dirty="0"/>
              <a:t>¿Cómo hablar de odio si tu brazo grita lo contrario?</a:t>
            </a:r>
            <a:br>
              <a:rPr lang="es-ES" sz="1600" dirty="0"/>
            </a:br>
            <a:r>
              <a:rPr lang="es-ES" sz="1600" dirty="0"/>
              <a:t>Tú le has mentido a todos tus seguidores</a:t>
            </a:r>
            <a:br>
              <a:rPr lang="es-ES" sz="1600" dirty="0"/>
            </a:br>
            <a:r>
              <a:rPr lang="es-ES" sz="1600" dirty="0"/>
              <a:t>Con múltiples contradicciones en muchas de tus canciones</a:t>
            </a:r>
            <a:br>
              <a:rPr lang="es-ES" sz="1600" dirty="0"/>
            </a:br>
            <a:r>
              <a:rPr lang="es-ES" sz="1600" dirty="0"/>
              <a:t>No entiendes nada a los humanos</a:t>
            </a:r>
            <a:br>
              <a:rPr lang="es-ES" sz="1600" dirty="0"/>
            </a:br>
            <a:r>
              <a:rPr lang="es-ES" sz="1600" dirty="0"/>
              <a:t>Yo sueño con amor porque sé que en el fondo nosotros amamos</a:t>
            </a:r>
            <a:br>
              <a:rPr lang="es-ES" sz="1600" dirty="0"/>
            </a:br>
            <a:r>
              <a:rPr lang="es-ES" sz="1600" dirty="0"/>
              <a:t>Si canto rabia es para desahogar por dentro</a:t>
            </a:r>
            <a:br>
              <a:rPr lang="es-ES" sz="1600" dirty="0"/>
            </a:br>
            <a:r>
              <a:rPr lang="es-ES" sz="1600" dirty="0"/>
              <a:t>Como cuando Cristo echó a los comerciantes de su templo</a:t>
            </a:r>
            <a:br>
              <a:rPr lang="es-ES" sz="1600" dirty="0"/>
            </a:br>
            <a:r>
              <a:rPr lang="es-ES" sz="1600" dirty="0"/>
              <a:t>De nuevo hablando tú de cosas que no sabes</a:t>
            </a:r>
            <a:br>
              <a:rPr lang="es-ES" sz="1600" dirty="0"/>
            </a:br>
            <a:r>
              <a:rPr lang="es-ES" sz="1600" dirty="0"/>
              <a:t>Eres un imitador, como tu voz, la cual no es tan grave</a:t>
            </a:r>
            <a:br>
              <a:rPr lang="es-ES" sz="1600" dirty="0"/>
            </a:br>
            <a:r>
              <a:rPr lang="es-ES" sz="1600" dirty="0"/>
              <a:t>Lo único grave es que te crean</a:t>
            </a:r>
            <a:br>
              <a:rPr lang="es-ES" sz="1600" dirty="0"/>
            </a:br>
            <a:r>
              <a:rPr lang="es-ES" sz="1600" dirty="0"/>
              <a:t>Pero aunque la mentira tiene patas, tarde o temprano cojea</a:t>
            </a:r>
            <a:br>
              <a:rPr lang="es-ES" sz="1600" dirty="0"/>
            </a:br>
            <a:r>
              <a:rPr lang="es-ES" sz="1600" dirty="0"/>
              <a:t>Me has conmovido ahora que te conozco más, Satanás</a:t>
            </a:r>
            <a:br>
              <a:rPr lang="es-ES" sz="1600" dirty="0"/>
            </a:br>
            <a:r>
              <a:rPr lang="es-ES" sz="1600" dirty="0"/>
              <a:t>No comprendes el arte, tampoco la paz</a:t>
            </a:r>
            <a:br>
              <a:rPr lang="es-ES" sz="1600" dirty="0"/>
            </a:br>
            <a:r>
              <a:rPr lang="es-ES" sz="1600" dirty="0"/>
              <a:t>Mi voz es más, es más, esta es mi voz que Dios me dio de don</a:t>
            </a:r>
            <a:br>
              <a:rPr lang="es-ES" sz="1600" dirty="0"/>
            </a:br>
            <a:r>
              <a:rPr lang="es-ES" sz="1600" dirty="0"/>
              <a:t>Para tenaz usarla cual daga en tu corazón</a:t>
            </a:r>
            <a:br>
              <a:rPr lang="es-ES" sz="1600" dirty="0"/>
            </a:br>
            <a:r>
              <a:rPr lang="es-ES" sz="1600" dirty="0"/>
              <a:t>¿Cómo puedes hablar de Dios si eres ateo?</a:t>
            </a:r>
            <a:br>
              <a:rPr lang="es-ES" sz="1600" dirty="0"/>
            </a:br>
            <a:r>
              <a:rPr lang="es-ES" sz="1600" dirty="0"/>
              <a:t>En tus ojos lo veo mientras mi candela te consume</a:t>
            </a:r>
            <a:br>
              <a:rPr lang="es-ES" sz="1600" dirty="0"/>
            </a:br>
            <a:r>
              <a:rPr lang="es-ES" sz="1600" dirty="0"/>
              <a:t>Te recuerdo que Dios no existe</a:t>
            </a:r>
            <a:br>
              <a:rPr lang="es-ES" sz="1600" dirty="0"/>
            </a:br>
            <a:r>
              <a:rPr lang="es-ES" sz="1600" dirty="0"/>
              <a:t>Y lo que viste en aquel túnel no fue más que simples ángeles comunes</a:t>
            </a:r>
            <a:br>
              <a:rPr lang="es-ES" sz="1600" dirty="0"/>
            </a:br>
            <a:r>
              <a:rPr lang="es-ES" sz="1600" dirty="0"/>
              <a:t>Dudar y no creer es algo muy distinto</a:t>
            </a:r>
            <a:br>
              <a:rPr lang="es-ES" sz="1600" dirty="0"/>
            </a:br>
            <a:r>
              <a:rPr lang="es-ES" sz="1600" dirty="0"/>
              <a:t>Y si dudo de Dios es porque no lo he visto</a:t>
            </a:r>
            <a:br>
              <a:rPr lang="es-ES" sz="1600" dirty="0"/>
            </a:br>
            <a:r>
              <a:rPr lang="es-ES" sz="1600" dirty="0"/>
              <a:t>Aun así insisto en recalcarte lo que contigo aprendí</a:t>
            </a:r>
            <a:br>
              <a:rPr lang="es-ES" sz="1600" dirty="0"/>
            </a:br>
            <a:r>
              <a:rPr lang="es-ES" sz="1600" dirty="0"/>
              <a:t>Que reyes habrán muchos, pero siempre tienes que ir a ti (¡Siempre!)</a:t>
            </a:r>
          </a:p>
        </p:txBody>
      </p:sp>
      <p:sp>
        <p:nvSpPr>
          <p:cNvPr id="4" name="Marcador de contenido 2">
            <a:extLst>
              <a:ext uri="{FF2B5EF4-FFF2-40B4-BE49-F238E27FC236}">
                <a16:creationId xmlns:a16="http://schemas.microsoft.com/office/drawing/2014/main" id="{6875BEAB-9073-43A0-AD0E-9B3726FA0090}"/>
              </a:ext>
            </a:extLst>
          </p:cNvPr>
          <p:cNvSpPr txBox="1">
            <a:spLocks/>
          </p:cNvSpPr>
          <p:nvPr/>
        </p:nvSpPr>
        <p:spPr>
          <a:xfrm>
            <a:off x="5733221" y="326404"/>
            <a:ext cx="6274905" cy="6205192"/>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400" dirty="0"/>
              <a:t>Y el corazón </a:t>
            </a:r>
            <a:r>
              <a:rPr lang="es-ES" sz="4400" dirty="0" err="1"/>
              <a:t>tucum</a:t>
            </a:r>
            <a:r>
              <a:rPr lang="es-ES" sz="4400" dirty="0"/>
              <a:t>, </a:t>
            </a:r>
            <a:r>
              <a:rPr lang="es-ES" sz="4400" dirty="0" err="1"/>
              <a:t>tucum</a:t>
            </a:r>
            <a:r>
              <a:rPr lang="es-ES" sz="4400" dirty="0"/>
              <a:t>, </a:t>
            </a:r>
            <a:r>
              <a:rPr lang="es-ES" sz="4400" dirty="0" err="1"/>
              <a:t>tucum</a:t>
            </a:r>
            <a:br>
              <a:rPr lang="es-ES" sz="4400" dirty="0"/>
            </a:br>
            <a:r>
              <a:rPr lang="es-ES" sz="4400" dirty="0"/>
              <a:t>Y el corazón </a:t>
            </a:r>
            <a:r>
              <a:rPr lang="es-ES" sz="4400" dirty="0" err="1"/>
              <a:t>tucum</a:t>
            </a:r>
            <a:r>
              <a:rPr lang="es-ES" sz="4400" dirty="0"/>
              <a:t>, </a:t>
            </a:r>
            <a:r>
              <a:rPr lang="es-ES" sz="4400" dirty="0" err="1"/>
              <a:t>tucum</a:t>
            </a:r>
            <a:r>
              <a:rPr lang="es-ES" sz="4400" dirty="0"/>
              <a:t>, </a:t>
            </a:r>
            <a:r>
              <a:rPr lang="es-ES" sz="4400" dirty="0" err="1"/>
              <a:t>tucum</a:t>
            </a:r>
            <a:r>
              <a:rPr lang="es-ES" sz="4400" dirty="0"/>
              <a:t>, </a:t>
            </a:r>
            <a:r>
              <a:rPr lang="es-ES" sz="4400" dirty="0" err="1"/>
              <a:t>tucum</a:t>
            </a:r>
            <a:br>
              <a:rPr lang="es-ES" sz="4400" dirty="0"/>
            </a:br>
            <a:r>
              <a:rPr lang="es-ES" sz="4400" dirty="0"/>
              <a:t>Y el corazón </a:t>
            </a:r>
            <a:r>
              <a:rPr lang="es-ES" sz="4400" dirty="0" err="1"/>
              <a:t>tucum</a:t>
            </a:r>
            <a:r>
              <a:rPr lang="es-ES" sz="4400" dirty="0"/>
              <a:t>, </a:t>
            </a:r>
            <a:r>
              <a:rPr lang="es-ES" sz="4400" dirty="0" err="1"/>
              <a:t>tucum</a:t>
            </a:r>
            <a:r>
              <a:rPr lang="es-ES" sz="4400" dirty="0"/>
              <a:t>, </a:t>
            </a:r>
            <a:r>
              <a:rPr lang="es-ES" sz="4400" dirty="0" err="1"/>
              <a:t>tucum</a:t>
            </a:r>
            <a:r>
              <a:rPr lang="es-ES" sz="4400" dirty="0"/>
              <a:t>, </a:t>
            </a:r>
            <a:r>
              <a:rPr lang="es-ES" sz="4400" dirty="0" err="1"/>
              <a:t>tucum</a:t>
            </a:r>
            <a:br>
              <a:rPr lang="es-ES" sz="4400" dirty="0"/>
            </a:br>
            <a:r>
              <a:rPr lang="es-ES" sz="4400" dirty="0"/>
              <a:t>Y el corazón </a:t>
            </a:r>
            <a:r>
              <a:rPr lang="es-ES" sz="4400" dirty="0" err="1"/>
              <a:t>tucum</a:t>
            </a:r>
            <a:r>
              <a:rPr lang="es-ES" sz="4400" dirty="0"/>
              <a:t>, </a:t>
            </a:r>
            <a:r>
              <a:rPr lang="es-ES" sz="4400" dirty="0" err="1"/>
              <a:t>tucum</a:t>
            </a:r>
            <a:r>
              <a:rPr lang="es-ES" sz="4400" dirty="0"/>
              <a:t>, </a:t>
            </a:r>
            <a:r>
              <a:rPr lang="es-ES" sz="4400" dirty="0" err="1"/>
              <a:t>tucum</a:t>
            </a:r>
            <a:r>
              <a:rPr lang="es-ES" sz="4400" dirty="0"/>
              <a:t>, </a:t>
            </a:r>
            <a:r>
              <a:rPr lang="es-ES" sz="4400" dirty="0" err="1"/>
              <a:t>tucum</a:t>
            </a:r>
            <a:r>
              <a:rPr lang="es-ES" sz="4400" dirty="0"/>
              <a:t>, </a:t>
            </a:r>
            <a:r>
              <a:rPr lang="es-ES" sz="4400" dirty="0" err="1"/>
              <a:t>tucum</a:t>
            </a:r>
            <a:endParaRPr lang="es-ES" sz="4400" dirty="0"/>
          </a:p>
          <a:p>
            <a:pPr marL="0" indent="0">
              <a:buNone/>
            </a:pPr>
            <a:r>
              <a:rPr lang="es-ES" sz="4400" dirty="0"/>
              <a:t>Yasser Arafat, Cristóbal Colón</a:t>
            </a:r>
            <a:br>
              <a:rPr lang="es-ES" sz="4400" dirty="0"/>
            </a:br>
            <a:r>
              <a:rPr lang="es-ES" sz="4400" dirty="0"/>
              <a:t>Isabel de Inglaterra transformada en perra desnuda</a:t>
            </a:r>
            <a:br>
              <a:rPr lang="es-ES" sz="4400" dirty="0"/>
            </a:br>
            <a:r>
              <a:rPr lang="es-ES" sz="4400" dirty="0"/>
              <a:t>Supe incluso estaban Bolívar y Buda</a:t>
            </a:r>
            <a:br>
              <a:rPr lang="es-ES" sz="4400" dirty="0"/>
            </a:br>
            <a:r>
              <a:rPr lang="es-ES" sz="4400" dirty="0"/>
              <a:t>Son demasiadas dudas, pensamientos vagos</a:t>
            </a:r>
            <a:br>
              <a:rPr lang="es-ES" sz="4400" dirty="0"/>
            </a:br>
            <a:r>
              <a:rPr lang="es-ES" sz="4400" dirty="0"/>
              <a:t>Gente buena en el infierno, ¿o es que en algo fueron malos?</a:t>
            </a:r>
            <a:br>
              <a:rPr lang="es-ES" sz="4400" dirty="0"/>
            </a:br>
            <a:r>
              <a:rPr lang="es-ES" sz="4400" dirty="0"/>
              <a:t>Por algo están aquí, aunque no lo acepten</a:t>
            </a:r>
            <a:br>
              <a:rPr lang="es-ES" sz="4400" dirty="0"/>
            </a:br>
            <a:r>
              <a:rPr lang="es-ES" sz="4400" dirty="0"/>
              <a:t>Debo hallar ahora una manera de huir de la muerte</a:t>
            </a:r>
            <a:br>
              <a:rPr lang="es-ES" sz="4400" dirty="0"/>
            </a:br>
            <a:r>
              <a:rPr lang="es-ES" sz="4400" dirty="0"/>
              <a:t>Recordé que en la tierra donde había nacido</a:t>
            </a:r>
            <a:br>
              <a:rPr lang="es-ES" sz="4400" dirty="0"/>
            </a:br>
            <a:r>
              <a:rPr lang="es-ES" sz="4400" dirty="0"/>
              <a:t>Existía una leyenda del Diablo con un tal Florentino</a:t>
            </a:r>
            <a:br>
              <a:rPr lang="es-ES" sz="4400" dirty="0"/>
            </a:br>
            <a:r>
              <a:rPr lang="es-ES" sz="4400" dirty="0"/>
              <a:t>Obviamente un cuento, pero inteligente</a:t>
            </a:r>
            <a:br>
              <a:rPr lang="es-ES" sz="4400" dirty="0"/>
            </a:br>
            <a:r>
              <a:rPr lang="es-ES" sz="4400" dirty="0"/>
              <a:t>Para irme de este infierno, ¡infierno literalmente!</a:t>
            </a:r>
            <a:br>
              <a:rPr lang="es-ES" sz="4400" dirty="0"/>
            </a:br>
            <a:r>
              <a:rPr lang="es-ES" sz="4400" dirty="0"/>
              <a:t>Vociferé durante meses, que podía con el jefe</a:t>
            </a:r>
            <a:br>
              <a:rPr lang="es-ES" sz="4400" dirty="0"/>
            </a:br>
            <a:r>
              <a:rPr lang="es-ES" sz="4400" dirty="0"/>
              <a:t>Recitando versos entre fuego y heces</a:t>
            </a:r>
            <a:br>
              <a:rPr lang="es-ES" sz="4400" dirty="0"/>
            </a:br>
            <a:r>
              <a:rPr lang="es-ES" sz="4400" dirty="0"/>
              <a:t>Hasta que un día apareció un viejo con traje</a:t>
            </a:r>
            <a:br>
              <a:rPr lang="es-ES" sz="4400" dirty="0"/>
            </a:br>
            <a:r>
              <a:rPr lang="es-ES" sz="4400" dirty="0"/>
              <a:t>Que me dijo "pierde y me llevo a tu padre de homenaje"</a:t>
            </a:r>
            <a:br>
              <a:rPr lang="es-ES" sz="4400" dirty="0"/>
            </a:br>
            <a:r>
              <a:rPr lang="es-ES" sz="4400" dirty="0"/>
              <a:t>Qué situación tan complicada en la que me encontraba</a:t>
            </a:r>
            <a:br>
              <a:rPr lang="es-ES" sz="4400" dirty="0"/>
            </a:br>
            <a:r>
              <a:rPr lang="es-ES" sz="4400" dirty="0"/>
              <a:t>Pero yo nunca he sido de los que se cagan</a:t>
            </a:r>
            <a:br>
              <a:rPr lang="es-ES" sz="4400" dirty="0"/>
            </a:br>
            <a:r>
              <a:rPr lang="es-ES" sz="4400" dirty="0"/>
              <a:t>Además, había compuesto demasiados versos</a:t>
            </a:r>
            <a:br>
              <a:rPr lang="es-ES" sz="4400" dirty="0"/>
            </a:br>
            <a:r>
              <a:rPr lang="es-ES" sz="4400" dirty="0"/>
              <a:t>Que mas la improvisación haría temblar al universo</a:t>
            </a:r>
            <a:br>
              <a:rPr lang="es-ES" sz="4400" dirty="0"/>
            </a:br>
            <a:r>
              <a:rPr lang="es-ES" sz="4400" dirty="0"/>
              <a:t>¡Empieza!</a:t>
            </a:r>
          </a:p>
          <a:p>
            <a:endParaRPr lang="es-CL" dirty="0"/>
          </a:p>
        </p:txBody>
      </p:sp>
    </p:spTree>
    <p:extLst>
      <p:ext uri="{BB962C8B-B14F-4D97-AF65-F5344CB8AC3E}">
        <p14:creationId xmlns:p14="http://schemas.microsoft.com/office/powerpoint/2010/main" val="325266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DD76A4-4DD0-4996-BBD6-4CD36DBD5BCF}"/>
              </a:ext>
            </a:extLst>
          </p:cNvPr>
          <p:cNvSpPr>
            <a:spLocks noGrp="1"/>
          </p:cNvSpPr>
          <p:nvPr>
            <p:ph type="title"/>
          </p:nvPr>
        </p:nvSpPr>
        <p:spPr>
          <a:xfrm>
            <a:off x="516835" y="488462"/>
            <a:ext cx="10918848" cy="1478653"/>
          </a:xfrm>
        </p:spPr>
        <p:txBody>
          <a:bodyPr>
            <a:normAutofit fontScale="90000"/>
          </a:bodyPr>
          <a:lstStyle/>
          <a:p>
            <a:pPr algn="r"/>
            <a:r>
              <a:rPr lang="es-CL" sz="6000" b="1" dirty="0">
                <a:latin typeface="Franklin Gothic Demi" panose="020B0703020102020204" pitchFamily="34" charset="0"/>
              </a:rPr>
              <a:t>Reflexiones finales: </a:t>
            </a:r>
            <a:r>
              <a:rPr lang="es-CL" dirty="0">
                <a:latin typeface="Abadi" panose="020B0604020104020204" pitchFamily="34" charset="0"/>
              </a:rPr>
              <a:t>Selecciona al menos “una pregunta” que te interpele y envía tu respuesta.</a:t>
            </a:r>
            <a:endParaRPr lang="es-CL" sz="6000" dirty="0">
              <a:latin typeface="Franklin Gothic Demi" panose="020B0703020102020204" pitchFamily="34" charset="0"/>
            </a:endParaRPr>
          </a:p>
        </p:txBody>
      </p:sp>
      <p:sp>
        <p:nvSpPr>
          <p:cNvPr id="3" name="Marcador de contenido 2">
            <a:extLst>
              <a:ext uri="{FF2B5EF4-FFF2-40B4-BE49-F238E27FC236}">
                <a16:creationId xmlns:a16="http://schemas.microsoft.com/office/drawing/2014/main" id="{60B6D245-3791-49A9-8D63-C56B5674B827}"/>
              </a:ext>
            </a:extLst>
          </p:cNvPr>
          <p:cNvSpPr>
            <a:spLocks noGrp="1"/>
          </p:cNvSpPr>
          <p:nvPr>
            <p:ph idx="1"/>
          </p:nvPr>
        </p:nvSpPr>
        <p:spPr>
          <a:xfrm>
            <a:off x="516835" y="1812371"/>
            <a:ext cx="11145078" cy="4833593"/>
          </a:xfrm>
        </p:spPr>
        <p:txBody>
          <a:bodyPr>
            <a:normAutofit fontScale="92500" lnSpcReduction="10000"/>
          </a:bodyPr>
          <a:lstStyle/>
          <a:p>
            <a:pPr marL="0" indent="0">
              <a:buNone/>
            </a:pPr>
            <a:r>
              <a:rPr lang="es-CL" sz="3200" dirty="0"/>
              <a:t>¿Hay una ética en la mafia? </a:t>
            </a:r>
          </a:p>
          <a:p>
            <a:pPr marL="0" indent="0">
              <a:buNone/>
            </a:pPr>
            <a:r>
              <a:rPr lang="es-CL" sz="3200" dirty="0"/>
              <a:t>Recordemos al niño con pistolas de la foto ¿Este modo de pensar del niño, refleja tomar una decisión ética?</a:t>
            </a:r>
          </a:p>
          <a:p>
            <a:pPr marL="0" indent="0">
              <a:buNone/>
            </a:pPr>
            <a:r>
              <a:rPr lang="es-CL" sz="3200" dirty="0"/>
              <a:t>¿Puede haber una moral dentro de una sociedad criminal?</a:t>
            </a:r>
          </a:p>
          <a:p>
            <a:pPr marL="0" indent="0">
              <a:buNone/>
            </a:pPr>
            <a:r>
              <a:rPr lang="es-CL" sz="3200" dirty="0"/>
              <a:t>¿Pudieron haber otras decisiones éticas para ese niño? </a:t>
            </a:r>
          </a:p>
          <a:p>
            <a:pPr marL="0" indent="0">
              <a:buNone/>
            </a:pPr>
            <a:r>
              <a:rPr lang="es-CL" sz="3200" dirty="0"/>
              <a:t>¿O necesariamente se ve empujado a tomar una decisión?</a:t>
            </a:r>
          </a:p>
          <a:p>
            <a:pPr marL="0" indent="0">
              <a:buNone/>
            </a:pPr>
            <a:r>
              <a:rPr lang="es-CL" sz="3200" dirty="0"/>
              <a:t>Ojo, esto representa una </a:t>
            </a:r>
            <a:r>
              <a:rPr lang="es-CL" sz="4400" dirty="0">
                <a:latin typeface="Elephant" panose="02020904090505020303" pitchFamily="18" charset="0"/>
              </a:rPr>
              <a:t>ruptura de la noción de la ética tradicional</a:t>
            </a:r>
            <a:r>
              <a:rPr lang="es-CL" sz="3200" dirty="0"/>
              <a:t>, pues representa una decisión límite. </a:t>
            </a:r>
          </a:p>
          <a:p>
            <a:pPr marL="0" indent="0">
              <a:buNone/>
            </a:pPr>
            <a:r>
              <a:rPr lang="es-CL" sz="3200" dirty="0"/>
              <a:t>¿Si tu fueras ese niño que decisión tomarías?</a:t>
            </a:r>
          </a:p>
          <a:p>
            <a:pPr marL="0" indent="0">
              <a:buNone/>
            </a:pPr>
            <a:endParaRPr lang="es-CL" dirty="0"/>
          </a:p>
          <a:p>
            <a:pPr marL="0" indent="0">
              <a:buNone/>
            </a:pPr>
            <a:endParaRPr lang="es-CL" dirty="0"/>
          </a:p>
        </p:txBody>
      </p:sp>
    </p:spTree>
    <p:extLst>
      <p:ext uri="{BB962C8B-B14F-4D97-AF65-F5344CB8AC3E}">
        <p14:creationId xmlns:p14="http://schemas.microsoft.com/office/powerpoint/2010/main" val="3651387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A8F0053-86F2-4DFB-9505-124EAB21E18E}"/>
              </a:ext>
            </a:extLst>
          </p:cNvPr>
          <p:cNvSpPr>
            <a:spLocks noGrp="1"/>
          </p:cNvSpPr>
          <p:nvPr>
            <p:ph idx="1"/>
          </p:nvPr>
        </p:nvSpPr>
        <p:spPr>
          <a:xfrm>
            <a:off x="407963" y="393894"/>
            <a:ext cx="11127545" cy="6006905"/>
          </a:xfrm>
          <a:pattFill prst="pct5">
            <a:fgClr>
              <a:schemeClr val="accent1"/>
            </a:fgClr>
            <a:bgClr>
              <a:schemeClr val="bg1"/>
            </a:bgClr>
          </a:pattFill>
        </p:spPr>
        <p:txBody>
          <a:bodyPr>
            <a:normAutofit lnSpcReduction="10000"/>
          </a:bodyPr>
          <a:lstStyle/>
          <a:p>
            <a:pPr marL="0" indent="0">
              <a:buNone/>
            </a:pPr>
            <a:r>
              <a:rPr lang="es-CL" dirty="0"/>
              <a:t>Considera para tu respuesta lo siguiente:</a:t>
            </a:r>
          </a:p>
          <a:p>
            <a:r>
              <a:rPr lang="es-CL" dirty="0"/>
              <a:t>Plantea una idea clara sobre lo que piensas. </a:t>
            </a:r>
            <a:r>
              <a:rPr lang="es-CL" b="1" i="1" dirty="0">
                <a:solidFill>
                  <a:srgbClr val="C00000"/>
                </a:solidFill>
              </a:rPr>
              <a:t>Creo que el niño está tomando una decisión ética.</a:t>
            </a:r>
            <a:endParaRPr lang="es-CL" b="1" dirty="0">
              <a:solidFill>
                <a:srgbClr val="C00000"/>
              </a:solidFill>
            </a:endParaRPr>
          </a:p>
          <a:p>
            <a:r>
              <a:rPr lang="es-CL" dirty="0"/>
              <a:t>Aporta al menos un argumento para sostener esa idea. </a:t>
            </a:r>
            <a:r>
              <a:rPr lang="es-CL" b="1" i="1" dirty="0">
                <a:solidFill>
                  <a:srgbClr val="C00000"/>
                </a:solidFill>
              </a:rPr>
              <a:t>Creo que el niño está tomando una decisión ética, porque el decide conscientemente que está bien de lo que está mal. Si tiene la consciencia para matar, debe tenerla para razonar sobre lo que hace.</a:t>
            </a:r>
          </a:p>
          <a:p>
            <a:r>
              <a:rPr lang="es-CL" dirty="0"/>
              <a:t>Recuerda mantener siempre coherencia y claridad en lo que expresas para que podamos entender lo que planteas. </a:t>
            </a:r>
          </a:p>
          <a:p>
            <a:r>
              <a:rPr lang="es-CL" dirty="0"/>
              <a:t>Escribe creativamente y deja fluir tu imaginación respecto de estos problemas. Además, las propuestas estéticas y artísticas para la escritura son bienvenidas. </a:t>
            </a:r>
            <a:r>
              <a:rPr lang="es-CL" b="1" i="1" dirty="0">
                <a:solidFill>
                  <a:srgbClr val="C00000"/>
                </a:solidFill>
              </a:rPr>
              <a:t>Uso de colores, grosores y tamaños de letras, también imágenes. </a:t>
            </a:r>
          </a:p>
          <a:p>
            <a:r>
              <a:rPr lang="es-CL" b="1" i="1" dirty="0">
                <a:solidFill>
                  <a:srgbClr val="C00000"/>
                </a:solidFill>
              </a:rPr>
              <a:t>Envía tu respuesta a tu respectivo profesor de asignatura, hasta el día 17 de JULIO. Recuerda que las evaluaciones formativas son IMPORTANTES!!</a:t>
            </a:r>
            <a:endParaRPr lang="es-CL" b="1" dirty="0">
              <a:solidFill>
                <a:srgbClr val="C00000"/>
              </a:solidFill>
            </a:endParaRPr>
          </a:p>
        </p:txBody>
      </p:sp>
    </p:spTree>
    <p:extLst>
      <p:ext uri="{BB962C8B-B14F-4D97-AF65-F5344CB8AC3E}">
        <p14:creationId xmlns:p14="http://schemas.microsoft.com/office/powerpoint/2010/main" val="3925909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8D0A52D-2C9F-473D-8D34-63CEB2BFDC53}"/>
              </a:ext>
            </a:extLst>
          </p:cNvPr>
          <p:cNvSpPr>
            <a:spLocks noGrp="1"/>
          </p:cNvSpPr>
          <p:nvPr>
            <p:ph idx="1"/>
          </p:nvPr>
        </p:nvSpPr>
        <p:spPr>
          <a:xfrm>
            <a:off x="787791" y="769582"/>
            <a:ext cx="10577146" cy="5617149"/>
          </a:xfrm>
        </p:spPr>
        <p:txBody>
          <a:bodyPr>
            <a:normAutofit lnSpcReduction="10000"/>
          </a:bodyPr>
          <a:lstStyle/>
          <a:p>
            <a:pPr marL="0" indent="0">
              <a:buNone/>
            </a:pPr>
            <a:r>
              <a:rPr lang="es-CL" sz="7200" b="1" dirty="0">
                <a:latin typeface="Franklin Gothic Demi" panose="020B0703020102020204" pitchFamily="34" charset="0"/>
              </a:rPr>
              <a:t>Siempre dependerá de las condiciones en la que nos encontremos, para que podamos tomar la mejor decisión según nuestros valores…</a:t>
            </a:r>
          </a:p>
        </p:txBody>
      </p:sp>
    </p:spTree>
    <p:extLst>
      <p:ext uri="{BB962C8B-B14F-4D97-AF65-F5344CB8AC3E}">
        <p14:creationId xmlns:p14="http://schemas.microsoft.com/office/powerpoint/2010/main" val="414676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83DCBA3-38DA-48F8-A03F-7F7403946CF8}"/>
              </a:ext>
            </a:extLst>
          </p:cNvPr>
          <p:cNvSpPr>
            <a:spLocks noGrp="1"/>
          </p:cNvSpPr>
          <p:nvPr>
            <p:ph idx="1"/>
          </p:nvPr>
        </p:nvSpPr>
        <p:spPr>
          <a:xfrm>
            <a:off x="796787" y="967407"/>
            <a:ext cx="10598426" cy="4876801"/>
          </a:xfrm>
        </p:spPr>
        <p:txBody>
          <a:bodyPr>
            <a:normAutofit fontScale="92500" lnSpcReduction="10000"/>
          </a:bodyPr>
          <a:lstStyle/>
          <a:p>
            <a:pPr marL="0" indent="0">
              <a:buNone/>
            </a:pPr>
            <a:r>
              <a:rPr lang="es-CL" sz="6000" i="1" dirty="0">
                <a:latin typeface="Franklin Gothic Demi" panose="020B0703020102020204" pitchFamily="34" charset="0"/>
              </a:rPr>
              <a:t>“De modo que ciertas cosas nos convienen y a lo que nos conviene solemos llamarlo «bueno» porque nos sienta bien; otras en cambio, nos sientan muy mal y a todo eso lo llamamos «malo». </a:t>
            </a:r>
            <a:endParaRPr lang="es-CL" sz="4400" i="1" dirty="0">
              <a:latin typeface="Franklin Gothic Demi" panose="020B0703020102020204" pitchFamily="34" charset="0"/>
            </a:endParaRPr>
          </a:p>
        </p:txBody>
      </p:sp>
      <p:sp>
        <p:nvSpPr>
          <p:cNvPr id="4" name="Título 1">
            <a:extLst>
              <a:ext uri="{FF2B5EF4-FFF2-40B4-BE49-F238E27FC236}">
                <a16:creationId xmlns:a16="http://schemas.microsoft.com/office/drawing/2014/main" id="{6A3FB504-84C8-44D8-84C2-6FB35D509BB8}"/>
              </a:ext>
            </a:extLst>
          </p:cNvPr>
          <p:cNvSpPr>
            <a:spLocks noGrp="1"/>
          </p:cNvSpPr>
          <p:nvPr>
            <p:ph type="title"/>
          </p:nvPr>
        </p:nvSpPr>
        <p:spPr>
          <a:xfrm>
            <a:off x="8441635" y="4929809"/>
            <a:ext cx="2542761" cy="1325563"/>
          </a:xfrm>
        </p:spPr>
        <p:txBody>
          <a:bodyPr>
            <a:noAutofit/>
          </a:bodyPr>
          <a:lstStyle/>
          <a:p>
            <a:r>
              <a:rPr lang="es-CL" sz="9600" dirty="0"/>
              <a:t>…</a:t>
            </a:r>
          </a:p>
        </p:txBody>
      </p:sp>
    </p:spTree>
    <p:extLst>
      <p:ext uri="{BB962C8B-B14F-4D97-AF65-F5344CB8AC3E}">
        <p14:creationId xmlns:p14="http://schemas.microsoft.com/office/powerpoint/2010/main" val="2470142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6067D5B-A850-4274-B586-7F90A8258609}"/>
              </a:ext>
            </a:extLst>
          </p:cNvPr>
          <p:cNvSpPr>
            <a:spLocks noGrp="1"/>
          </p:cNvSpPr>
          <p:nvPr>
            <p:ph idx="1"/>
          </p:nvPr>
        </p:nvSpPr>
        <p:spPr>
          <a:xfrm>
            <a:off x="357809" y="503583"/>
            <a:ext cx="11150048" cy="5923721"/>
          </a:xfrm>
        </p:spPr>
        <p:txBody>
          <a:bodyPr>
            <a:normAutofit fontScale="85000" lnSpcReduction="20000"/>
          </a:bodyPr>
          <a:lstStyle/>
          <a:p>
            <a:pPr marL="0" indent="0">
              <a:buNone/>
            </a:pPr>
            <a:r>
              <a:rPr lang="es-CL" sz="7800" i="1" dirty="0">
                <a:latin typeface="Franklin Gothic Demi" panose="020B0703020102020204" pitchFamily="34" charset="0"/>
              </a:rPr>
              <a:t>Saber lo que nos conviene, es decir: distinguir entre lo bueno y lo malo, es un conocimiento que todos intentamos adquirir –todos sin excepción- por la cuenta que nos trae.”</a:t>
            </a:r>
          </a:p>
          <a:p>
            <a:pPr marL="0" indent="0">
              <a:buNone/>
            </a:pPr>
            <a:endParaRPr lang="es-CL" sz="2400" dirty="0"/>
          </a:p>
          <a:p>
            <a:pPr marL="0" indent="0">
              <a:buNone/>
            </a:pPr>
            <a:r>
              <a:rPr lang="es-CL" sz="2400" dirty="0"/>
              <a:t>Ernesto Savater</a:t>
            </a:r>
            <a:r>
              <a:rPr lang="es-CL" sz="2400" i="1" dirty="0"/>
              <a:t>. Ética para Amador.</a:t>
            </a:r>
            <a:endParaRPr lang="es-CL" sz="2400" dirty="0"/>
          </a:p>
          <a:p>
            <a:pPr marL="0" indent="0">
              <a:buNone/>
            </a:pPr>
            <a:endParaRPr lang="es-CL" sz="2400" dirty="0"/>
          </a:p>
        </p:txBody>
      </p:sp>
    </p:spTree>
    <p:extLst>
      <p:ext uri="{BB962C8B-B14F-4D97-AF65-F5344CB8AC3E}">
        <p14:creationId xmlns:p14="http://schemas.microsoft.com/office/powerpoint/2010/main" val="2512211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BE56DC6-4CBE-462B-837E-0CC98D45CE3F}"/>
              </a:ext>
            </a:extLst>
          </p:cNvPr>
          <p:cNvSpPr>
            <a:spLocks noGrp="1"/>
          </p:cNvSpPr>
          <p:nvPr>
            <p:ph idx="1"/>
          </p:nvPr>
        </p:nvSpPr>
        <p:spPr>
          <a:xfrm>
            <a:off x="791570" y="963992"/>
            <a:ext cx="10943230" cy="4930016"/>
          </a:xfrm>
          <a:custGeom>
            <a:avLst/>
            <a:gdLst>
              <a:gd name="connsiteX0" fmla="*/ 0 w 10943230"/>
              <a:gd name="connsiteY0" fmla="*/ 0 h 4930016"/>
              <a:gd name="connsiteX1" fmla="*/ 247663 w 10943230"/>
              <a:gd name="connsiteY1" fmla="*/ 0 h 4930016"/>
              <a:gd name="connsiteX2" fmla="*/ 1042487 w 10943230"/>
              <a:gd name="connsiteY2" fmla="*/ 0 h 4930016"/>
              <a:gd name="connsiteX3" fmla="*/ 1399582 w 10943230"/>
              <a:gd name="connsiteY3" fmla="*/ 0 h 4930016"/>
              <a:gd name="connsiteX4" fmla="*/ 1866109 w 10943230"/>
              <a:gd name="connsiteY4" fmla="*/ 0 h 4930016"/>
              <a:gd name="connsiteX5" fmla="*/ 2113771 w 10943230"/>
              <a:gd name="connsiteY5" fmla="*/ 0 h 4930016"/>
              <a:gd name="connsiteX6" fmla="*/ 2580298 w 10943230"/>
              <a:gd name="connsiteY6" fmla="*/ 0 h 4930016"/>
              <a:gd name="connsiteX7" fmla="*/ 2827961 w 10943230"/>
              <a:gd name="connsiteY7" fmla="*/ 0 h 4930016"/>
              <a:gd name="connsiteX8" fmla="*/ 3622785 w 10943230"/>
              <a:gd name="connsiteY8" fmla="*/ 0 h 4930016"/>
              <a:gd name="connsiteX9" fmla="*/ 4308177 w 10943230"/>
              <a:gd name="connsiteY9" fmla="*/ 0 h 4930016"/>
              <a:gd name="connsiteX10" fmla="*/ 4665272 w 10943230"/>
              <a:gd name="connsiteY10" fmla="*/ 0 h 4930016"/>
              <a:gd name="connsiteX11" fmla="*/ 5241231 w 10943230"/>
              <a:gd name="connsiteY11" fmla="*/ 0 h 4930016"/>
              <a:gd name="connsiteX12" fmla="*/ 6036055 w 10943230"/>
              <a:gd name="connsiteY12" fmla="*/ 0 h 4930016"/>
              <a:gd name="connsiteX13" fmla="*/ 6502582 w 10943230"/>
              <a:gd name="connsiteY13" fmla="*/ 0 h 4930016"/>
              <a:gd name="connsiteX14" fmla="*/ 7078542 w 10943230"/>
              <a:gd name="connsiteY14" fmla="*/ 0 h 4930016"/>
              <a:gd name="connsiteX15" fmla="*/ 7545069 w 10943230"/>
              <a:gd name="connsiteY15" fmla="*/ 0 h 4930016"/>
              <a:gd name="connsiteX16" fmla="*/ 7902164 w 10943230"/>
              <a:gd name="connsiteY16" fmla="*/ 0 h 4930016"/>
              <a:gd name="connsiteX17" fmla="*/ 8259259 w 10943230"/>
              <a:gd name="connsiteY17" fmla="*/ 0 h 4930016"/>
              <a:gd name="connsiteX18" fmla="*/ 8725786 w 10943230"/>
              <a:gd name="connsiteY18" fmla="*/ 0 h 4930016"/>
              <a:gd name="connsiteX19" fmla="*/ 9082881 w 10943230"/>
              <a:gd name="connsiteY19" fmla="*/ 0 h 4930016"/>
              <a:gd name="connsiteX20" fmla="*/ 9549408 w 10943230"/>
              <a:gd name="connsiteY20" fmla="*/ 0 h 4930016"/>
              <a:gd name="connsiteX21" fmla="*/ 10125368 w 10943230"/>
              <a:gd name="connsiteY21" fmla="*/ 0 h 4930016"/>
              <a:gd name="connsiteX22" fmla="*/ 10943230 w 10943230"/>
              <a:gd name="connsiteY22" fmla="*/ 0 h 4930016"/>
              <a:gd name="connsiteX23" fmla="*/ 10943230 w 10943230"/>
              <a:gd name="connsiteY23" fmla="*/ 547780 h 4930016"/>
              <a:gd name="connsiteX24" fmla="*/ 10943230 w 10943230"/>
              <a:gd name="connsiteY24" fmla="*/ 1095559 h 4930016"/>
              <a:gd name="connsiteX25" fmla="*/ 10943230 w 10943230"/>
              <a:gd name="connsiteY25" fmla="*/ 1643339 h 4930016"/>
              <a:gd name="connsiteX26" fmla="*/ 10943230 w 10943230"/>
              <a:gd name="connsiteY26" fmla="*/ 2240418 h 4930016"/>
              <a:gd name="connsiteX27" fmla="*/ 10943230 w 10943230"/>
              <a:gd name="connsiteY27" fmla="*/ 2640297 h 4930016"/>
              <a:gd name="connsiteX28" fmla="*/ 10943230 w 10943230"/>
              <a:gd name="connsiteY28" fmla="*/ 3188077 h 4930016"/>
              <a:gd name="connsiteX29" fmla="*/ 10943230 w 10943230"/>
              <a:gd name="connsiteY29" fmla="*/ 3637256 h 4930016"/>
              <a:gd name="connsiteX30" fmla="*/ 10943230 w 10943230"/>
              <a:gd name="connsiteY30" fmla="*/ 4135736 h 4930016"/>
              <a:gd name="connsiteX31" fmla="*/ 10943230 w 10943230"/>
              <a:gd name="connsiteY31" fmla="*/ 4930016 h 4930016"/>
              <a:gd name="connsiteX32" fmla="*/ 10695567 w 10943230"/>
              <a:gd name="connsiteY32" fmla="*/ 4930016 h 4930016"/>
              <a:gd name="connsiteX33" fmla="*/ 10119608 w 10943230"/>
              <a:gd name="connsiteY33" fmla="*/ 4930016 h 4930016"/>
              <a:gd name="connsiteX34" fmla="*/ 9543648 w 10943230"/>
              <a:gd name="connsiteY34" fmla="*/ 4930016 h 4930016"/>
              <a:gd name="connsiteX35" fmla="*/ 9186554 w 10943230"/>
              <a:gd name="connsiteY35" fmla="*/ 4930016 h 4930016"/>
              <a:gd name="connsiteX36" fmla="*/ 8391730 w 10943230"/>
              <a:gd name="connsiteY36" fmla="*/ 4930016 h 4930016"/>
              <a:gd name="connsiteX37" fmla="*/ 8034635 w 10943230"/>
              <a:gd name="connsiteY37" fmla="*/ 4930016 h 4930016"/>
              <a:gd name="connsiteX38" fmla="*/ 7349243 w 10943230"/>
              <a:gd name="connsiteY38" fmla="*/ 4930016 h 4930016"/>
              <a:gd name="connsiteX39" fmla="*/ 6882716 w 10943230"/>
              <a:gd name="connsiteY39" fmla="*/ 4930016 h 4930016"/>
              <a:gd name="connsiteX40" fmla="*/ 6635053 w 10943230"/>
              <a:gd name="connsiteY40" fmla="*/ 4930016 h 4930016"/>
              <a:gd name="connsiteX41" fmla="*/ 6277958 w 10943230"/>
              <a:gd name="connsiteY41" fmla="*/ 4930016 h 4930016"/>
              <a:gd name="connsiteX42" fmla="*/ 5592566 w 10943230"/>
              <a:gd name="connsiteY42" fmla="*/ 4930016 h 4930016"/>
              <a:gd name="connsiteX43" fmla="*/ 5344904 w 10943230"/>
              <a:gd name="connsiteY43" fmla="*/ 4930016 h 4930016"/>
              <a:gd name="connsiteX44" fmla="*/ 4768944 w 10943230"/>
              <a:gd name="connsiteY44" fmla="*/ 4930016 h 4930016"/>
              <a:gd name="connsiteX45" fmla="*/ 4192985 w 10943230"/>
              <a:gd name="connsiteY45" fmla="*/ 4930016 h 4930016"/>
              <a:gd name="connsiteX46" fmla="*/ 3945322 w 10943230"/>
              <a:gd name="connsiteY46" fmla="*/ 4930016 h 4930016"/>
              <a:gd name="connsiteX47" fmla="*/ 3588228 w 10943230"/>
              <a:gd name="connsiteY47" fmla="*/ 4930016 h 4930016"/>
              <a:gd name="connsiteX48" fmla="*/ 3012268 w 10943230"/>
              <a:gd name="connsiteY48" fmla="*/ 4930016 h 4930016"/>
              <a:gd name="connsiteX49" fmla="*/ 2545741 w 10943230"/>
              <a:gd name="connsiteY49" fmla="*/ 4930016 h 4930016"/>
              <a:gd name="connsiteX50" fmla="*/ 1860349 w 10943230"/>
              <a:gd name="connsiteY50" fmla="*/ 4930016 h 4930016"/>
              <a:gd name="connsiteX51" fmla="*/ 1174957 w 10943230"/>
              <a:gd name="connsiteY51" fmla="*/ 4930016 h 4930016"/>
              <a:gd name="connsiteX52" fmla="*/ 817862 w 10943230"/>
              <a:gd name="connsiteY52" fmla="*/ 4930016 h 4930016"/>
              <a:gd name="connsiteX53" fmla="*/ 0 w 10943230"/>
              <a:gd name="connsiteY53" fmla="*/ 4930016 h 4930016"/>
              <a:gd name="connsiteX54" fmla="*/ 0 w 10943230"/>
              <a:gd name="connsiteY54" fmla="*/ 4530137 h 4930016"/>
              <a:gd name="connsiteX55" fmla="*/ 0 w 10943230"/>
              <a:gd name="connsiteY55" fmla="*/ 4130258 h 4930016"/>
              <a:gd name="connsiteX56" fmla="*/ 0 w 10943230"/>
              <a:gd name="connsiteY56" fmla="*/ 3730379 h 4930016"/>
              <a:gd name="connsiteX57" fmla="*/ 0 w 10943230"/>
              <a:gd name="connsiteY57" fmla="*/ 3330500 h 4930016"/>
              <a:gd name="connsiteX58" fmla="*/ 0 w 10943230"/>
              <a:gd name="connsiteY58" fmla="*/ 2881320 h 4930016"/>
              <a:gd name="connsiteX59" fmla="*/ 0 w 10943230"/>
              <a:gd name="connsiteY59" fmla="*/ 2481441 h 4930016"/>
              <a:gd name="connsiteX60" fmla="*/ 0 w 10943230"/>
              <a:gd name="connsiteY60" fmla="*/ 1835062 h 4930016"/>
              <a:gd name="connsiteX61" fmla="*/ 0 w 10943230"/>
              <a:gd name="connsiteY61" fmla="*/ 1435182 h 4930016"/>
              <a:gd name="connsiteX62" fmla="*/ 0 w 10943230"/>
              <a:gd name="connsiteY62" fmla="*/ 788803 h 4930016"/>
              <a:gd name="connsiteX63" fmla="*/ 0 w 10943230"/>
              <a:gd name="connsiteY63" fmla="*/ 0 h 493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943230" h="4930016" fill="none" extrusionOk="0">
                <a:moveTo>
                  <a:pt x="0" y="0"/>
                </a:moveTo>
                <a:cubicBezTo>
                  <a:pt x="81473" y="-23774"/>
                  <a:pt x="185939" y="15695"/>
                  <a:pt x="247663" y="0"/>
                </a:cubicBezTo>
                <a:cubicBezTo>
                  <a:pt x="309387" y="-15695"/>
                  <a:pt x="662971" y="11515"/>
                  <a:pt x="1042487" y="0"/>
                </a:cubicBezTo>
                <a:cubicBezTo>
                  <a:pt x="1422003" y="-11515"/>
                  <a:pt x="1262268" y="17469"/>
                  <a:pt x="1399582" y="0"/>
                </a:cubicBezTo>
                <a:cubicBezTo>
                  <a:pt x="1536896" y="-17469"/>
                  <a:pt x="1649635" y="34947"/>
                  <a:pt x="1866109" y="0"/>
                </a:cubicBezTo>
                <a:cubicBezTo>
                  <a:pt x="2082583" y="-34947"/>
                  <a:pt x="2001625" y="25627"/>
                  <a:pt x="2113771" y="0"/>
                </a:cubicBezTo>
                <a:cubicBezTo>
                  <a:pt x="2225917" y="-25627"/>
                  <a:pt x="2472701" y="53934"/>
                  <a:pt x="2580298" y="0"/>
                </a:cubicBezTo>
                <a:cubicBezTo>
                  <a:pt x="2687895" y="-53934"/>
                  <a:pt x="2776284" y="29302"/>
                  <a:pt x="2827961" y="0"/>
                </a:cubicBezTo>
                <a:cubicBezTo>
                  <a:pt x="2879638" y="-29302"/>
                  <a:pt x="3408138" y="86630"/>
                  <a:pt x="3622785" y="0"/>
                </a:cubicBezTo>
                <a:cubicBezTo>
                  <a:pt x="3837432" y="-86630"/>
                  <a:pt x="4048861" y="41330"/>
                  <a:pt x="4308177" y="0"/>
                </a:cubicBezTo>
                <a:cubicBezTo>
                  <a:pt x="4567493" y="-41330"/>
                  <a:pt x="4492500" y="35706"/>
                  <a:pt x="4665272" y="0"/>
                </a:cubicBezTo>
                <a:cubicBezTo>
                  <a:pt x="4838045" y="-35706"/>
                  <a:pt x="4978284" y="13584"/>
                  <a:pt x="5241231" y="0"/>
                </a:cubicBezTo>
                <a:cubicBezTo>
                  <a:pt x="5504178" y="-13584"/>
                  <a:pt x="5692658" y="82127"/>
                  <a:pt x="6036055" y="0"/>
                </a:cubicBezTo>
                <a:cubicBezTo>
                  <a:pt x="6379452" y="-82127"/>
                  <a:pt x="6315951" y="52853"/>
                  <a:pt x="6502582" y="0"/>
                </a:cubicBezTo>
                <a:cubicBezTo>
                  <a:pt x="6689213" y="-52853"/>
                  <a:pt x="6883395" y="60977"/>
                  <a:pt x="7078542" y="0"/>
                </a:cubicBezTo>
                <a:cubicBezTo>
                  <a:pt x="7273689" y="-60977"/>
                  <a:pt x="7312923" y="20416"/>
                  <a:pt x="7545069" y="0"/>
                </a:cubicBezTo>
                <a:cubicBezTo>
                  <a:pt x="7777215" y="-20416"/>
                  <a:pt x="7744315" y="35288"/>
                  <a:pt x="7902164" y="0"/>
                </a:cubicBezTo>
                <a:cubicBezTo>
                  <a:pt x="8060014" y="-35288"/>
                  <a:pt x="8135813" y="22313"/>
                  <a:pt x="8259259" y="0"/>
                </a:cubicBezTo>
                <a:cubicBezTo>
                  <a:pt x="8382705" y="-22313"/>
                  <a:pt x="8497442" y="10789"/>
                  <a:pt x="8725786" y="0"/>
                </a:cubicBezTo>
                <a:cubicBezTo>
                  <a:pt x="8954130" y="-10789"/>
                  <a:pt x="9008794" y="10840"/>
                  <a:pt x="9082881" y="0"/>
                </a:cubicBezTo>
                <a:cubicBezTo>
                  <a:pt x="9156969" y="-10840"/>
                  <a:pt x="9411871" y="53753"/>
                  <a:pt x="9549408" y="0"/>
                </a:cubicBezTo>
                <a:cubicBezTo>
                  <a:pt x="9686945" y="-53753"/>
                  <a:pt x="9939502" y="38761"/>
                  <a:pt x="10125368" y="0"/>
                </a:cubicBezTo>
                <a:cubicBezTo>
                  <a:pt x="10311234" y="-38761"/>
                  <a:pt x="10608293" y="476"/>
                  <a:pt x="10943230" y="0"/>
                </a:cubicBezTo>
                <a:cubicBezTo>
                  <a:pt x="10996125" y="160285"/>
                  <a:pt x="10893556" y="431504"/>
                  <a:pt x="10943230" y="547780"/>
                </a:cubicBezTo>
                <a:cubicBezTo>
                  <a:pt x="10992904" y="664056"/>
                  <a:pt x="10888005" y="873443"/>
                  <a:pt x="10943230" y="1095559"/>
                </a:cubicBezTo>
                <a:cubicBezTo>
                  <a:pt x="10998455" y="1317675"/>
                  <a:pt x="10927075" y="1377680"/>
                  <a:pt x="10943230" y="1643339"/>
                </a:cubicBezTo>
                <a:cubicBezTo>
                  <a:pt x="10959385" y="1908998"/>
                  <a:pt x="10874495" y="2085491"/>
                  <a:pt x="10943230" y="2240418"/>
                </a:cubicBezTo>
                <a:cubicBezTo>
                  <a:pt x="11011965" y="2395345"/>
                  <a:pt x="10942571" y="2527776"/>
                  <a:pt x="10943230" y="2640297"/>
                </a:cubicBezTo>
                <a:cubicBezTo>
                  <a:pt x="10943889" y="2752818"/>
                  <a:pt x="10900945" y="3019751"/>
                  <a:pt x="10943230" y="3188077"/>
                </a:cubicBezTo>
                <a:cubicBezTo>
                  <a:pt x="10985515" y="3356403"/>
                  <a:pt x="10929624" y="3492224"/>
                  <a:pt x="10943230" y="3637256"/>
                </a:cubicBezTo>
                <a:cubicBezTo>
                  <a:pt x="10956836" y="3782288"/>
                  <a:pt x="10926086" y="4024994"/>
                  <a:pt x="10943230" y="4135736"/>
                </a:cubicBezTo>
                <a:cubicBezTo>
                  <a:pt x="10960374" y="4246478"/>
                  <a:pt x="10868028" y="4750572"/>
                  <a:pt x="10943230" y="4930016"/>
                </a:cubicBezTo>
                <a:cubicBezTo>
                  <a:pt x="10873912" y="4937688"/>
                  <a:pt x="10760998" y="4923100"/>
                  <a:pt x="10695567" y="4930016"/>
                </a:cubicBezTo>
                <a:cubicBezTo>
                  <a:pt x="10630136" y="4936932"/>
                  <a:pt x="10358076" y="4882621"/>
                  <a:pt x="10119608" y="4930016"/>
                </a:cubicBezTo>
                <a:cubicBezTo>
                  <a:pt x="9881140" y="4977411"/>
                  <a:pt x="9698946" y="4925933"/>
                  <a:pt x="9543648" y="4930016"/>
                </a:cubicBezTo>
                <a:cubicBezTo>
                  <a:pt x="9388350" y="4934099"/>
                  <a:pt x="9354385" y="4892063"/>
                  <a:pt x="9186554" y="4930016"/>
                </a:cubicBezTo>
                <a:cubicBezTo>
                  <a:pt x="9018723" y="4967969"/>
                  <a:pt x="8728450" y="4914781"/>
                  <a:pt x="8391730" y="4930016"/>
                </a:cubicBezTo>
                <a:cubicBezTo>
                  <a:pt x="8055010" y="4945251"/>
                  <a:pt x="8163830" y="4911067"/>
                  <a:pt x="8034635" y="4930016"/>
                </a:cubicBezTo>
                <a:cubicBezTo>
                  <a:pt x="7905440" y="4948965"/>
                  <a:pt x="7515754" y="4883846"/>
                  <a:pt x="7349243" y="4930016"/>
                </a:cubicBezTo>
                <a:cubicBezTo>
                  <a:pt x="7182732" y="4976186"/>
                  <a:pt x="6989624" y="4912255"/>
                  <a:pt x="6882716" y="4930016"/>
                </a:cubicBezTo>
                <a:cubicBezTo>
                  <a:pt x="6775808" y="4947777"/>
                  <a:pt x="6755547" y="4902757"/>
                  <a:pt x="6635053" y="4930016"/>
                </a:cubicBezTo>
                <a:cubicBezTo>
                  <a:pt x="6514559" y="4957275"/>
                  <a:pt x="6416864" y="4906015"/>
                  <a:pt x="6277958" y="4930016"/>
                </a:cubicBezTo>
                <a:cubicBezTo>
                  <a:pt x="6139052" y="4954017"/>
                  <a:pt x="5895473" y="4906396"/>
                  <a:pt x="5592566" y="4930016"/>
                </a:cubicBezTo>
                <a:cubicBezTo>
                  <a:pt x="5289659" y="4953636"/>
                  <a:pt x="5459651" y="4919918"/>
                  <a:pt x="5344904" y="4930016"/>
                </a:cubicBezTo>
                <a:cubicBezTo>
                  <a:pt x="5230157" y="4940114"/>
                  <a:pt x="5019024" y="4928236"/>
                  <a:pt x="4768944" y="4930016"/>
                </a:cubicBezTo>
                <a:cubicBezTo>
                  <a:pt x="4518864" y="4931796"/>
                  <a:pt x="4368790" y="4923069"/>
                  <a:pt x="4192985" y="4930016"/>
                </a:cubicBezTo>
                <a:cubicBezTo>
                  <a:pt x="4017180" y="4936963"/>
                  <a:pt x="4006501" y="4921765"/>
                  <a:pt x="3945322" y="4930016"/>
                </a:cubicBezTo>
                <a:cubicBezTo>
                  <a:pt x="3884143" y="4938267"/>
                  <a:pt x="3766761" y="4923242"/>
                  <a:pt x="3588228" y="4930016"/>
                </a:cubicBezTo>
                <a:cubicBezTo>
                  <a:pt x="3409695" y="4936790"/>
                  <a:pt x="3298933" y="4924266"/>
                  <a:pt x="3012268" y="4930016"/>
                </a:cubicBezTo>
                <a:cubicBezTo>
                  <a:pt x="2725603" y="4935766"/>
                  <a:pt x="2768448" y="4875721"/>
                  <a:pt x="2545741" y="4930016"/>
                </a:cubicBezTo>
                <a:cubicBezTo>
                  <a:pt x="2323034" y="4984311"/>
                  <a:pt x="2024145" y="4858992"/>
                  <a:pt x="1860349" y="4930016"/>
                </a:cubicBezTo>
                <a:cubicBezTo>
                  <a:pt x="1696553" y="5001040"/>
                  <a:pt x="1421572" y="4918387"/>
                  <a:pt x="1174957" y="4930016"/>
                </a:cubicBezTo>
                <a:cubicBezTo>
                  <a:pt x="928342" y="4941645"/>
                  <a:pt x="942239" y="4900771"/>
                  <a:pt x="817862" y="4930016"/>
                </a:cubicBezTo>
                <a:cubicBezTo>
                  <a:pt x="693485" y="4959261"/>
                  <a:pt x="393289" y="4910602"/>
                  <a:pt x="0" y="4930016"/>
                </a:cubicBezTo>
                <a:cubicBezTo>
                  <a:pt x="-37871" y="4731625"/>
                  <a:pt x="18239" y="4647682"/>
                  <a:pt x="0" y="4530137"/>
                </a:cubicBezTo>
                <a:cubicBezTo>
                  <a:pt x="-18239" y="4412592"/>
                  <a:pt x="36993" y="4300400"/>
                  <a:pt x="0" y="4130258"/>
                </a:cubicBezTo>
                <a:cubicBezTo>
                  <a:pt x="-36993" y="3960116"/>
                  <a:pt x="33180" y="3826454"/>
                  <a:pt x="0" y="3730379"/>
                </a:cubicBezTo>
                <a:cubicBezTo>
                  <a:pt x="-33180" y="3634304"/>
                  <a:pt x="17593" y="3528815"/>
                  <a:pt x="0" y="3330500"/>
                </a:cubicBezTo>
                <a:cubicBezTo>
                  <a:pt x="-17593" y="3132185"/>
                  <a:pt x="6477" y="3067767"/>
                  <a:pt x="0" y="2881320"/>
                </a:cubicBezTo>
                <a:cubicBezTo>
                  <a:pt x="-6477" y="2694873"/>
                  <a:pt x="28846" y="2606124"/>
                  <a:pt x="0" y="2481441"/>
                </a:cubicBezTo>
                <a:cubicBezTo>
                  <a:pt x="-28846" y="2356758"/>
                  <a:pt x="33408" y="2097792"/>
                  <a:pt x="0" y="1835062"/>
                </a:cubicBezTo>
                <a:cubicBezTo>
                  <a:pt x="-33408" y="1572332"/>
                  <a:pt x="2413" y="1625665"/>
                  <a:pt x="0" y="1435182"/>
                </a:cubicBezTo>
                <a:cubicBezTo>
                  <a:pt x="-2413" y="1244699"/>
                  <a:pt x="64537" y="958107"/>
                  <a:pt x="0" y="788803"/>
                </a:cubicBezTo>
                <a:cubicBezTo>
                  <a:pt x="-64537" y="619499"/>
                  <a:pt x="45570" y="182827"/>
                  <a:pt x="0" y="0"/>
                </a:cubicBezTo>
                <a:close/>
              </a:path>
              <a:path w="10943230" h="4930016" stroke="0" extrusionOk="0">
                <a:moveTo>
                  <a:pt x="0" y="0"/>
                </a:moveTo>
                <a:cubicBezTo>
                  <a:pt x="189233" y="-28769"/>
                  <a:pt x="296096" y="42180"/>
                  <a:pt x="466527" y="0"/>
                </a:cubicBezTo>
                <a:cubicBezTo>
                  <a:pt x="636958" y="-42180"/>
                  <a:pt x="703603" y="34625"/>
                  <a:pt x="823622" y="0"/>
                </a:cubicBezTo>
                <a:cubicBezTo>
                  <a:pt x="943642" y="-34625"/>
                  <a:pt x="1183686" y="48467"/>
                  <a:pt x="1290149" y="0"/>
                </a:cubicBezTo>
                <a:cubicBezTo>
                  <a:pt x="1396612" y="-48467"/>
                  <a:pt x="1695818" y="30009"/>
                  <a:pt x="2084973" y="0"/>
                </a:cubicBezTo>
                <a:cubicBezTo>
                  <a:pt x="2474128" y="-30009"/>
                  <a:pt x="2315309" y="12797"/>
                  <a:pt x="2442068" y="0"/>
                </a:cubicBezTo>
                <a:cubicBezTo>
                  <a:pt x="2568827" y="-12797"/>
                  <a:pt x="2875292" y="37787"/>
                  <a:pt x="3018028" y="0"/>
                </a:cubicBezTo>
                <a:cubicBezTo>
                  <a:pt x="3160764" y="-37787"/>
                  <a:pt x="3311236" y="51574"/>
                  <a:pt x="3484555" y="0"/>
                </a:cubicBezTo>
                <a:cubicBezTo>
                  <a:pt x="3657874" y="-51574"/>
                  <a:pt x="3813254" y="51962"/>
                  <a:pt x="3951082" y="0"/>
                </a:cubicBezTo>
                <a:cubicBezTo>
                  <a:pt x="4088910" y="-51962"/>
                  <a:pt x="4211679" y="34757"/>
                  <a:pt x="4308177" y="0"/>
                </a:cubicBezTo>
                <a:cubicBezTo>
                  <a:pt x="4404676" y="-34757"/>
                  <a:pt x="4665899" y="18691"/>
                  <a:pt x="4774704" y="0"/>
                </a:cubicBezTo>
                <a:cubicBezTo>
                  <a:pt x="4883509" y="-18691"/>
                  <a:pt x="4939251" y="3903"/>
                  <a:pt x="5022367" y="0"/>
                </a:cubicBezTo>
                <a:cubicBezTo>
                  <a:pt x="5105483" y="-3903"/>
                  <a:pt x="5541434" y="39879"/>
                  <a:pt x="5817191" y="0"/>
                </a:cubicBezTo>
                <a:cubicBezTo>
                  <a:pt x="6092948" y="-39879"/>
                  <a:pt x="6173039" y="36009"/>
                  <a:pt x="6502582" y="0"/>
                </a:cubicBezTo>
                <a:cubicBezTo>
                  <a:pt x="6832125" y="-36009"/>
                  <a:pt x="6662165" y="21864"/>
                  <a:pt x="6750245" y="0"/>
                </a:cubicBezTo>
                <a:cubicBezTo>
                  <a:pt x="6838325" y="-21864"/>
                  <a:pt x="7049388" y="28909"/>
                  <a:pt x="7216772" y="0"/>
                </a:cubicBezTo>
                <a:cubicBezTo>
                  <a:pt x="7384156" y="-28909"/>
                  <a:pt x="7511114" y="2600"/>
                  <a:pt x="7792732" y="0"/>
                </a:cubicBezTo>
                <a:cubicBezTo>
                  <a:pt x="8074350" y="-2600"/>
                  <a:pt x="8219142" y="56140"/>
                  <a:pt x="8368691" y="0"/>
                </a:cubicBezTo>
                <a:cubicBezTo>
                  <a:pt x="8518240" y="-56140"/>
                  <a:pt x="8865327" y="15082"/>
                  <a:pt x="9163515" y="0"/>
                </a:cubicBezTo>
                <a:cubicBezTo>
                  <a:pt x="9461703" y="-15082"/>
                  <a:pt x="9446511" y="22378"/>
                  <a:pt x="9630042" y="0"/>
                </a:cubicBezTo>
                <a:cubicBezTo>
                  <a:pt x="9813573" y="-22378"/>
                  <a:pt x="10195411" y="34374"/>
                  <a:pt x="10424866" y="0"/>
                </a:cubicBezTo>
                <a:cubicBezTo>
                  <a:pt x="10654321" y="-34374"/>
                  <a:pt x="10834173" y="47310"/>
                  <a:pt x="10943230" y="0"/>
                </a:cubicBezTo>
                <a:cubicBezTo>
                  <a:pt x="10992736" y="295427"/>
                  <a:pt x="10881046" y="498599"/>
                  <a:pt x="10943230" y="646380"/>
                </a:cubicBezTo>
                <a:cubicBezTo>
                  <a:pt x="11005414" y="794161"/>
                  <a:pt x="10898124" y="1055450"/>
                  <a:pt x="10943230" y="1292760"/>
                </a:cubicBezTo>
                <a:cubicBezTo>
                  <a:pt x="10988336" y="1530070"/>
                  <a:pt x="10888339" y="1590630"/>
                  <a:pt x="10943230" y="1840539"/>
                </a:cubicBezTo>
                <a:cubicBezTo>
                  <a:pt x="10998121" y="2090448"/>
                  <a:pt x="10892991" y="2170192"/>
                  <a:pt x="10943230" y="2339019"/>
                </a:cubicBezTo>
                <a:cubicBezTo>
                  <a:pt x="10993469" y="2507846"/>
                  <a:pt x="10921296" y="2594087"/>
                  <a:pt x="10943230" y="2837498"/>
                </a:cubicBezTo>
                <a:cubicBezTo>
                  <a:pt x="10965164" y="3080909"/>
                  <a:pt x="10894485" y="3091133"/>
                  <a:pt x="10943230" y="3286677"/>
                </a:cubicBezTo>
                <a:cubicBezTo>
                  <a:pt x="10991975" y="3482221"/>
                  <a:pt x="10903562" y="3589255"/>
                  <a:pt x="10943230" y="3735857"/>
                </a:cubicBezTo>
                <a:cubicBezTo>
                  <a:pt x="10982898" y="3882459"/>
                  <a:pt x="10935013" y="3955401"/>
                  <a:pt x="10943230" y="4135736"/>
                </a:cubicBezTo>
                <a:cubicBezTo>
                  <a:pt x="10951447" y="4316071"/>
                  <a:pt x="10927341" y="4736310"/>
                  <a:pt x="10943230" y="4930016"/>
                </a:cubicBezTo>
                <a:cubicBezTo>
                  <a:pt x="10647802" y="4968836"/>
                  <a:pt x="10491676" y="4868206"/>
                  <a:pt x="10257838" y="4930016"/>
                </a:cubicBezTo>
                <a:cubicBezTo>
                  <a:pt x="10024000" y="4991826"/>
                  <a:pt x="9871537" y="4877870"/>
                  <a:pt x="9572446" y="4930016"/>
                </a:cubicBezTo>
                <a:cubicBezTo>
                  <a:pt x="9273355" y="4982162"/>
                  <a:pt x="9075557" y="4926486"/>
                  <a:pt x="8887055" y="4930016"/>
                </a:cubicBezTo>
                <a:cubicBezTo>
                  <a:pt x="8698553" y="4933546"/>
                  <a:pt x="8645005" y="4924366"/>
                  <a:pt x="8420528" y="4930016"/>
                </a:cubicBezTo>
                <a:cubicBezTo>
                  <a:pt x="8196051" y="4935666"/>
                  <a:pt x="7904083" y="4879683"/>
                  <a:pt x="7625703" y="4930016"/>
                </a:cubicBezTo>
                <a:cubicBezTo>
                  <a:pt x="7347324" y="4980349"/>
                  <a:pt x="7095835" y="4897699"/>
                  <a:pt x="6940312" y="4930016"/>
                </a:cubicBezTo>
                <a:cubicBezTo>
                  <a:pt x="6784789" y="4962333"/>
                  <a:pt x="6705068" y="4874307"/>
                  <a:pt x="6473784" y="4930016"/>
                </a:cubicBezTo>
                <a:cubicBezTo>
                  <a:pt x="6242500" y="4985725"/>
                  <a:pt x="6161396" y="4907490"/>
                  <a:pt x="6007257" y="4930016"/>
                </a:cubicBezTo>
                <a:cubicBezTo>
                  <a:pt x="5853118" y="4952542"/>
                  <a:pt x="5730768" y="4892655"/>
                  <a:pt x="5540730" y="4930016"/>
                </a:cubicBezTo>
                <a:cubicBezTo>
                  <a:pt x="5350692" y="4967377"/>
                  <a:pt x="5182161" y="4893538"/>
                  <a:pt x="5074203" y="4930016"/>
                </a:cubicBezTo>
                <a:cubicBezTo>
                  <a:pt x="4966245" y="4966494"/>
                  <a:pt x="4541292" y="4856033"/>
                  <a:pt x="4388811" y="4930016"/>
                </a:cubicBezTo>
                <a:cubicBezTo>
                  <a:pt x="4236330" y="5003999"/>
                  <a:pt x="4027955" y="4875844"/>
                  <a:pt x="3922284" y="4930016"/>
                </a:cubicBezTo>
                <a:cubicBezTo>
                  <a:pt x="3816613" y="4984188"/>
                  <a:pt x="3645680" y="4893810"/>
                  <a:pt x="3455757" y="4930016"/>
                </a:cubicBezTo>
                <a:cubicBezTo>
                  <a:pt x="3265834" y="4966222"/>
                  <a:pt x="3229318" y="4928320"/>
                  <a:pt x="3098662" y="4930016"/>
                </a:cubicBezTo>
                <a:cubicBezTo>
                  <a:pt x="2968006" y="4931712"/>
                  <a:pt x="2739281" y="4865318"/>
                  <a:pt x="2413270" y="4930016"/>
                </a:cubicBezTo>
                <a:cubicBezTo>
                  <a:pt x="2087259" y="4994714"/>
                  <a:pt x="2237408" y="4927878"/>
                  <a:pt x="2165608" y="4930016"/>
                </a:cubicBezTo>
                <a:cubicBezTo>
                  <a:pt x="2093808" y="4932154"/>
                  <a:pt x="1648771" y="4923313"/>
                  <a:pt x="1480216" y="4930016"/>
                </a:cubicBezTo>
                <a:cubicBezTo>
                  <a:pt x="1311661" y="4936719"/>
                  <a:pt x="1105423" y="4902371"/>
                  <a:pt x="794824" y="4930016"/>
                </a:cubicBezTo>
                <a:cubicBezTo>
                  <a:pt x="484225" y="4957661"/>
                  <a:pt x="295771" y="4925565"/>
                  <a:pt x="0" y="4930016"/>
                </a:cubicBezTo>
                <a:cubicBezTo>
                  <a:pt x="-38637" y="4707241"/>
                  <a:pt x="60869" y="4497292"/>
                  <a:pt x="0" y="4283636"/>
                </a:cubicBezTo>
                <a:cubicBezTo>
                  <a:pt x="-60869" y="4069980"/>
                  <a:pt x="50688" y="3935461"/>
                  <a:pt x="0" y="3834457"/>
                </a:cubicBezTo>
                <a:cubicBezTo>
                  <a:pt x="-50688" y="3733453"/>
                  <a:pt x="12349" y="3408826"/>
                  <a:pt x="0" y="3188077"/>
                </a:cubicBezTo>
                <a:cubicBezTo>
                  <a:pt x="-12349" y="2967328"/>
                  <a:pt x="30698" y="2907708"/>
                  <a:pt x="0" y="2738898"/>
                </a:cubicBezTo>
                <a:cubicBezTo>
                  <a:pt x="-30698" y="2570088"/>
                  <a:pt x="24765" y="2343476"/>
                  <a:pt x="0" y="2141818"/>
                </a:cubicBezTo>
                <a:cubicBezTo>
                  <a:pt x="-24765" y="1940160"/>
                  <a:pt x="3455" y="1790450"/>
                  <a:pt x="0" y="1643339"/>
                </a:cubicBezTo>
                <a:cubicBezTo>
                  <a:pt x="-3455" y="1496228"/>
                  <a:pt x="53520" y="1318675"/>
                  <a:pt x="0" y="1095559"/>
                </a:cubicBezTo>
                <a:cubicBezTo>
                  <a:pt x="-53520" y="872443"/>
                  <a:pt x="27309" y="841042"/>
                  <a:pt x="0" y="695680"/>
                </a:cubicBezTo>
                <a:cubicBezTo>
                  <a:pt x="-27309" y="550318"/>
                  <a:pt x="60303" y="201818"/>
                  <a:pt x="0" y="0"/>
                </a:cubicBezTo>
                <a:close/>
              </a:path>
            </a:pathLst>
          </a:custGeom>
          <a:solidFill>
            <a:schemeClr val="accent4">
              <a:lumMod val="60000"/>
              <a:lumOff val="40000"/>
            </a:schemeClr>
          </a:solidFill>
          <a:ln w="76200">
            <a:solidFill>
              <a:schemeClr val="tx1"/>
            </a:solidFill>
            <a:extLst>
              <a:ext uri="{C807C97D-BFC1-408E-A445-0C87EB9F89A2}">
                <ask:lineSketchStyleProps xmlns:ask="http://schemas.microsoft.com/office/drawing/2018/sketchyshapes" sd="4214515378">
                  <ask:type>
                    <ask:lineSketchScribble/>
                  </ask:type>
                </ask:lineSketchStyleProps>
              </a:ext>
            </a:extLst>
          </a:ln>
        </p:spPr>
        <p:txBody>
          <a:bodyPr>
            <a:normAutofit fontScale="92500" lnSpcReduction="20000"/>
          </a:bodyPr>
          <a:lstStyle/>
          <a:p>
            <a:pPr marL="0" indent="0">
              <a:buNone/>
            </a:pPr>
            <a:r>
              <a:rPr lang="es-CL" sz="11500" dirty="0">
                <a:latin typeface="Franklin Gothic Demi" panose="020B0703020102020204" pitchFamily="34" charset="0"/>
              </a:rPr>
              <a:t>Antes de avanzar, hasta ahora, ¿Tienes claro lo qué es la ética?</a:t>
            </a:r>
          </a:p>
        </p:txBody>
      </p:sp>
    </p:spTree>
    <p:extLst>
      <p:ext uri="{BB962C8B-B14F-4D97-AF65-F5344CB8AC3E}">
        <p14:creationId xmlns:p14="http://schemas.microsoft.com/office/powerpoint/2010/main" val="28275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30">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8390AB-F99D-42EE-8E7D-6D86B2DAC884}"/>
              </a:ext>
            </a:extLst>
          </p:cNvPr>
          <p:cNvSpPr>
            <a:spLocks noGrp="1"/>
          </p:cNvSpPr>
          <p:nvPr>
            <p:ph idx="1"/>
          </p:nvPr>
        </p:nvSpPr>
        <p:spPr>
          <a:xfrm>
            <a:off x="668740" y="1661852"/>
            <a:ext cx="10515600" cy="4835930"/>
          </a:xfrm>
          <a:solidFill>
            <a:schemeClr val="accent4">
              <a:lumMod val="20000"/>
              <a:lumOff val="80000"/>
            </a:schemeClr>
          </a:solidFill>
          <a:ln w="76200">
            <a:solidFill>
              <a:schemeClr val="bg2">
                <a:lumMod val="10000"/>
              </a:schemeClr>
            </a:solidFill>
          </a:ln>
        </p:spPr>
        <p:txBody>
          <a:bodyPr>
            <a:normAutofit fontScale="92500" lnSpcReduction="20000"/>
          </a:bodyPr>
          <a:lstStyle/>
          <a:p>
            <a:r>
              <a:rPr lang="es-CL" dirty="0"/>
              <a:t>Es el </a:t>
            </a:r>
            <a:r>
              <a:rPr lang="es-ES" b="1" i="1" dirty="0">
                <a:solidFill>
                  <a:srgbClr val="C00000"/>
                </a:solidFill>
              </a:rPr>
              <a:t>estudio fundamentado de los valores morales</a:t>
            </a:r>
            <a:r>
              <a:rPr lang="es-ES" dirty="0"/>
              <a:t> que guían el comportamiento humano en la sociedad.</a:t>
            </a:r>
          </a:p>
          <a:p>
            <a:r>
              <a:rPr lang="es-CL" dirty="0"/>
              <a:t>La palabra ética viene del griego </a:t>
            </a:r>
            <a:r>
              <a:rPr lang="es-CL" i="1" dirty="0"/>
              <a:t>ethos</a:t>
            </a:r>
            <a:r>
              <a:rPr lang="es-CL" dirty="0"/>
              <a:t> </a:t>
            </a:r>
            <a:r>
              <a:rPr lang="es-CL" b="1" i="1" dirty="0">
                <a:solidFill>
                  <a:srgbClr val="C00000"/>
                </a:solidFill>
              </a:rPr>
              <a:t>que significa 'forma de ser' o 'carácter’.</a:t>
            </a:r>
          </a:p>
          <a:p>
            <a:pPr fontAlgn="t"/>
            <a:r>
              <a:rPr lang="es-ES" dirty="0"/>
              <a:t>La ética </a:t>
            </a:r>
            <a:r>
              <a:rPr lang="es-ES" b="1" i="1" dirty="0">
                <a:solidFill>
                  <a:srgbClr val="C00000"/>
                </a:solidFill>
              </a:rPr>
              <a:t>estudia los principios que deben regir la conducta humana al tratar de explicar las reglas morales </a:t>
            </a:r>
            <a:r>
              <a:rPr lang="es-ES" dirty="0"/>
              <a:t>de manera racional, fundamentada, científica y teórica.</a:t>
            </a:r>
          </a:p>
          <a:p>
            <a:pPr fontAlgn="t"/>
            <a:r>
              <a:rPr lang="es-ES" dirty="0"/>
              <a:t>Se puede decir que la ética es, en este sentido, una teorización de la moral, que incluso </a:t>
            </a:r>
            <a:r>
              <a:rPr lang="es-ES" b="1" i="1" dirty="0">
                <a:solidFill>
                  <a:srgbClr val="C00000"/>
                </a:solidFill>
              </a:rPr>
              <a:t>ayuda a definir criterios propios</a:t>
            </a:r>
            <a:r>
              <a:rPr lang="es-ES" dirty="0"/>
              <a:t> sobre lo que ocurre a nuestro alrededor.</a:t>
            </a:r>
          </a:p>
          <a:p>
            <a:r>
              <a:rPr lang="es-CL" b="1" i="1" dirty="0">
                <a:solidFill>
                  <a:srgbClr val="C00000"/>
                </a:solidFill>
              </a:rPr>
              <a:t>Reflexión individual</a:t>
            </a:r>
          </a:p>
          <a:p>
            <a:r>
              <a:rPr lang="es-CL" b="1" i="1" dirty="0">
                <a:solidFill>
                  <a:srgbClr val="C00000"/>
                </a:solidFill>
              </a:rPr>
              <a:t>Construcción de valores universales y necesarios </a:t>
            </a:r>
            <a:r>
              <a:rPr lang="es-CL" dirty="0"/>
              <a:t>para todxs, por ejemplo: el respeto.</a:t>
            </a:r>
          </a:p>
        </p:txBody>
      </p:sp>
      <p:sp>
        <p:nvSpPr>
          <p:cNvPr id="6" name="Título 1">
            <a:extLst>
              <a:ext uri="{FF2B5EF4-FFF2-40B4-BE49-F238E27FC236}">
                <a16:creationId xmlns:a16="http://schemas.microsoft.com/office/drawing/2014/main" id="{8A46302E-3168-448F-84F3-E2E433B0F435}"/>
              </a:ext>
            </a:extLst>
          </p:cNvPr>
          <p:cNvSpPr>
            <a:spLocks noGrp="1"/>
          </p:cNvSpPr>
          <p:nvPr>
            <p:ph type="title"/>
          </p:nvPr>
        </p:nvSpPr>
        <p:spPr>
          <a:xfrm>
            <a:off x="818866" y="204716"/>
            <a:ext cx="3630304" cy="1141507"/>
          </a:xfrm>
          <a:pattFill prst="pct80">
            <a:fgClr>
              <a:schemeClr val="accent2">
                <a:lumMod val="60000"/>
                <a:lumOff val="40000"/>
              </a:schemeClr>
            </a:fgClr>
            <a:bgClr>
              <a:schemeClr val="bg1"/>
            </a:bgClr>
          </a:pattFill>
          <a:ln w="76200">
            <a:solidFill>
              <a:schemeClr val="tx1"/>
            </a:solidFill>
          </a:ln>
        </p:spPr>
        <p:txBody>
          <a:bodyPr>
            <a:normAutofit/>
          </a:bodyPr>
          <a:lstStyle/>
          <a:p>
            <a:r>
              <a:rPr lang="es-CL" sz="7200" dirty="0">
                <a:latin typeface="Franklin Gothic Demi" panose="020B0703020102020204" pitchFamily="34" charset="0"/>
              </a:rPr>
              <a:t>Ética …</a:t>
            </a:r>
          </a:p>
        </p:txBody>
      </p:sp>
    </p:spTree>
    <p:extLst>
      <p:ext uri="{BB962C8B-B14F-4D97-AF65-F5344CB8AC3E}">
        <p14:creationId xmlns:p14="http://schemas.microsoft.com/office/powerpoint/2010/main" val="142776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5F338D3-9072-4BBD-B32A-2F390931758E}"/>
              </a:ext>
            </a:extLst>
          </p:cNvPr>
          <p:cNvSpPr>
            <a:spLocks noGrp="1"/>
          </p:cNvSpPr>
          <p:nvPr>
            <p:ph idx="1"/>
          </p:nvPr>
        </p:nvSpPr>
        <p:spPr>
          <a:xfrm>
            <a:off x="300251" y="1856509"/>
            <a:ext cx="10958015" cy="4646650"/>
          </a:xfrm>
          <a:solidFill>
            <a:schemeClr val="bg1"/>
          </a:solidFill>
          <a:ln w="76200">
            <a:solidFill>
              <a:schemeClr val="tx1">
                <a:lumMod val="95000"/>
                <a:lumOff val="5000"/>
              </a:schemeClr>
            </a:solidFill>
          </a:ln>
        </p:spPr>
        <p:txBody>
          <a:bodyPr>
            <a:normAutofit fontScale="92500" lnSpcReduction="20000"/>
          </a:bodyPr>
          <a:lstStyle/>
          <a:p>
            <a:pPr marL="0" indent="0">
              <a:buNone/>
            </a:pPr>
            <a:r>
              <a:rPr lang="es-CL" dirty="0">
                <a:latin typeface="Gisha" panose="020B0502040204020203" pitchFamily="34" charset="-79"/>
                <a:cs typeface="Gisha" panose="020B0502040204020203" pitchFamily="34" charset="-79"/>
              </a:rPr>
              <a:t>El respeto es uno de los valores éticos más importantes en la sociedad. Aplicado como máxima (norma universal)  para actuar en todos los casos. </a:t>
            </a:r>
          </a:p>
          <a:p>
            <a:pPr marL="0" indent="0">
              <a:buNone/>
            </a:pPr>
            <a:r>
              <a:rPr lang="es-CL" dirty="0">
                <a:latin typeface="Gisha" panose="020B0502040204020203" pitchFamily="34" charset="-79"/>
                <a:cs typeface="Gisha" panose="020B0502040204020203" pitchFamily="34" charset="-79"/>
              </a:rPr>
              <a:t>Pensémoslo en lo que nos rodea:</a:t>
            </a:r>
          </a:p>
          <a:p>
            <a:pPr marL="0" indent="0">
              <a:buNone/>
            </a:pPr>
            <a:r>
              <a:rPr lang="es-CL" dirty="0">
                <a:latin typeface="Gisha" panose="020B0502040204020203" pitchFamily="34" charset="-79"/>
                <a:cs typeface="Gisha" panose="020B0502040204020203" pitchFamily="34" charset="-79"/>
              </a:rPr>
              <a:t>Se habla del respeto por la vida, eso implica para todas las vidas. Vidas animales, vidas humanas, vidas de plantas, todos los seres vivientes sin distinción. </a:t>
            </a:r>
          </a:p>
          <a:p>
            <a:pPr marL="0" indent="0">
              <a:buNone/>
            </a:pPr>
            <a:r>
              <a:rPr lang="es-CL" dirty="0">
                <a:latin typeface="Gisha" panose="020B0502040204020203" pitchFamily="34" charset="-79"/>
                <a:cs typeface="Gisha" panose="020B0502040204020203" pitchFamily="34" charset="-79"/>
              </a:rPr>
              <a:t>Sin embargo, hay sujetos que no respetan tal valor fundamental, haciendo uso de sus facultades éticas para decidir si realizan algo bueno (respeto por la vida) o algo malo (en consecuencia, el ejercicio de la muerte).</a:t>
            </a:r>
          </a:p>
          <a:p>
            <a:pPr marL="0" indent="0">
              <a:buNone/>
            </a:pPr>
            <a:r>
              <a:rPr lang="es-CL" dirty="0">
                <a:latin typeface="Gisha" panose="020B0502040204020203" pitchFamily="34" charset="-79"/>
                <a:cs typeface="Gisha" panose="020B0502040204020203" pitchFamily="34" charset="-79"/>
              </a:rPr>
              <a:t>Este análisis personal de los valores se hace en función de los valores morales. </a:t>
            </a:r>
          </a:p>
          <a:p>
            <a:pPr marL="0" indent="0" algn="r">
              <a:buNone/>
            </a:pPr>
            <a:r>
              <a:rPr lang="es-CL" sz="4800" b="1" dirty="0">
                <a:latin typeface="Gisha" panose="020B0502040204020203" pitchFamily="34" charset="-79"/>
                <a:cs typeface="Gisha" panose="020B0502040204020203" pitchFamily="34" charset="-79"/>
              </a:rPr>
              <a:t>Por lo que…</a:t>
            </a:r>
          </a:p>
        </p:txBody>
      </p:sp>
      <p:sp>
        <p:nvSpPr>
          <p:cNvPr id="4" name="Título 1">
            <a:extLst>
              <a:ext uri="{FF2B5EF4-FFF2-40B4-BE49-F238E27FC236}">
                <a16:creationId xmlns:a16="http://schemas.microsoft.com/office/drawing/2014/main" id="{8A4B73C7-58B9-40F5-9A1D-9C1E3183B83C}"/>
              </a:ext>
            </a:extLst>
          </p:cNvPr>
          <p:cNvSpPr>
            <a:spLocks noGrp="1"/>
          </p:cNvSpPr>
          <p:nvPr>
            <p:ph type="title"/>
          </p:nvPr>
        </p:nvSpPr>
        <p:spPr>
          <a:xfrm>
            <a:off x="395785" y="354841"/>
            <a:ext cx="10263117" cy="1141507"/>
          </a:xfrm>
        </p:spPr>
        <p:txBody>
          <a:bodyPr>
            <a:normAutofit fontScale="90000"/>
          </a:bodyPr>
          <a:lstStyle/>
          <a:p>
            <a:r>
              <a:rPr lang="es-CL" sz="7200" dirty="0">
                <a:latin typeface="Franklin Gothic Demi" panose="020B0703020102020204" pitchFamily="34" charset="0"/>
              </a:rPr>
              <a:t>Un ejemplo  para comprender la ética:</a:t>
            </a:r>
          </a:p>
        </p:txBody>
      </p:sp>
    </p:spTree>
    <p:extLst>
      <p:ext uri="{BB962C8B-B14F-4D97-AF65-F5344CB8AC3E}">
        <p14:creationId xmlns:p14="http://schemas.microsoft.com/office/powerpoint/2010/main" val="3316691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C805A6-AED0-4165-BF50-9C6959E4A7B7}"/>
              </a:ext>
            </a:extLst>
          </p:cNvPr>
          <p:cNvSpPr>
            <a:spLocks noGrp="1"/>
          </p:cNvSpPr>
          <p:nvPr>
            <p:ph type="title"/>
          </p:nvPr>
        </p:nvSpPr>
        <p:spPr>
          <a:xfrm>
            <a:off x="6612835" y="479219"/>
            <a:ext cx="5306209" cy="5899562"/>
          </a:xfrm>
        </p:spPr>
        <p:txBody>
          <a:bodyPr>
            <a:normAutofit/>
          </a:bodyPr>
          <a:lstStyle/>
          <a:p>
            <a:r>
              <a:rPr lang="es-CL" sz="6600" b="1" dirty="0">
                <a:latin typeface="Franklin Gothic Demi" panose="020B0703020102020204" pitchFamily="34" charset="0"/>
              </a:rPr>
              <a:t>¿Es ético que este niño  porte armas </a:t>
            </a:r>
            <a:r>
              <a:rPr lang="es-CL" sz="6000" b="1" dirty="0">
                <a:latin typeface="Franklin Gothic Demi" panose="020B0703020102020204" pitchFamily="34" charset="0"/>
              </a:rPr>
              <a:t>disponiéndose</a:t>
            </a:r>
            <a:r>
              <a:rPr lang="es-CL" sz="6600" b="1" dirty="0">
                <a:latin typeface="Franklin Gothic Demi" panose="020B0703020102020204" pitchFamily="34" charset="0"/>
              </a:rPr>
              <a:t> a matar por sus ideales?</a:t>
            </a:r>
          </a:p>
        </p:txBody>
      </p:sp>
      <p:pic>
        <p:nvPicPr>
          <p:cNvPr id="5" name="Marcador de contenido 4" descr="Imagen que contiene gabinete, interior, persona, parado&#10;&#10;Descripción generada automáticamente">
            <a:extLst>
              <a:ext uri="{FF2B5EF4-FFF2-40B4-BE49-F238E27FC236}">
                <a16:creationId xmlns:a16="http://schemas.microsoft.com/office/drawing/2014/main" id="{BBB8BB8B-9E67-4E95-B1E7-96669B0113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956" y="479219"/>
            <a:ext cx="6046787" cy="5899562"/>
          </a:xfrm>
        </p:spPr>
      </p:pic>
      <p:pic>
        <p:nvPicPr>
          <p:cNvPr id="4" name="Gráfico 3" descr="Cara sonriente con relleno sólido">
            <a:extLst>
              <a:ext uri="{FF2B5EF4-FFF2-40B4-BE49-F238E27FC236}">
                <a16:creationId xmlns:a16="http://schemas.microsoft.com/office/drawing/2014/main" id="{415B0F6B-76E4-45F2-8397-2A09FEDBE3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5388" y="611741"/>
            <a:ext cx="1487454" cy="1487454"/>
          </a:xfrm>
          <a:prstGeom prst="rect">
            <a:avLst/>
          </a:prstGeom>
        </p:spPr>
      </p:pic>
    </p:spTree>
    <p:extLst>
      <p:ext uri="{BB962C8B-B14F-4D97-AF65-F5344CB8AC3E}">
        <p14:creationId xmlns:p14="http://schemas.microsoft.com/office/powerpoint/2010/main" val="272363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E1DA002-270C-4B14-ADF4-5CBCD13963D8}"/>
              </a:ext>
            </a:extLst>
          </p:cNvPr>
          <p:cNvSpPr>
            <a:spLocks noGrp="1"/>
          </p:cNvSpPr>
          <p:nvPr>
            <p:ph idx="1"/>
          </p:nvPr>
        </p:nvSpPr>
        <p:spPr>
          <a:xfrm>
            <a:off x="600501" y="586854"/>
            <a:ext cx="11313995" cy="4872250"/>
          </a:xfrm>
        </p:spPr>
        <p:txBody>
          <a:bodyPr>
            <a:normAutofit/>
          </a:bodyPr>
          <a:lstStyle/>
          <a:p>
            <a:pPr marL="0" indent="0">
              <a:buNone/>
            </a:pPr>
            <a:r>
              <a:rPr lang="es-CL" sz="16900" dirty="0">
                <a:latin typeface="Franklin Gothic Demi" panose="020B0703020102020204" pitchFamily="34" charset="0"/>
              </a:rPr>
              <a:t>… ¿Qué es la moral?</a:t>
            </a:r>
          </a:p>
        </p:txBody>
      </p:sp>
    </p:spTree>
    <p:extLst>
      <p:ext uri="{BB962C8B-B14F-4D97-AF65-F5344CB8AC3E}">
        <p14:creationId xmlns:p14="http://schemas.microsoft.com/office/powerpoint/2010/main" val="28290913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3249</Words>
  <Application>Microsoft Office PowerPoint</Application>
  <PresentationFormat>Panorámica</PresentationFormat>
  <Paragraphs>98</Paragraphs>
  <Slides>28</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28</vt:i4>
      </vt:variant>
    </vt:vector>
  </HeadingPairs>
  <TitlesOfParts>
    <vt:vector size="41" baseType="lpstr">
      <vt:lpstr>Abadi</vt:lpstr>
      <vt:lpstr>Agency FB</vt:lpstr>
      <vt:lpstr>Arial</vt:lpstr>
      <vt:lpstr>Arial Rounded MT Bold</vt:lpstr>
      <vt:lpstr>Avenir Next LT Pro</vt:lpstr>
      <vt:lpstr>Calibri</vt:lpstr>
      <vt:lpstr>Calibri Light</vt:lpstr>
      <vt:lpstr>Elephant</vt:lpstr>
      <vt:lpstr>Franklin Gothic Demi</vt:lpstr>
      <vt:lpstr>Gadugi</vt:lpstr>
      <vt:lpstr>Gisha</vt:lpstr>
      <vt:lpstr>Impact</vt:lpstr>
      <vt:lpstr>Tema de Office</vt:lpstr>
      <vt:lpstr>Problemas éticos y morales en lo contemporáneo</vt:lpstr>
      <vt:lpstr>Instrucciones</vt:lpstr>
      <vt:lpstr>…</vt:lpstr>
      <vt:lpstr>Presentación de PowerPoint</vt:lpstr>
      <vt:lpstr>Presentación de PowerPoint</vt:lpstr>
      <vt:lpstr>Ética …</vt:lpstr>
      <vt:lpstr>Un ejemplo  para comprender la ética:</vt:lpstr>
      <vt:lpstr>¿Es ético que este niño  porte armas disponiéndose a matar por sus ideales?</vt:lpstr>
      <vt:lpstr>Presentación de PowerPoint</vt:lpstr>
      <vt:lpstr>Moral…</vt:lpstr>
      <vt:lpstr>Presentación de PowerPoint</vt:lpstr>
      <vt:lpstr>Presentación de PowerPoint</vt:lpstr>
      <vt:lpstr>Sin embargo, </vt:lpstr>
      <vt:lpstr>PARA PENSAR SEÑORES…</vt:lpstr>
      <vt:lpstr>Presentación de PowerPoint</vt:lpstr>
      <vt:lpstr>Presentación de PowerPoint</vt:lpstr>
      <vt:lpstr>Piensa en el siguiente caso…</vt:lpstr>
      <vt:lpstr>Presentación de PowerPoint</vt:lpstr>
      <vt:lpstr>Presentación de PowerPoint</vt:lpstr>
      <vt:lpstr>¿Qué sucede cuándo nos dejamos llevar y no tomamos decisiones conscientes, es decir, reflexionándolas más de una vez? </vt:lpstr>
      <vt:lpstr>Pero con todo eso, ¿Cuándo se considera un problema ético? </vt:lpstr>
      <vt:lpstr>Actividad 1:</vt:lpstr>
      <vt:lpstr>Julianno Sosa, X Dinero</vt:lpstr>
      <vt:lpstr>Cancerbero, Es épico</vt:lpstr>
      <vt:lpstr>Presentación de PowerPoint</vt:lpstr>
      <vt:lpstr>Reflexiones finales: Selecciona al menos “una pregunta” que te interpele y envía tu respuesta.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Problemas éticos y morales en lo contemporáneo</dc:title>
  <dc:creator>Pablo Perez Quinteros</dc:creator>
  <cp:lastModifiedBy>Roberto</cp:lastModifiedBy>
  <cp:revision>35</cp:revision>
  <dcterms:created xsi:type="dcterms:W3CDTF">2020-07-02T15:37:42Z</dcterms:created>
  <dcterms:modified xsi:type="dcterms:W3CDTF">2020-07-07T21:48:24Z</dcterms:modified>
</cp:coreProperties>
</file>