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69" r:id="rId4"/>
    <p:sldId id="257" r:id="rId5"/>
    <p:sldId id="258" r:id="rId6"/>
    <p:sldId id="291" r:id="rId7"/>
    <p:sldId id="292" r:id="rId8"/>
    <p:sldId id="294" r:id="rId9"/>
    <p:sldId id="321" r:id="rId10"/>
    <p:sldId id="295" r:id="rId11"/>
    <p:sldId id="296" r:id="rId12"/>
    <p:sldId id="297" r:id="rId13"/>
    <p:sldId id="298" r:id="rId14"/>
    <p:sldId id="322" r:id="rId15"/>
    <p:sldId id="299" r:id="rId16"/>
    <p:sldId id="300" r:id="rId17"/>
    <p:sldId id="301" r:id="rId18"/>
    <p:sldId id="302" r:id="rId19"/>
    <p:sldId id="303" r:id="rId20"/>
    <p:sldId id="304" r:id="rId21"/>
    <p:sldId id="305" r:id="rId22"/>
    <p:sldId id="306" r:id="rId23"/>
    <p:sldId id="280" r:id="rId24"/>
    <p:sldId id="281"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288" r:id="rId40"/>
    <p:sldId id="290" r:id="rId4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96355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61097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523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10864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8329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405651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803688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93686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07302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17-06-2020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97305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49220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FE70F22-E91D-4AD4-B0F4-F151FF760221}" type="datetimeFigureOut">
              <a:rPr lang="es-CL" smtClean="0"/>
              <a:t>17-06-2020</a:t>
            </a:fld>
            <a:endParaRPr lang="es-CL"/>
          </a:p>
        </p:txBody>
      </p:sp>
      <p:sp>
        <p:nvSpPr>
          <p:cNvPr id="8" name="Footer Placeholder 7"/>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95226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FE70F22-E91D-4AD4-B0F4-F151FF760221}" type="datetimeFigureOut">
              <a:rPr lang="es-CL" smtClean="0"/>
              <a:t>17-06-2020</a:t>
            </a:fld>
            <a:endParaRPr lang="es-CL"/>
          </a:p>
        </p:txBody>
      </p:sp>
      <p:sp>
        <p:nvSpPr>
          <p:cNvPr id="4" name="Footer Placeholder 3"/>
          <p:cNvSpPr>
            <a:spLocks noGrp="1"/>
          </p:cNvSpPr>
          <p:nvPr>
            <p:ph type="ftr" sz="quarter" idx="11"/>
          </p:nvPr>
        </p:nvSpPr>
        <p:spPr/>
        <p:txBody>
          <a:bodyPr/>
          <a:lstStyle/>
          <a:p>
            <a:endParaRPr lang="es-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5026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70F22-E91D-4AD4-B0F4-F151FF760221}" type="datetimeFigureOut">
              <a:rPr lang="es-CL" smtClean="0"/>
              <a:t>17-06-2020</a:t>
            </a:fld>
            <a:endParaRPr lang="es-CL"/>
          </a:p>
        </p:txBody>
      </p:sp>
      <p:sp>
        <p:nvSpPr>
          <p:cNvPr id="3" name="Footer Placeholder 2"/>
          <p:cNvSpPr>
            <a:spLocks noGrp="1"/>
          </p:cNvSpPr>
          <p:nvPr>
            <p:ph type="ftr" sz="quarter" idx="11"/>
          </p:nvPr>
        </p:nvSpPr>
        <p:spPr/>
        <p:txBody>
          <a:bodyPr/>
          <a:lstStyle/>
          <a:p>
            <a:endParaRPr lang="es-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379938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30516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17-06-2020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68481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FE70F22-E91D-4AD4-B0F4-F151FF760221}" type="datetimeFigureOut">
              <a:rPr lang="es-CL" smtClean="0"/>
              <a:t>17-06-2020</a:t>
            </a:fld>
            <a:endParaRPr lang="es-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9788456-B0A2-4D70-A46B-4F3C545789B6}" type="slidenum">
              <a:rPr lang="es-CL" smtClean="0"/>
              <a:t>‹Nº›</a:t>
            </a:fld>
            <a:endParaRPr lang="es-CL"/>
          </a:p>
        </p:txBody>
      </p:sp>
    </p:spTree>
    <p:extLst>
      <p:ext uri="{BB962C8B-B14F-4D97-AF65-F5344CB8AC3E}">
        <p14:creationId xmlns:p14="http://schemas.microsoft.com/office/powerpoint/2010/main" val="1514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PSU HISTORIA Y CIENCIAS SOCIALES</a:t>
            </a:r>
            <a:endParaRPr lang="es-CL" dirty="0"/>
          </a:p>
        </p:txBody>
      </p:sp>
      <p:sp>
        <p:nvSpPr>
          <p:cNvPr id="3" name="Subtítulo 2"/>
          <p:cNvSpPr>
            <a:spLocks noGrp="1"/>
          </p:cNvSpPr>
          <p:nvPr>
            <p:ph type="subTitle" idx="1"/>
          </p:nvPr>
        </p:nvSpPr>
        <p:spPr/>
        <p:txBody>
          <a:bodyPr/>
          <a:lstStyle/>
          <a:p>
            <a:r>
              <a:rPr lang="es-CL" dirty="0" smtClean="0"/>
              <a:t>PROFESOR: ERICH BUSTAMANTE HINOJOSA</a:t>
            </a:r>
            <a:endParaRPr lang="es-CL" dirty="0"/>
          </a:p>
        </p:txBody>
      </p:sp>
    </p:spTree>
    <p:extLst>
      <p:ext uri="{BB962C8B-B14F-4D97-AF65-F5344CB8AC3E}">
        <p14:creationId xmlns:p14="http://schemas.microsoft.com/office/powerpoint/2010/main" val="1332979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RAMÓN FREIRE, LÍDER DEL SECTOR </a:t>
            </a:r>
            <a:br>
              <a:rPr lang="es-CL" dirty="0" smtClean="0"/>
            </a:br>
            <a:r>
              <a:rPr lang="es-CL" dirty="0"/>
              <a:t> </a:t>
            </a:r>
            <a:r>
              <a:rPr lang="es-CL" dirty="0" smtClean="0"/>
              <a:t>LIBERAL</a:t>
            </a:r>
            <a:endParaRPr lang="es-CL" dirty="0"/>
          </a:p>
        </p:txBody>
      </p:sp>
      <p:pic>
        <p:nvPicPr>
          <p:cNvPr id="4" name="Marcador de contenido 3"/>
          <p:cNvPicPr>
            <a:picLocks noGrp="1" noChangeAspect="1"/>
          </p:cNvPicPr>
          <p:nvPr>
            <p:ph idx="1"/>
          </p:nvPr>
        </p:nvPicPr>
        <p:blipFill>
          <a:blip r:embed="rId2"/>
          <a:stretch>
            <a:fillRect/>
          </a:stretch>
        </p:blipFill>
        <p:spPr>
          <a:xfrm>
            <a:off x="3357350" y="2133600"/>
            <a:ext cx="6796584" cy="3778250"/>
          </a:xfrm>
          <a:prstGeom prst="rect">
            <a:avLst/>
          </a:prstGeom>
        </p:spPr>
      </p:pic>
    </p:spTree>
    <p:extLst>
      <p:ext uri="{BB962C8B-B14F-4D97-AF65-F5344CB8AC3E}">
        <p14:creationId xmlns:p14="http://schemas.microsoft.com/office/powerpoint/2010/main" val="2637966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DIEGO PORTALES, IMPORTANTE FIGURA</a:t>
            </a:r>
            <a:br>
              <a:rPr lang="es-CL" dirty="0" smtClean="0"/>
            </a:br>
            <a:r>
              <a:rPr lang="es-CL" dirty="0"/>
              <a:t> </a:t>
            </a:r>
            <a:r>
              <a:rPr lang="es-CL" dirty="0" smtClean="0"/>
              <a:t>DENTRO DE LOS CONSERVADORES</a:t>
            </a:r>
            <a:endParaRPr lang="es-CL" dirty="0"/>
          </a:p>
        </p:txBody>
      </p:sp>
      <p:pic>
        <p:nvPicPr>
          <p:cNvPr id="4" name="Marcador de contenido 3"/>
          <p:cNvPicPr>
            <a:picLocks noGrp="1" noChangeAspect="1"/>
          </p:cNvPicPr>
          <p:nvPr>
            <p:ph idx="1"/>
          </p:nvPr>
        </p:nvPicPr>
        <p:blipFill>
          <a:blip r:embed="rId2"/>
          <a:stretch>
            <a:fillRect/>
          </a:stretch>
        </p:blipFill>
        <p:spPr>
          <a:xfrm>
            <a:off x="3507475" y="2133600"/>
            <a:ext cx="6114197" cy="4403678"/>
          </a:xfrm>
          <a:prstGeom prst="rect">
            <a:avLst/>
          </a:prstGeom>
        </p:spPr>
      </p:pic>
    </p:spTree>
    <p:extLst>
      <p:ext uri="{BB962C8B-B14F-4D97-AF65-F5344CB8AC3E}">
        <p14:creationId xmlns:p14="http://schemas.microsoft.com/office/powerpoint/2010/main" val="2942858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836200"/>
          </a:xfrm>
        </p:spPr>
        <p:txBody>
          <a:bodyPr/>
          <a:lstStyle/>
          <a:p>
            <a:r>
              <a:rPr lang="es-CL" dirty="0" smtClean="0"/>
              <a:t>       GUERRA CIVIL 1829-1830</a:t>
            </a:r>
            <a:endParaRPr lang="es-CL" dirty="0"/>
          </a:p>
        </p:txBody>
      </p:sp>
      <p:pic>
        <p:nvPicPr>
          <p:cNvPr id="5" name="Marcador de contenido 4"/>
          <p:cNvPicPr>
            <a:picLocks noGrp="1" noChangeAspect="1"/>
          </p:cNvPicPr>
          <p:nvPr>
            <p:ph idx="1"/>
          </p:nvPr>
        </p:nvPicPr>
        <p:blipFill>
          <a:blip r:embed="rId4"/>
          <a:stretch>
            <a:fillRect/>
          </a:stretch>
        </p:blipFill>
        <p:spPr>
          <a:xfrm>
            <a:off x="2006221" y="1705970"/>
            <a:ext cx="8775509" cy="491319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0049497"/>
      </p:ext>
    </p:extLst>
  </p:cSld>
  <p:clrMapOvr>
    <a:masterClrMapping/>
  </p:clrMapOvr>
  <mc:AlternateContent xmlns:mc="http://schemas.openxmlformats.org/markup-compatibility/2006" xmlns:p14="http://schemas.microsoft.com/office/powerpoint/2010/main">
    <mc:Choice Requires="p14">
      <p:transition spd="slow" p14:dur="2000" advTm="50313"/>
    </mc:Choice>
    <mc:Fallback xmlns="">
      <p:transition spd="slow" advTm="50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702257" y="750627"/>
            <a:ext cx="7861110" cy="5161223"/>
          </a:xfrm>
          <a:prstGeom prst="rect">
            <a:avLst/>
          </a:prstGeom>
        </p:spPr>
      </p:pic>
    </p:spTree>
    <p:extLst>
      <p:ext uri="{BB962C8B-B14F-4D97-AF65-F5344CB8AC3E}">
        <p14:creationId xmlns:p14="http://schemas.microsoft.com/office/powerpoint/2010/main" val="541119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715768" y="1097280"/>
            <a:ext cx="7278624" cy="4814570"/>
          </a:xfrm>
          <a:prstGeom prst="rect">
            <a:avLst/>
          </a:prstGeom>
        </p:spPr>
      </p:pic>
    </p:spTree>
    <p:extLst>
      <p:ext uri="{BB962C8B-B14F-4D97-AF65-F5344CB8AC3E}">
        <p14:creationId xmlns:p14="http://schemas.microsoft.com/office/powerpoint/2010/main" val="415892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4"/>
          <a:stretch>
            <a:fillRect/>
          </a:stretch>
        </p:blipFill>
        <p:spPr>
          <a:xfrm>
            <a:off x="2115404" y="887105"/>
            <a:ext cx="9103056" cy="5022376"/>
          </a:xfrm>
          <a:prstGeom prst="rect">
            <a:avLst/>
          </a:prstGeom>
        </p:spPr>
      </p:pic>
      <p:sp>
        <p:nvSpPr>
          <p:cNvPr id="2" name="CuadroTexto 1"/>
          <p:cNvSpPr txBox="1"/>
          <p:nvPr/>
        </p:nvSpPr>
        <p:spPr>
          <a:xfrm>
            <a:off x="2402006" y="586854"/>
            <a:ext cx="8502555"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s-CL" dirty="0" smtClean="0"/>
              <a:t>A PARTIR DE 1831SE INICIÓ EN CHILE UN PERÍODO DE 30 AÑOS DONDE PREDOMINÓ EL PROYECTO DE LOS CONSERVADORES Y  QUE EN RESUMEN SE PLANTEARON COMO INDICA LA LÁMINA ……</a:t>
            </a:r>
            <a:endParaRPr lang="es-CL"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548298"/>
      </p:ext>
    </p:extLst>
  </p:cSld>
  <p:clrMapOvr>
    <a:masterClrMapping/>
  </p:clrMapOvr>
  <mc:AlternateContent xmlns:mc="http://schemas.openxmlformats.org/markup-compatibility/2006" xmlns:p14="http://schemas.microsoft.com/office/powerpoint/2010/main">
    <mc:Choice Requires="p14">
      <p:transition spd="slow" p14:dur="2000" advTm="15656"/>
    </mc:Choice>
    <mc:Fallback xmlns="">
      <p:transition spd="slow" advTm="1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4"/>
          <a:stretch>
            <a:fillRect/>
          </a:stretch>
        </p:blipFill>
        <p:spPr>
          <a:xfrm>
            <a:off x="1433016" y="614149"/>
            <a:ext cx="9498842" cy="59231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11184161"/>
      </p:ext>
    </p:extLst>
  </p:cSld>
  <p:clrMapOvr>
    <a:masterClrMapping/>
  </p:clrMapOvr>
  <mc:AlternateContent xmlns:mc="http://schemas.openxmlformats.org/markup-compatibility/2006" xmlns:p14="http://schemas.microsoft.com/office/powerpoint/2010/main">
    <mc:Choice Requires="p14">
      <p:transition spd="slow" p14:dur="2000" advTm="65341"/>
    </mc:Choice>
    <mc:Fallback xmlns="">
      <p:transition spd="slow" advTm="6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4"/>
          <a:stretch>
            <a:fillRect/>
          </a:stretch>
        </p:blipFill>
        <p:spPr>
          <a:xfrm>
            <a:off x="2674960" y="736979"/>
            <a:ext cx="7601803" cy="517487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11147600"/>
      </p:ext>
    </p:extLst>
  </p:cSld>
  <p:clrMapOvr>
    <a:masterClrMapping/>
  </p:clrMapOvr>
  <mc:AlternateContent xmlns:mc="http://schemas.openxmlformats.org/markup-compatibility/2006" xmlns:p14="http://schemas.microsoft.com/office/powerpoint/2010/main">
    <mc:Choice Requires="p14">
      <p:transition spd="slow" p14:dur="2000" advTm="66621"/>
    </mc:Choice>
    <mc:Fallback xmlns="">
      <p:transition spd="slow" advTm="6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dirty="0" smtClean="0"/>
              <a:t>                    ECONOMÍA </a:t>
            </a:r>
            <a:br>
              <a:rPr lang="es-CL" dirty="0" smtClean="0"/>
            </a:br>
            <a:endParaRPr lang="es-CL" dirty="0"/>
          </a:p>
        </p:txBody>
      </p:sp>
      <p:pic>
        <p:nvPicPr>
          <p:cNvPr id="4" name="Marcador de contenido 3"/>
          <p:cNvPicPr>
            <a:picLocks noGrp="1" noChangeAspect="1"/>
          </p:cNvPicPr>
          <p:nvPr>
            <p:ph idx="1"/>
          </p:nvPr>
        </p:nvPicPr>
        <p:blipFill>
          <a:blip r:embed="rId4"/>
          <a:stretch>
            <a:fillRect/>
          </a:stretch>
        </p:blipFill>
        <p:spPr>
          <a:xfrm>
            <a:off x="2224586" y="1904999"/>
            <a:ext cx="8475260" cy="407271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8467883"/>
      </p:ext>
    </p:extLst>
  </p:cSld>
  <p:clrMapOvr>
    <a:masterClrMapping/>
  </p:clrMapOvr>
  <mc:AlternateContent xmlns:mc="http://schemas.openxmlformats.org/markup-compatibility/2006" xmlns:p14="http://schemas.microsoft.com/office/powerpoint/2010/main">
    <mc:Choice Requires="p14">
      <p:transition spd="slow" p14:dur="2000" advTm="21103"/>
    </mc:Choice>
    <mc:Fallback xmlns="">
      <p:transition spd="slow" advTm="2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4"/>
          <a:stretch>
            <a:fillRect/>
          </a:stretch>
        </p:blipFill>
        <p:spPr>
          <a:xfrm>
            <a:off x="2238234" y="818866"/>
            <a:ext cx="8557146" cy="50929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5169903"/>
      </p:ext>
    </p:extLst>
  </p:cSld>
  <p:clrMapOvr>
    <a:masterClrMapping/>
  </p:clrMapOvr>
  <mc:AlternateContent xmlns:mc="http://schemas.openxmlformats.org/markup-compatibility/2006" xmlns:p14="http://schemas.microsoft.com/office/powerpoint/2010/main">
    <mc:Choice Requires="p14">
      <p:transition spd="slow" p14:dur="2000" advTm="39419"/>
    </mc:Choice>
    <mc:Fallback xmlns="">
      <p:transition spd="slow" advTm="3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B0F0"/>
          </a:solidFill>
        </p:spPr>
        <p:style>
          <a:lnRef idx="1">
            <a:schemeClr val="accent6"/>
          </a:lnRef>
          <a:fillRef idx="3">
            <a:schemeClr val="accent6"/>
          </a:fillRef>
          <a:effectRef idx="2">
            <a:schemeClr val="accent6"/>
          </a:effectRef>
          <a:fontRef idx="minor">
            <a:schemeClr val="lt1"/>
          </a:fontRef>
        </p:style>
        <p:txBody>
          <a:bodyPr/>
          <a:lstStyle/>
          <a:p>
            <a:r>
              <a:rPr lang="es-CL" dirty="0" smtClean="0"/>
              <a:t>       POWERPOINT NÚMERO CUATRO</a:t>
            </a:r>
            <a:endParaRPr lang="es-CL" dirty="0"/>
          </a:p>
        </p:txBody>
      </p:sp>
      <p:sp>
        <p:nvSpPr>
          <p:cNvPr id="3" name="Marcador de contenido 2"/>
          <p:cNvSpPr>
            <a:spLocks noGrp="1"/>
          </p:cNvSpPr>
          <p:nvPr>
            <p:ph idx="1"/>
          </p:nvPr>
        </p:nvSpPr>
        <p:spPr>
          <a:xfrm>
            <a:off x="2592925" y="2597624"/>
            <a:ext cx="8915400" cy="3777622"/>
          </a:xfrm>
          <a:solidFill>
            <a:srgbClr val="00B0F0"/>
          </a:solidFill>
          <a:ln>
            <a:solidFill>
              <a:srgbClr val="00B050"/>
            </a:solidFill>
          </a:ln>
        </p:spPr>
        <p:style>
          <a:lnRef idx="1">
            <a:schemeClr val="accent6"/>
          </a:lnRef>
          <a:fillRef idx="3">
            <a:schemeClr val="accent6"/>
          </a:fillRef>
          <a:effectRef idx="2">
            <a:schemeClr val="accent6"/>
          </a:effectRef>
          <a:fontRef idx="minor">
            <a:schemeClr val="lt1"/>
          </a:fontRef>
        </p:style>
        <p:txBody>
          <a:bodyPr>
            <a:normAutofit fontScale="92500" lnSpcReduction="10000"/>
          </a:bodyPr>
          <a:lstStyle/>
          <a:p>
            <a:pPr marL="0" indent="0">
              <a:buNone/>
            </a:pPr>
            <a:r>
              <a:rPr lang="es-CL" sz="4400" dirty="0" smtClean="0"/>
              <a:t>EL PROCESO DE FORMACIÓN Y ORGANIZACIÓN DE LA REPÚBLICA EN CHILE  Y LA INSERCIÓN DE </a:t>
            </a:r>
            <a:r>
              <a:rPr lang="es-CL" sz="4400" dirty="0" smtClean="0"/>
              <a:t>NUESTRA</a:t>
            </a:r>
            <a:r>
              <a:rPr lang="es-CL" sz="4400" dirty="0" smtClean="0"/>
              <a:t> </a:t>
            </a:r>
            <a:r>
              <a:rPr lang="es-CL" sz="4400" dirty="0" smtClean="0"/>
              <a:t>ECONOMÍA </a:t>
            </a:r>
            <a:r>
              <a:rPr lang="es-CL" sz="4400" dirty="0" smtClean="0"/>
              <a:t> </a:t>
            </a:r>
            <a:r>
              <a:rPr lang="es-CL" sz="4400" dirty="0" smtClean="0"/>
              <a:t>EN EL MUNDO OCCIDENTAL DURANTE LA PRIMERA MITAD DEL SIGLO XIX</a:t>
            </a:r>
            <a:endParaRPr lang="es-CL" sz="4400" dirty="0"/>
          </a:p>
        </p:txBody>
      </p:sp>
    </p:spTree>
    <p:extLst>
      <p:ext uri="{BB962C8B-B14F-4D97-AF65-F5344CB8AC3E}">
        <p14:creationId xmlns:p14="http://schemas.microsoft.com/office/powerpoint/2010/main" val="2131113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MINERÍA</a:t>
            </a:r>
            <a:endParaRPr lang="es-CL" dirty="0"/>
          </a:p>
        </p:txBody>
      </p:sp>
      <p:pic>
        <p:nvPicPr>
          <p:cNvPr id="4" name="Marcador de contenido 3"/>
          <p:cNvPicPr>
            <a:picLocks noGrp="1" noChangeAspect="1"/>
          </p:cNvPicPr>
          <p:nvPr>
            <p:ph idx="1"/>
          </p:nvPr>
        </p:nvPicPr>
        <p:blipFill>
          <a:blip r:embed="rId4"/>
          <a:stretch>
            <a:fillRect/>
          </a:stretch>
        </p:blipFill>
        <p:spPr>
          <a:xfrm>
            <a:off x="3111690" y="2133600"/>
            <a:ext cx="7274256" cy="37782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0681553"/>
      </p:ext>
    </p:extLst>
  </p:cSld>
  <p:clrMapOvr>
    <a:masterClrMapping/>
  </p:clrMapOvr>
  <mc:AlternateContent xmlns:mc="http://schemas.openxmlformats.org/markup-compatibility/2006" xmlns:p14="http://schemas.microsoft.com/office/powerpoint/2010/main">
    <mc:Choice Requires="p14">
      <p:transition spd="slow" p14:dur="2000" advTm="31414"/>
    </mc:Choice>
    <mc:Fallback xmlns="">
      <p:transition spd="slow" advTm="3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EXPORTACIÓN DE TRIGO A CALIFORNIA(EEUU) Y AUSTRALIA</a:t>
            </a:r>
            <a:endParaRPr lang="es-CL" dirty="0"/>
          </a:p>
        </p:txBody>
      </p:sp>
      <p:pic>
        <p:nvPicPr>
          <p:cNvPr id="4" name="Marcador de contenido 3"/>
          <p:cNvPicPr>
            <a:picLocks noGrp="1" noChangeAspect="1"/>
          </p:cNvPicPr>
          <p:nvPr>
            <p:ph idx="1"/>
          </p:nvPr>
        </p:nvPicPr>
        <p:blipFill>
          <a:blip r:embed="rId4"/>
          <a:stretch>
            <a:fillRect/>
          </a:stretch>
        </p:blipFill>
        <p:spPr>
          <a:xfrm>
            <a:off x="2592924" y="2133600"/>
            <a:ext cx="8489057" cy="415801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3395128"/>
      </p:ext>
    </p:extLst>
  </p:cSld>
  <p:clrMapOvr>
    <a:masterClrMapping/>
  </p:clrMapOvr>
  <mc:AlternateContent xmlns:mc="http://schemas.openxmlformats.org/markup-compatibility/2006" xmlns:p14="http://schemas.microsoft.com/office/powerpoint/2010/main">
    <mc:Choice Requires="p14">
      <p:transition spd="slow" p14:dur="2000" advTm="32532"/>
    </mc:Choice>
    <mc:Fallback xmlns="">
      <p:transition spd="slow" advTm="3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B0F0"/>
          </a:solidFill>
        </p:spPr>
        <p:txBody>
          <a:bodyPr/>
          <a:lstStyle/>
          <a:p>
            <a:r>
              <a:rPr lang="es-CL" dirty="0" smtClean="0"/>
              <a:t>   RESUMEN BASES ECONÓMICAS DESDE </a:t>
            </a:r>
            <a:br>
              <a:rPr lang="es-CL" dirty="0" smtClean="0"/>
            </a:br>
            <a:r>
              <a:rPr lang="es-CL" dirty="0"/>
              <a:t> </a:t>
            </a:r>
            <a:r>
              <a:rPr lang="es-CL" dirty="0" smtClean="0"/>
              <a:t>  1831 HASTA MEDIADOS DEL SIGLO XIX</a:t>
            </a:r>
            <a:endParaRPr lang="es-CL" dirty="0"/>
          </a:p>
        </p:txBody>
      </p:sp>
      <p:sp>
        <p:nvSpPr>
          <p:cNvPr id="3" name="Marcador de contenido 2"/>
          <p:cNvSpPr>
            <a:spLocks noGrp="1"/>
          </p:cNvSpPr>
          <p:nvPr>
            <p:ph idx="1"/>
          </p:nvPr>
        </p:nvSpPr>
        <p:spPr>
          <a:solidFill>
            <a:srgbClr val="00B0F0"/>
          </a:solidFill>
        </p:spPr>
        <p:txBody>
          <a:bodyPr>
            <a:normAutofit fontScale="92500" lnSpcReduction="20000"/>
          </a:bodyPr>
          <a:lstStyle/>
          <a:p>
            <a:pPr marL="0" indent="0">
              <a:buNone/>
            </a:pPr>
            <a:endParaRPr lang="es-CL" dirty="0" smtClean="0"/>
          </a:p>
          <a:p>
            <a:pPr>
              <a:buAutoNum type="arabicPeriod"/>
            </a:pPr>
            <a:r>
              <a:rPr lang="es-CL" dirty="0" smtClean="0"/>
              <a:t>LA AGRICULTURA Y LA MINERÍA , FUNDAMENTALMENTE EN EL ÁMBITO DE LAS EXPORTACIONES, CONSTITUYERON LA BASE DE LA ECONOMÍA NACIONAL,VALE DECIR, EXPORTACIÓN DE MATERIAS PRIMAS O RECURSOS NATURALES</a:t>
            </a:r>
          </a:p>
          <a:p>
            <a:pPr>
              <a:buAutoNum type="arabicPeriod"/>
            </a:pPr>
            <a:r>
              <a:rPr lang="es-CL" dirty="0" smtClean="0"/>
              <a:t>EL ESTADO ORGANIZÓ SUS FINANZAS Y LA ADMINISTRACIÓN DE SUS RIQUEZAS MEDIANTE LA MODERNIZACIÓN DE LS LEYES TRIBUTARIAS PARA MEJORAR LA RECAUDACIÓN FISCAL( DEL ESTADO)</a:t>
            </a:r>
          </a:p>
          <a:p>
            <a:pPr>
              <a:buAutoNum type="arabicPeriod"/>
            </a:pPr>
            <a:r>
              <a:rPr lang="es-CL" dirty="0" smtClean="0"/>
              <a:t>LA EXPORTACIÓN DE TRIGO A CALIFORNIA Y AUSTRALIA FUE SIGNIFICATIVA</a:t>
            </a:r>
          </a:p>
          <a:p>
            <a:pPr>
              <a:buAutoNum type="arabicPeriod"/>
            </a:pPr>
            <a:r>
              <a:rPr lang="es-CL" dirty="0" smtClean="0"/>
              <a:t>DESCUBRIMIENTO DEL MINERAL DE PLATA DE CHAÑARCILLO, TRES PUNTAS Y TAMAYA EN EL NORTE DEL PAÍS QUE CONTRIBUYÓ A DESARROLLAR UN EMPRESARIADO MINERO </a:t>
            </a:r>
          </a:p>
          <a:p>
            <a:pPr>
              <a:buAutoNum type="arabicPeriod"/>
            </a:pPr>
            <a:r>
              <a:rPr lang="es-CL" dirty="0" smtClean="0"/>
              <a:t>VALPARAÍSO COMO PRINCIPAL PUERTO SE CONVIERTE EN UN CENTRO ECONÓMICO DETERMINANTE PARA CHILE( ALMACENES FRANCOS PERMITÍAN GUARDAR MERCADERÍA EXTRANJERA SIN PAGAR IMPUESTOS)</a:t>
            </a:r>
            <a:endParaRPr lang="es-CL" dirty="0"/>
          </a:p>
        </p:txBody>
      </p:sp>
    </p:spTree>
    <p:extLst>
      <p:ext uri="{BB962C8B-B14F-4D97-AF65-F5344CB8AC3E}">
        <p14:creationId xmlns:p14="http://schemas.microsoft.com/office/powerpoint/2010/main" val="3168674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INVITACIÓN</a:t>
            </a:r>
            <a:endParaRPr lang="es-CL" dirty="0"/>
          </a:p>
        </p:txBody>
      </p:sp>
      <p:sp>
        <p:nvSpPr>
          <p:cNvPr id="3" name="Marcador de contenido 2"/>
          <p:cNvSpPr>
            <a:spLocks noGrp="1"/>
          </p:cNvSpPr>
          <p:nvPr>
            <p:ph idx="1"/>
          </p:nvPr>
        </p:nvSpPr>
        <p:spPr/>
        <p:txBody>
          <a:bodyPr/>
          <a:lstStyle/>
          <a:p>
            <a:pPr marL="0" indent="0">
              <a:buNone/>
            </a:pPr>
            <a:endParaRPr lang="es-CL" dirty="0" smtClean="0"/>
          </a:p>
          <a:p>
            <a:pPr marL="0" indent="0">
              <a:buNone/>
            </a:pPr>
            <a:r>
              <a:rPr lang="es-CL" dirty="0" smtClean="0"/>
              <a:t> - A </a:t>
            </a:r>
            <a:r>
              <a:rPr lang="es-CL" dirty="0"/>
              <a:t>CONTINUACIÓN TE INVITO A RESPONDER LAS </a:t>
            </a:r>
            <a:r>
              <a:rPr lang="es-CL" dirty="0" smtClean="0"/>
              <a:t>CATORCE </a:t>
            </a:r>
            <a:r>
              <a:rPr lang="es-CL" dirty="0"/>
              <a:t>PREGUNTAS QUE SE </a:t>
            </a:r>
          </a:p>
          <a:p>
            <a:pPr marL="0" indent="0">
              <a:buNone/>
            </a:pPr>
            <a:r>
              <a:rPr lang="es-CL" dirty="0" smtClean="0"/>
              <a:t> </a:t>
            </a:r>
            <a:r>
              <a:rPr lang="es-CL" dirty="0"/>
              <a:t>PLANTEARÁN EN LAS SIGUIENTES LÁMINAS DEL POWER POINT </a:t>
            </a:r>
            <a:endParaRPr lang="es-CL" dirty="0" smtClean="0"/>
          </a:p>
          <a:p>
            <a:pPr marL="0" indent="0">
              <a:buNone/>
            </a:pPr>
            <a:r>
              <a:rPr lang="es-CL" dirty="0" smtClean="0"/>
              <a:t>- RECUERDA QUE LA EVALUACIÓN NO LLEVA NOTA NÚMERICA, ES FORMATIVA.</a:t>
            </a:r>
            <a:endParaRPr lang="es-CL" dirty="0"/>
          </a:p>
          <a:p>
            <a:pPr marL="0" indent="0">
              <a:buNone/>
            </a:pPr>
            <a:endParaRPr lang="es-CL" dirty="0"/>
          </a:p>
          <a:p>
            <a:pPr marL="0" indent="0">
              <a:buNone/>
            </a:pPr>
            <a:endParaRPr lang="es-CL"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8416995"/>
      </p:ext>
    </p:extLst>
  </p:cSld>
  <p:clrMapOvr>
    <a:masterClrMapping/>
  </p:clrMapOvr>
  <mc:AlternateContent xmlns:mc="http://schemas.openxmlformats.org/markup-compatibility/2006" xmlns:p14="http://schemas.microsoft.com/office/powerpoint/2010/main">
    <mc:Choice Requires="p14">
      <p:transition spd="slow" p14:dur="2000" advTm="38905"/>
    </mc:Choice>
    <mc:Fallback xmlns="">
      <p:transition spd="slow" advTm="38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ACTIVIDAD NÚMERO 4</a:t>
            </a:r>
            <a:endParaRPr lang="es-CL" dirty="0"/>
          </a:p>
        </p:txBody>
      </p:sp>
      <p:sp>
        <p:nvSpPr>
          <p:cNvPr id="3" name="Marcador de contenido 2"/>
          <p:cNvSpPr>
            <a:spLocks noGrp="1"/>
          </p:cNvSpPr>
          <p:nvPr>
            <p:ph idx="1"/>
          </p:nvPr>
        </p:nvSpPr>
        <p:spPr/>
        <p:txBody>
          <a:bodyPr>
            <a:normAutofit/>
          </a:bodyPr>
          <a:lstStyle/>
          <a:p>
            <a:pPr marL="0" indent="0">
              <a:buNone/>
            </a:pPr>
            <a:r>
              <a:rPr lang="es-CL" dirty="0"/>
              <a:t>Aprendizaje esperado: Evaluar de manera formativa y a través de un formato de preguntas tipo prueba electiva de Historia y Ciencias Sociales , las capacidades de comprensión </a:t>
            </a:r>
            <a:r>
              <a:rPr lang="es-CL" dirty="0" smtClean="0"/>
              <a:t>, interpretación y análisis </a:t>
            </a:r>
            <a:r>
              <a:rPr lang="es-CL" dirty="0"/>
              <a:t>de los contenidos </a:t>
            </a:r>
            <a:r>
              <a:rPr lang="es-CL" dirty="0" smtClean="0"/>
              <a:t>del PowerPoint número </a:t>
            </a:r>
            <a:r>
              <a:rPr lang="es-CL" dirty="0"/>
              <a:t>4 </a:t>
            </a:r>
            <a:r>
              <a:rPr lang="es-CL" dirty="0" smtClean="0"/>
              <a:t>“el proceso de formación y organización de la república en chile  y la inserción de la economía chilena en el mundo occidental durante la primera mitad del siglo XIX”</a:t>
            </a:r>
          </a:p>
          <a:p>
            <a:pPr marL="0" indent="0">
              <a:buNone/>
            </a:pPr>
            <a:r>
              <a:rPr lang="es-CL" dirty="0" smtClean="0"/>
              <a:t> Instrucciones</a:t>
            </a:r>
            <a:r>
              <a:rPr lang="es-CL" dirty="0"/>
              <a:t>: Este control consta de </a:t>
            </a:r>
            <a:r>
              <a:rPr lang="es-CL" dirty="0" smtClean="0"/>
              <a:t>14 </a:t>
            </a:r>
            <a:r>
              <a:rPr lang="es-CL" dirty="0"/>
              <a:t>preguntas, cada una de las cuales tiene cinco opciones señaladas con las letras A, B, C, D y E, una sola de las cuales es la correcta.</a:t>
            </a:r>
          </a:p>
          <a:p>
            <a:pPr marL="0" indent="0">
              <a:buNone/>
            </a:pPr>
            <a:r>
              <a:rPr lang="es-CL" dirty="0"/>
              <a:t>Ante cualquier inquietud, plantearla a erich.bustamante@liceonsmariainmaculada.cl</a:t>
            </a:r>
          </a:p>
          <a:p>
            <a:pPr marL="0" indent="0">
              <a:buNone/>
            </a:pPr>
            <a:endParaRPr lang="es-CL" dirty="0"/>
          </a:p>
        </p:txBody>
      </p:sp>
    </p:spTree>
    <p:extLst>
      <p:ext uri="{BB962C8B-B14F-4D97-AF65-F5344CB8AC3E}">
        <p14:creationId xmlns:p14="http://schemas.microsoft.com/office/powerpoint/2010/main" val="3899057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normAutofit fontScale="92500" lnSpcReduction="20000"/>
          </a:bodyPr>
          <a:lstStyle/>
          <a:p>
            <a:pPr marL="0" indent="0">
              <a:buNone/>
            </a:pPr>
            <a:r>
              <a:rPr lang="es-CL" dirty="0" smtClean="0"/>
              <a:t>1. Chile  </a:t>
            </a:r>
            <a:r>
              <a:rPr lang="es-CL" dirty="0"/>
              <a:t>queda  dividido  en  8  provincias;  las  provincias  tendrán  Asambleas</a:t>
            </a:r>
          </a:p>
          <a:p>
            <a:pPr marL="0" indent="0">
              <a:buNone/>
            </a:pPr>
            <a:r>
              <a:rPr lang="es-CL" dirty="0" smtClean="0"/>
              <a:t>Provinciales </a:t>
            </a:r>
            <a:r>
              <a:rPr lang="es-CL" dirty="0"/>
              <a:t>y un Intendente elegido por las Municipalidades; por votación</a:t>
            </a:r>
          </a:p>
          <a:p>
            <a:pPr marL="0" indent="0">
              <a:buNone/>
            </a:pPr>
            <a:r>
              <a:rPr lang="es-CL" dirty="0"/>
              <a:t>se  elegirán  a  los  jueces  y  curas  párrocos.  El  jefe  de  Gobierno  llevará  el</a:t>
            </a:r>
          </a:p>
          <a:p>
            <a:pPr marL="0" indent="0">
              <a:buNone/>
            </a:pPr>
            <a:r>
              <a:rPr lang="es-CL" dirty="0"/>
              <a:t>título de Presidente de la República y se elegirá por votación popular a un</a:t>
            </a:r>
          </a:p>
          <a:p>
            <a:pPr marL="0" indent="0">
              <a:buNone/>
            </a:pPr>
            <a:r>
              <a:rPr lang="es-CL" dirty="0"/>
              <a:t>Vicepresidente de la República”. Estas características corresponden a:</a:t>
            </a:r>
          </a:p>
          <a:p>
            <a:pPr marL="0" indent="0">
              <a:buNone/>
            </a:pPr>
            <a:endParaRPr lang="es-CL" dirty="0"/>
          </a:p>
          <a:p>
            <a:pPr marL="0" indent="0">
              <a:buNone/>
            </a:pPr>
            <a:r>
              <a:rPr lang="es-CL" dirty="0"/>
              <a:t>A) El Reglamento Constitucional Provisorio de 1812</a:t>
            </a:r>
          </a:p>
          <a:p>
            <a:pPr marL="0" indent="0">
              <a:buNone/>
            </a:pPr>
            <a:r>
              <a:rPr lang="es-CL" dirty="0"/>
              <a:t>B) </a:t>
            </a:r>
            <a:r>
              <a:rPr lang="es-CL" dirty="0" smtClean="0"/>
              <a:t>La Carta Fundamental </a:t>
            </a:r>
            <a:r>
              <a:rPr lang="es-CL" dirty="0"/>
              <a:t>de 1826</a:t>
            </a:r>
          </a:p>
          <a:p>
            <a:pPr marL="0" indent="0">
              <a:buNone/>
            </a:pPr>
            <a:r>
              <a:rPr lang="es-CL" dirty="0"/>
              <a:t>C) La Constitución Moralista de 1823</a:t>
            </a:r>
          </a:p>
          <a:p>
            <a:pPr marL="0" indent="0">
              <a:buNone/>
            </a:pPr>
            <a:r>
              <a:rPr lang="es-CL" dirty="0"/>
              <a:t>D) La Constitución Liberal de 1828</a:t>
            </a:r>
          </a:p>
          <a:p>
            <a:pPr marL="0" indent="0">
              <a:buNone/>
            </a:pPr>
            <a:r>
              <a:rPr lang="es-CL" dirty="0"/>
              <a:t>E) La Constitución de 1818</a:t>
            </a:r>
          </a:p>
          <a:p>
            <a:pPr marL="0" indent="0">
              <a:buNone/>
            </a:pPr>
            <a:endParaRPr lang="es-CL" dirty="0"/>
          </a:p>
        </p:txBody>
      </p:sp>
    </p:spTree>
    <p:extLst>
      <p:ext uri="{BB962C8B-B14F-4D97-AF65-F5344CB8AC3E}">
        <p14:creationId xmlns:p14="http://schemas.microsoft.com/office/powerpoint/2010/main" val="1073393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559558"/>
            <a:ext cx="8915400" cy="6168788"/>
          </a:xfrm>
        </p:spPr>
        <p:txBody>
          <a:bodyPr/>
          <a:lstStyle/>
          <a:p>
            <a:pPr marL="0" indent="0">
              <a:buNone/>
            </a:pPr>
            <a:r>
              <a:rPr lang="es-CL" dirty="0" smtClean="0"/>
              <a:t>2. Teniendo </a:t>
            </a:r>
            <a:r>
              <a:rPr lang="es-CL" dirty="0"/>
              <a:t>una visión de conjunto sobre el período que va desde 1823 a</a:t>
            </a:r>
          </a:p>
          <a:p>
            <a:pPr marL="0" indent="0">
              <a:buNone/>
            </a:pPr>
            <a:r>
              <a:rPr lang="es-CL" dirty="0"/>
              <a:t>1830, conocido también como el de la organización de la República, es</a:t>
            </a:r>
          </a:p>
          <a:p>
            <a:pPr marL="0" indent="0">
              <a:buNone/>
            </a:pPr>
            <a:r>
              <a:rPr lang="es-CL" dirty="0"/>
              <a:t>posible afirmar que</a:t>
            </a:r>
          </a:p>
          <a:p>
            <a:pPr marL="0" indent="0">
              <a:buNone/>
            </a:pPr>
            <a:r>
              <a:rPr lang="es-CL" dirty="0" smtClean="0"/>
              <a:t>I</a:t>
            </a:r>
            <a:r>
              <a:rPr lang="es-CL" dirty="0"/>
              <a:t>.	Por el debate político y la aparición de tendencias políticas puede considerarse un período de aprendizaje político.</a:t>
            </a:r>
          </a:p>
          <a:p>
            <a:pPr marL="0" indent="0">
              <a:buNone/>
            </a:pPr>
            <a:r>
              <a:rPr lang="es-CL" dirty="0"/>
              <a:t>II.	Por la inestabilidad gubernamental y la intervención de caudillos puede apreciarse como un período de crisis política.</a:t>
            </a:r>
          </a:p>
          <a:p>
            <a:pPr marL="0" indent="0">
              <a:buNone/>
            </a:pPr>
            <a:r>
              <a:rPr lang="es-CL" dirty="0"/>
              <a:t>III.     Por la aparición de una serie de ensayos constitucionales se</a:t>
            </a:r>
          </a:p>
          <a:p>
            <a:pPr marL="0" indent="0">
              <a:buNone/>
            </a:pPr>
            <a:r>
              <a:rPr lang="es-CL" dirty="0"/>
              <a:t>puede apreciar una clara intención de dictar una legislación social</a:t>
            </a:r>
            <a:r>
              <a:rPr lang="es-CL" dirty="0" smtClean="0"/>
              <a:t>.</a:t>
            </a:r>
          </a:p>
          <a:p>
            <a:pPr marL="0" indent="0">
              <a:buNone/>
            </a:pPr>
            <a:endParaRPr lang="es-CL" dirty="0" smtClean="0"/>
          </a:p>
          <a:p>
            <a:pPr>
              <a:buAutoNum type="alphaUcParenR"/>
            </a:pPr>
            <a:r>
              <a:rPr lang="es-CL" dirty="0" smtClean="0"/>
              <a:t>Sólo </a:t>
            </a:r>
            <a:r>
              <a:rPr lang="es-CL" dirty="0"/>
              <a:t>I </a:t>
            </a:r>
            <a:endParaRPr lang="es-CL" dirty="0" smtClean="0"/>
          </a:p>
          <a:p>
            <a:pPr>
              <a:buAutoNum type="alphaUcParenR"/>
            </a:pPr>
            <a:r>
              <a:rPr lang="es-CL" dirty="0" smtClean="0"/>
              <a:t>B</a:t>
            </a:r>
            <a:r>
              <a:rPr lang="es-CL" dirty="0"/>
              <a:t>) Sólo III</a:t>
            </a:r>
          </a:p>
          <a:p>
            <a:pPr marL="0" indent="0">
              <a:buNone/>
            </a:pPr>
            <a:r>
              <a:rPr lang="es-CL" dirty="0"/>
              <a:t>C) Sólo I y II </a:t>
            </a:r>
            <a:endParaRPr lang="es-CL" dirty="0" smtClean="0"/>
          </a:p>
          <a:p>
            <a:pPr marL="0" indent="0">
              <a:buNone/>
            </a:pPr>
            <a:r>
              <a:rPr lang="es-CL" dirty="0" smtClean="0"/>
              <a:t>D</a:t>
            </a:r>
            <a:r>
              <a:rPr lang="es-CL" dirty="0"/>
              <a:t>) Sólo I y III </a:t>
            </a:r>
            <a:endParaRPr lang="es-CL" dirty="0" smtClean="0"/>
          </a:p>
          <a:p>
            <a:pPr marL="0" indent="0">
              <a:buNone/>
            </a:pPr>
            <a:r>
              <a:rPr lang="es-CL" dirty="0" smtClean="0"/>
              <a:t>E</a:t>
            </a:r>
            <a:r>
              <a:rPr lang="es-CL" dirty="0"/>
              <a:t>) I, II y III</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3231576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pPr marL="0" indent="0">
              <a:buNone/>
            </a:pPr>
            <a:r>
              <a:rPr lang="es-CL" dirty="0" smtClean="0"/>
              <a:t>3.Durante </a:t>
            </a:r>
            <a:r>
              <a:rPr lang="es-CL" dirty="0"/>
              <a:t>el período 1823 – 1830 los distintos sectores liberales propiciaron la construcción de un Estado que protegiera los derechos y libertades de las</a:t>
            </a:r>
          </a:p>
          <a:p>
            <a:pPr marL="0" indent="0">
              <a:buNone/>
            </a:pPr>
            <a:r>
              <a:rPr lang="es-CL" dirty="0"/>
              <a:t>personas. Estos principios políticos estaban inspirados en</a:t>
            </a:r>
          </a:p>
          <a:p>
            <a:pPr marL="0" indent="0">
              <a:buNone/>
            </a:pPr>
            <a:endParaRPr lang="es-CL" dirty="0"/>
          </a:p>
          <a:p>
            <a:pPr marL="0" indent="0">
              <a:buNone/>
            </a:pPr>
            <a:r>
              <a:rPr lang="es-CL" dirty="0"/>
              <a:t>A) el socialismo</a:t>
            </a:r>
          </a:p>
          <a:p>
            <a:pPr marL="0" indent="0">
              <a:buNone/>
            </a:pPr>
            <a:r>
              <a:rPr lang="es-CL" dirty="0"/>
              <a:t>B) el nacionalismo</a:t>
            </a:r>
          </a:p>
          <a:p>
            <a:pPr marL="0" indent="0">
              <a:buNone/>
            </a:pPr>
            <a:r>
              <a:rPr lang="es-CL" dirty="0"/>
              <a:t>C) la ilustración</a:t>
            </a:r>
          </a:p>
          <a:p>
            <a:pPr marL="0" indent="0">
              <a:buNone/>
            </a:pPr>
            <a:r>
              <a:rPr lang="es-CL" dirty="0"/>
              <a:t>D) el americanismo</a:t>
            </a:r>
          </a:p>
          <a:p>
            <a:pPr marL="0" indent="0">
              <a:buNone/>
            </a:pPr>
            <a:r>
              <a:rPr lang="es-CL" dirty="0"/>
              <a:t>E) el </a:t>
            </a:r>
            <a:r>
              <a:rPr lang="es-CL" dirty="0" err="1"/>
              <a:t>fisiocratismo</a:t>
            </a:r>
            <a:endParaRPr lang="es-CL" dirty="0"/>
          </a:p>
          <a:p>
            <a:pPr marL="0" indent="0">
              <a:buNone/>
            </a:pPr>
            <a:endParaRPr lang="es-CL" dirty="0"/>
          </a:p>
          <a:p>
            <a:pPr marL="0" indent="0">
              <a:buNone/>
            </a:pPr>
            <a:endParaRPr lang="es-CL" dirty="0"/>
          </a:p>
        </p:txBody>
      </p:sp>
    </p:spTree>
    <p:extLst>
      <p:ext uri="{BB962C8B-B14F-4D97-AF65-F5344CB8AC3E}">
        <p14:creationId xmlns:p14="http://schemas.microsoft.com/office/powerpoint/2010/main" val="2009408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764275"/>
            <a:ext cx="8915400" cy="5146947"/>
          </a:xfrm>
        </p:spPr>
        <p:txBody>
          <a:bodyPr>
            <a:normAutofit/>
          </a:bodyPr>
          <a:lstStyle/>
          <a:p>
            <a:pPr marL="0" indent="0">
              <a:buNone/>
            </a:pPr>
            <a:r>
              <a:rPr lang="es-CL" dirty="0" smtClean="0"/>
              <a:t>4. </a:t>
            </a:r>
            <a:r>
              <a:rPr lang="es-CL" dirty="0"/>
              <a:t>¿</a:t>
            </a:r>
            <a:r>
              <a:rPr lang="es-CL" dirty="0" smtClean="0"/>
              <a:t>Qué </a:t>
            </a:r>
            <a:r>
              <a:rPr lang="es-CL" dirty="0"/>
              <a:t>grupos políticos obtuvieron el triunfo tras las disputas de la </a:t>
            </a:r>
            <a:r>
              <a:rPr lang="es-CL" dirty="0" smtClean="0"/>
              <a:t>década    </a:t>
            </a:r>
            <a:r>
              <a:rPr lang="es-CL" dirty="0"/>
              <a:t>de 1820 y en la guerra civil de 1829?</a:t>
            </a:r>
          </a:p>
          <a:p>
            <a:pPr marL="0" indent="0">
              <a:buNone/>
            </a:pPr>
            <a:r>
              <a:rPr lang="es-CL" dirty="0" smtClean="0"/>
              <a:t>I</a:t>
            </a:r>
            <a:r>
              <a:rPr lang="es-CL" dirty="0"/>
              <a:t>.     </a:t>
            </a:r>
            <a:r>
              <a:rPr lang="es-CL" dirty="0" smtClean="0"/>
              <a:t>Estanqueros </a:t>
            </a:r>
            <a:r>
              <a:rPr lang="es-CL" dirty="0"/>
              <a:t>y Pelucones.</a:t>
            </a:r>
          </a:p>
          <a:p>
            <a:pPr marL="400050" indent="-400050">
              <a:buAutoNum type="romanUcPeriod" startAt="2"/>
            </a:pPr>
            <a:r>
              <a:rPr lang="es-CL" dirty="0" smtClean="0"/>
              <a:t>O’higginistas </a:t>
            </a:r>
            <a:r>
              <a:rPr lang="es-CL" dirty="0"/>
              <a:t>y seguidores de Ramón Freire. </a:t>
            </a:r>
            <a:endParaRPr lang="es-CL" dirty="0" smtClean="0"/>
          </a:p>
          <a:p>
            <a:pPr marL="400050" indent="-400050">
              <a:buAutoNum type="romanUcPeriod" startAt="3"/>
            </a:pPr>
            <a:r>
              <a:rPr lang="es-CL" dirty="0" smtClean="0"/>
              <a:t>Federales </a:t>
            </a:r>
            <a:r>
              <a:rPr lang="es-CL" dirty="0"/>
              <a:t>y Pipiolos</a:t>
            </a:r>
            <a:r>
              <a:rPr lang="es-CL" dirty="0" smtClean="0"/>
              <a:t>.</a:t>
            </a:r>
          </a:p>
          <a:p>
            <a:pPr marL="400050" indent="-400050">
              <a:buAutoNum type="romanUcPeriod" startAt="3"/>
            </a:pPr>
            <a:endParaRPr lang="es-CL" dirty="0" smtClean="0"/>
          </a:p>
          <a:p>
            <a:pPr>
              <a:buAutoNum type="alphaUcParenR"/>
            </a:pPr>
            <a:r>
              <a:rPr lang="it-IT" dirty="0" smtClean="0"/>
              <a:t>Solo </a:t>
            </a:r>
            <a:r>
              <a:rPr lang="it-IT" dirty="0"/>
              <a:t>I </a:t>
            </a:r>
            <a:endParaRPr lang="it-IT" dirty="0" smtClean="0"/>
          </a:p>
          <a:p>
            <a:pPr>
              <a:buAutoNum type="alphaUcParenR"/>
            </a:pPr>
            <a:r>
              <a:rPr lang="it-IT" dirty="0" smtClean="0"/>
              <a:t>B</a:t>
            </a:r>
            <a:r>
              <a:rPr lang="it-IT" dirty="0"/>
              <a:t>) Solo II </a:t>
            </a:r>
            <a:endParaRPr lang="it-IT" dirty="0" smtClean="0"/>
          </a:p>
          <a:p>
            <a:pPr>
              <a:buAutoNum type="alphaUcParenR"/>
            </a:pPr>
            <a:r>
              <a:rPr lang="it-IT" dirty="0" smtClean="0"/>
              <a:t>C</a:t>
            </a:r>
            <a:r>
              <a:rPr lang="it-IT" dirty="0"/>
              <a:t>) Solo III</a:t>
            </a:r>
          </a:p>
          <a:p>
            <a:pPr marL="0" indent="0">
              <a:buNone/>
            </a:pPr>
            <a:r>
              <a:rPr lang="it-IT" dirty="0"/>
              <a:t>D) Solo I y III </a:t>
            </a:r>
            <a:endParaRPr lang="it-IT" dirty="0" smtClean="0"/>
          </a:p>
          <a:p>
            <a:pPr marL="0" indent="0">
              <a:buNone/>
            </a:pPr>
            <a:r>
              <a:rPr lang="it-IT" dirty="0" smtClean="0"/>
              <a:t>E</a:t>
            </a:r>
            <a:r>
              <a:rPr lang="it-IT" dirty="0"/>
              <a:t>) Solo II y III </a:t>
            </a:r>
          </a:p>
          <a:p>
            <a:pPr marL="0" indent="0">
              <a:buNone/>
            </a:pPr>
            <a:endParaRPr lang="es-CL" dirty="0"/>
          </a:p>
          <a:p>
            <a:pPr marL="0" indent="0">
              <a:buNone/>
            </a:pPr>
            <a:endParaRPr lang="es-CL" dirty="0"/>
          </a:p>
          <a:p>
            <a:pPr marL="0" indent="0">
              <a:buNone/>
            </a:pPr>
            <a:endParaRPr lang="es-CL" dirty="0"/>
          </a:p>
        </p:txBody>
      </p:sp>
    </p:spTree>
    <p:extLst>
      <p:ext uri="{BB962C8B-B14F-4D97-AF65-F5344CB8AC3E}">
        <p14:creationId xmlns:p14="http://schemas.microsoft.com/office/powerpoint/2010/main" val="36157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859809"/>
            <a:ext cx="8915400" cy="5051413"/>
          </a:xfrm>
        </p:spPr>
        <p:txBody>
          <a:bodyPr>
            <a:normAutofit/>
          </a:bodyPr>
          <a:lstStyle/>
          <a:p>
            <a:pPr marL="0" indent="0">
              <a:buNone/>
            </a:pPr>
            <a:r>
              <a:rPr lang="es-CL" dirty="0" smtClean="0"/>
              <a:t>5. La </a:t>
            </a:r>
            <a:r>
              <a:rPr lang="es-CL" dirty="0"/>
              <a:t>Doctrina Monroe (1823) es considerada una de las políticas norteamericanas que  define  las  relaciones  entre  los  Estados  Unidos  y  Latinoamérica.  La  frase señalada  por  el  Presidente  estadounidense  James  Monroe  «América  para  los americanos»  viene  a  resumir  dicha  política  de  Estados  Unidos  durante  gran parte  del  siglo  XIX.  Entre  los  objetivos  centrales  que  perseguía  esta  doctrina cabe destacar el siguiente:</a:t>
            </a:r>
          </a:p>
          <a:p>
            <a:pPr marL="0" indent="0">
              <a:buNone/>
            </a:pPr>
            <a:endParaRPr lang="es-CL" dirty="0"/>
          </a:p>
          <a:p>
            <a:pPr marL="0" indent="0">
              <a:buNone/>
            </a:pPr>
            <a:r>
              <a:rPr lang="es-CL" dirty="0" smtClean="0"/>
              <a:t>A)favorecer </a:t>
            </a:r>
            <a:r>
              <a:rPr lang="es-CL" dirty="0"/>
              <a:t>las relaciones comerciales entre los países latinoamericanos. </a:t>
            </a:r>
          </a:p>
          <a:p>
            <a:pPr marL="0" indent="0">
              <a:buNone/>
            </a:pPr>
            <a:r>
              <a:rPr lang="es-CL" dirty="0"/>
              <a:t>B) </a:t>
            </a:r>
            <a:r>
              <a:rPr lang="es-CL" dirty="0" smtClean="0"/>
              <a:t>resguardar </a:t>
            </a:r>
            <a:r>
              <a:rPr lang="es-CL" dirty="0"/>
              <a:t>los territorios de las comunidades indígenas americanas.</a:t>
            </a:r>
          </a:p>
          <a:p>
            <a:pPr marL="0" indent="0">
              <a:buNone/>
            </a:pPr>
            <a:r>
              <a:rPr lang="es-CL" dirty="0" smtClean="0"/>
              <a:t>C) establecer  </a:t>
            </a:r>
            <a:r>
              <a:rPr lang="es-CL" dirty="0"/>
              <a:t>una  alianza  militar  de  defensa  mutua  entre  Estados  Unidos  </a:t>
            </a:r>
            <a:r>
              <a:rPr lang="es-CL" dirty="0" smtClean="0"/>
              <a:t>y América </a:t>
            </a:r>
            <a:r>
              <a:rPr lang="es-CL" dirty="0"/>
              <a:t>Latina.</a:t>
            </a:r>
          </a:p>
          <a:p>
            <a:pPr marL="0" indent="0">
              <a:buNone/>
            </a:pPr>
            <a:r>
              <a:rPr lang="es-CL" dirty="0"/>
              <a:t>D</a:t>
            </a:r>
            <a:r>
              <a:rPr lang="es-CL" dirty="0" smtClean="0"/>
              <a:t>) impedir </a:t>
            </a:r>
            <a:r>
              <a:rPr lang="es-CL" dirty="0"/>
              <a:t>cualquier intento de colonización por parte de estados europeos.</a:t>
            </a:r>
          </a:p>
          <a:p>
            <a:pPr marL="0" indent="0">
              <a:buNone/>
            </a:pPr>
            <a:r>
              <a:rPr lang="es-CL" dirty="0"/>
              <a:t>E</a:t>
            </a:r>
            <a:r>
              <a:rPr lang="es-CL" dirty="0" smtClean="0"/>
              <a:t>) definir </a:t>
            </a:r>
            <a:r>
              <a:rPr lang="es-CL" dirty="0"/>
              <a:t>la organización política de las nacientes repúblicas latinoamericanas</a:t>
            </a:r>
          </a:p>
        </p:txBody>
      </p:sp>
    </p:spTree>
    <p:extLst>
      <p:ext uri="{BB962C8B-B14F-4D97-AF65-F5344CB8AC3E}">
        <p14:creationId xmlns:p14="http://schemas.microsoft.com/office/powerpoint/2010/main" val="427671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4"/>
          <a:stretch>
            <a:fillRect/>
          </a:stretch>
        </p:blipFill>
        <p:spPr>
          <a:xfrm>
            <a:off x="2934269" y="2133599"/>
            <a:ext cx="7083188" cy="419896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
        <p:nvSpPr>
          <p:cNvPr id="7" name="Título 6"/>
          <p:cNvSpPr>
            <a:spLocks noGrp="1"/>
          </p:cNvSpPr>
          <p:nvPr>
            <p:ph type="title"/>
          </p:nvPr>
        </p:nvSpPr>
        <p:spPr/>
        <p:txBody>
          <a:bodyPr/>
          <a:lstStyle/>
          <a:p>
            <a:endParaRPr lang="es-CL"/>
          </a:p>
        </p:txBody>
      </p:sp>
    </p:spTree>
    <p:extLst>
      <p:ext uri="{BB962C8B-B14F-4D97-AF65-F5344CB8AC3E}">
        <p14:creationId xmlns:p14="http://schemas.microsoft.com/office/powerpoint/2010/main" val="1783590850"/>
      </p:ext>
    </p:extLst>
  </p:cSld>
  <p:clrMapOvr>
    <a:masterClrMapping/>
  </p:clrMapOvr>
  <mc:AlternateContent xmlns:mc="http://schemas.openxmlformats.org/markup-compatibility/2006" xmlns:p14="http://schemas.microsoft.com/office/powerpoint/2010/main">
    <mc:Choice Requires="p14">
      <p:transition spd="slow" p14:dur="2000" advTm="44749"/>
    </mc:Choice>
    <mc:Fallback xmlns="">
      <p:transition spd="slow" advTm="4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66382" y="782471"/>
            <a:ext cx="8915400" cy="5099713"/>
          </a:xfrm>
        </p:spPr>
        <p:txBody>
          <a:bodyPr>
            <a:normAutofit fontScale="92500" lnSpcReduction="10000"/>
          </a:bodyPr>
          <a:lstStyle/>
          <a:p>
            <a:pPr marL="0" indent="0">
              <a:buNone/>
            </a:pPr>
            <a:r>
              <a:rPr lang="es-CL" dirty="0" smtClean="0"/>
              <a:t>6.“La </a:t>
            </a:r>
            <a:r>
              <a:rPr lang="es-CL" dirty="0"/>
              <a:t>democracia que tanto pregonan los ilusos, es un absurdo en los </a:t>
            </a:r>
            <a:r>
              <a:rPr lang="es-CL" dirty="0" smtClean="0"/>
              <a:t>países como </a:t>
            </a:r>
            <a:r>
              <a:rPr lang="es-CL" dirty="0"/>
              <a:t>los americanos, llenos de vicios y donde los ciudadanos carecen </a:t>
            </a:r>
            <a:r>
              <a:rPr lang="es-CL" dirty="0" smtClean="0"/>
              <a:t>de toda </a:t>
            </a:r>
            <a:r>
              <a:rPr lang="es-CL" dirty="0"/>
              <a:t>virtud como es necesaria para establecer una verdadera </a:t>
            </a:r>
            <a:r>
              <a:rPr lang="es-CL" dirty="0" smtClean="0"/>
              <a:t>República. La </a:t>
            </a:r>
            <a:r>
              <a:rPr lang="es-CL" dirty="0"/>
              <a:t>monarquía no es tampoco el ideal americano: salimos de una terrible para volver a otra y ¿qué ganamos? La República es el sistema que hay que adoptar...”</a:t>
            </a:r>
          </a:p>
          <a:p>
            <a:pPr marL="0" indent="0">
              <a:buNone/>
            </a:pPr>
            <a:r>
              <a:rPr lang="es-CL" dirty="0"/>
              <a:t>(Carta de Portales a Cea, 1822)</a:t>
            </a:r>
          </a:p>
          <a:p>
            <a:pPr marL="0" indent="0">
              <a:buNone/>
            </a:pPr>
            <a:r>
              <a:rPr lang="es-CL" dirty="0" smtClean="0"/>
              <a:t>Para </a:t>
            </a:r>
            <a:r>
              <a:rPr lang="es-CL" dirty="0"/>
              <a:t>Diego Portales, de acuerdo al párrafo anterior, la democracia es:</a:t>
            </a:r>
          </a:p>
          <a:p>
            <a:pPr marL="0" indent="0">
              <a:buNone/>
            </a:pPr>
            <a:r>
              <a:rPr lang="es-CL" dirty="0" smtClean="0"/>
              <a:t>A</a:t>
            </a:r>
            <a:r>
              <a:rPr lang="es-CL" dirty="0"/>
              <a:t>) El régimen ideal para los países americanos, dado que la experiencia monárquica fue terrible.</a:t>
            </a:r>
          </a:p>
          <a:p>
            <a:pPr marL="0" indent="0">
              <a:buNone/>
            </a:pPr>
            <a:r>
              <a:rPr lang="es-CL" dirty="0"/>
              <a:t>B) Un sistema impracticable por la carencia de madurez cívica de los ciudadanos americanos.</a:t>
            </a:r>
          </a:p>
          <a:p>
            <a:pPr marL="0" indent="0">
              <a:buNone/>
            </a:pPr>
            <a:r>
              <a:rPr lang="es-CL" dirty="0"/>
              <a:t>C) Equivalente al sistema monárquico, pues no hace respetar los derechos individuales.</a:t>
            </a:r>
          </a:p>
          <a:p>
            <a:pPr marL="0" indent="0">
              <a:buNone/>
            </a:pPr>
            <a:r>
              <a:rPr lang="es-CL" dirty="0"/>
              <a:t>D) Poco adecuada para América por las inestabilidades económicas</a:t>
            </a:r>
          </a:p>
          <a:p>
            <a:pPr marL="0" indent="0">
              <a:buNone/>
            </a:pPr>
            <a:r>
              <a:rPr lang="es-CL" dirty="0"/>
              <a:t>existentes.</a:t>
            </a:r>
          </a:p>
          <a:p>
            <a:pPr marL="0" indent="0">
              <a:buNone/>
            </a:pPr>
            <a:r>
              <a:rPr lang="es-CL" dirty="0"/>
              <a:t>E)  Un sistema viciado que va en contra de la verdadera República.</a:t>
            </a:r>
          </a:p>
          <a:p>
            <a:pPr marL="0" indent="0">
              <a:buNone/>
            </a:pPr>
            <a:endParaRPr lang="es-CL" dirty="0"/>
          </a:p>
          <a:p>
            <a:pPr marL="0" indent="0">
              <a:buNone/>
            </a:pPr>
            <a:endParaRPr lang="es-CL" dirty="0"/>
          </a:p>
          <a:p>
            <a:pPr marL="0" indent="0">
              <a:buNone/>
            </a:pPr>
            <a:endParaRPr lang="es-CL" dirty="0"/>
          </a:p>
          <a:p>
            <a:pPr marL="0" indent="0">
              <a:buNone/>
            </a:pPr>
            <a:endParaRPr lang="es-CL" dirty="0"/>
          </a:p>
        </p:txBody>
      </p:sp>
    </p:spTree>
    <p:extLst>
      <p:ext uri="{BB962C8B-B14F-4D97-AF65-F5344CB8AC3E}">
        <p14:creationId xmlns:p14="http://schemas.microsoft.com/office/powerpoint/2010/main" val="3127589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normAutofit fontScale="92500"/>
          </a:bodyPr>
          <a:lstStyle/>
          <a:p>
            <a:pPr marL="0" indent="0">
              <a:buNone/>
            </a:pPr>
            <a:r>
              <a:rPr lang="es-CL" dirty="0" smtClean="0"/>
              <a:t>7. El  </a:t>
            </a:r>
            <a:r>
              <a:rPr lang="es-CL" dirty="0"/>
              <a:t>pensamiento  político  de  Diego  Portales  fue  fundamental  en  el  </a:t>
            </a:r>
            <a:r>
              <a:rPr lang="es-CL" dirty="0" smtClean="0"/>
              <a:t>diseño  </a:t>
            </a:r>
            <a:r>
              <a:rPr lang="es-CL" dirty="0"/>
              <a:t>político y constitucional que se implantó en Chile en el período 1830- 1861.</a:t>
            </a:r>
          </a:p>
          <a:p>
            <a:pPr marL="0" indent="0">
              <a:buNone/>
            </a:pPr>
            <a:r>
              <a:rPr lang="es-CL" dirty="0"/>
              <a:t>De  los  siguientes  enunciados,  ¿cuál  da  cuenta  de  uno  de  los  </a:t>
            </a:r>
            <a:r>
              <a:rPr lang="es-CL" dirty="0" smtClean="0"/>
              <a:t>postulados centrales </a:t>
            </a:r>
            <a:r>
              <a:rPr lang="es-CL" dirty="0"/>
              <a:t>del pensamiento de Portales?</a:t>
            </a:r>
          </a:p>
          <a:p>
            <a:pPr marL="0" indent="0">
              <a:buNone/>
            </a:pPr>
            <a:r>
              <a:rPr lang="es-CL" dirty="0" smtClean="0"/>
              <a:t>A</a:t>
            </a:r>
            <a:r>
              <a:rPr lang="es-CL" dirty="0"/>
              <a:t>) La base de cualquier régimen político debía ser el orden.</a:t>
            </a:r>
          </a:p>
          <a:p>
            <a:pPr marL="0" indent="0">
              <a:buNone/>
            </a:pPr>
            <a:r>
              <a:rPr lang="es-CL" dirty="0"/>
              <a:t>B) Fomento de la participación ciudadana en las grandes decisiones del gobierno.</a:t>
            </a:r>
          </a:p>
          <a:p>
            <a:pPr marL="0" indent="0">
              <a:buNone/>
            </a:pPr>
            <a:r>
              <a:rPr lang="es-CL" dirty="0"/>
              <a:t>C) Pluralismo ideológico y tolerancia con los distintos sectores políticos. D) Fortalecimiento y ampliación de las libertades públicas de los</a:t>
            </a:r>
          </a:p>
          <a:p>
            <a:pPr marL="0" indent="0">
              <a:buNone/>
            </a:pPr>
            <a:r>
              <a:rPr lang="es-CL" dirty="0"/>
              <a:t>individuos.</a:t>
            </a:r>
          </a:p>
          <a:p>
            <a:pPr marL="0" indent="0">
              <a:buNone/>
            </a:pPr>
            <a:r>
              <a:rPr lang="es-CL" dirty="0"/>
              <a:t>E)  Descentralización del poder del Estado</a:t>
            </a:r>
          </a:p>
          <a:p>
            <a:pPr marL="0" indent="0">
              <a:buNone/>
            </a:pPr>
            <a:endParaRPr lang="es-CL" dirty="0"/>
          </a:p>
        </p:txBody>
      </p:sp>
    </p:spTree>
    <p:extLst>
      <p:ext uri="{BB962C8B-B14F-4D97-AF65-F5344CB8AC3E}">
        <p14:creationId xmlns:p14="http://schemas.microsoft.com/office/powerpoint/2010/main" val="4220732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723331"/>
            <a:ext cx="8915400" cy="5187891"/>
          </a:xfrm>
        </p:spPr>
        <p:txBody>
          <a:bodyPr>
            <a:normAutofit/>
          </a:bodyPr>
          <a:lstStyle/>
          <a:p>
            <a:pPr marL="0" indent="0">
              <a:buNone/>
            </a:pPr>
            <a:endParaRPr lang="es-CL" dirty="0" smtClean="0"/>
          </a:p>
          <a:p>
            <a:pPr marL="0" indent="0">
              <a:buNone/>
            </a:pPr>
            <a:r>
              <a:rPr lang="es-CL" dirty="0" smtClean="0"/>
              <a:t>8. El </a:t>
            </a:r>
            <a:r>
              <a:rPr lang="es-CL" dirty="0"/>
              <a:t>gobierno conservador generó la Constitución Política de 1833 que </a:t>
            </a:r>
            <a:r>
              <a:rPr lang="es-CL" dirty="0" smtClean="0"/>
              <a:t>acorde </a:t>
            </a:r>
            <a:r>
              <a:rPr lang="es-CL" dirty="0"/>
              <a:t>con la tendencia social y política predominante estableció</a:t>
            </a:r>
          </a:p>
          <a:p>
            <a:pPr marL="0" indent="0">
              <a:buNone/>
            </a:pPr>
            <a:r>
              <a:rPr lang="es-CL" dirty="0" smtClean="0"/>
              <a:t>I.  La </a:t>
            </a:r>
            <a:r>
              <a:rPr lang="es-CL" dirty="0"/>
              <a:t>plena libertad de cultos. </a:t>
            </a:r>
            <a:endParaRPr lang="es-CL" dirty="0" smtClean="0"/>
          </a:p>
          <a:p>
            <a:pPr marL="0" indent="0">
              <a:buNone/>
            </a:pPr>
            <a:r>
              <a:rPr lang="es-CL" dirty="0" smtClean="0"/>
              <a:t>II</a:t>
            </a:r>
            <a:r>
              <a:rPr lang="es-CL" dirty="0"/>
              <a:t>. </a:t>
            </a:r>
            <a:r>
              <a:rPr lang="es-CL" dirty="0" smtClean="0"/>
              <a:t>El </a:t>
            </a:r>
            <a:r>
              <a:rPr lang="es-CL" dirty="0"/>
              <a:t>sufragio universal.</a:t>
            </a:r>
          </a:p>
          <a:p>
            <a:pPr marL="0" indent="0">
              <a:buNone/>
            </a:pPr>
            <a:r>
              <a:rPr lang="es-CL" dirty="0" smtClean="0"/>
              <a:t>III. Un </a:t>
            </a:r>
            <a:r>
              <a:rPr lang="es-CL" dirty="0"/>
              <a:t>Presidente de la República con gran autoridad que podía ser reelegido.</a:t>
            </a:r>
          </a:p>
          <a:p>
            <a:pPr marL="0" indent="0">
              <a:buNone/>
            </a:pPr>
            <a:endParaRPr lang="es-CL" dirty="0"/>
          </a:p>
          <a:p>
            <a:pPr>
              <a:buAutoNum type="alphaUcParenR"/>
            </a:pPr>
            <a:r>
              <a:rPr lang="es-CL" dirty="0" smtClean="0"/>
              <a:t>Sólo </a:t>
            </a:r>
            <a:r>
              <a:rPr lang="es-CL" dirty="0"/>
              <a:t>I </a:t>
            </a:r>
            <a:endParaRPr lang="es-CL" dirty="0" smtClean="0"/>
          </a:p>
          <a:p>
            <a:pPr>
              <a:buAutoNum type="alphaUcParenR"/>
            </a:pPr>
            <a:r>
              <a:rPr lang="es-CL" dirty="0" smtClean="0"/>
              <a:t>B</a:t>
            </a:r>
            <a:r>
              <a:rPr lang="es-CL" dirty="0"/>
              <a:t>) Sólo II </a:t>
            </a:r>
            <a:endParaRPr lang="es-CL" dirty="0" smtClean="0"/>
          </a:p>
          <a:p>
            <a:pPr>
              <a:buAutoNum type="alphaUcParenR"/>
            </a:pPr>
            <a:r>
              <a:rPr lang="es-CL" dirty="0" smtClean="0"/>
              <a:t>C</a:t>
            </a:r>
            <a:r>
              <a:rPr lang="es-CL" dirty="0"/>
              <a:t>) Sólo III</a:t>
            </a:r>
          </a:p>
          <a:p>
            <a:pPr marL="0" indent="0">
              <a:buNone/>
            </a:pPr>
            <a:r>
              <a:rPr lang="es-CL" dirty="0"/>
              <a:t>D) Sólo I y II </a:t>
            </a:r>
            <a:endParaRPr lang="es-CL" dirty="0" smtClean="0"/>
          </a:p>
          <a:p>
            <a:pPr marL="0" indent="0">
              <a:buNone/>
            </a:pPr>
            <a:r>
              <a:rPr lang="es-CL" dirty="0" smtClean="0"/>
              <a:t>E</a:t>
            </a:r>
            <a:r>
              <a:rPr lang="es-CL" dirty="0"/>
              <a:t>)  Sólo II y III</a:t>
            </a:r>
          </a:p>
        </p:txBody>
      </p:sp>
    </p:spTree>
    <p:extLst>
      <p:ext uri="{BB962C8B-B14F-4D97-AF65-F5344CB8AC3E}">
        <p14:creationId xmlns:p14="http://schemas.microsoft.com/office/powerpoint/2010/main" val="202320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900752"/>
            <a:ext cx="8915400" cy="5010470"/>
          </a:xfrm>
        </p:spPr>
        <p:txBody>
          <a:bodyPr/>
          <a:lstStyle/>
          <a:p>
            <a:pPr marL="0" indent="0">
              <a:buNone/>
            </a:pPr>
            <a:r>
              <a:rPr lang="es-CL" dirty="0" smtClean="0"/>
              <a:t>9. La  </a:t>
            </a:r>
            <a:r>
              <a:rPr lang="es-CL" dirty="0"/>
              <a:t>Constitución  de  1833  permitió  al  incipiente  Estado  chileno  definir  un  nuevo orden  institucional,  estableciendo  bases  políticas  que  definieron,  entre  otros aspectos,  los  atributos  del  Gobierno  y  las  formas  de  participación  política  y social.   En   este   sentido,   ¿cuál   fue   una   de   las   características   de   este ordenamiento jurídico?</a:t>
            </a:r>
          </a:p>
          <a:p>
            <a:pPr marL="0" indent="0">
              <a:buNone/>
            </a:pPr>
            <a:endParaRPr lang="es-CL" dirty="0"/>
          </a:p>
          <a:p>
            <a:pPr marL="0" indent="0">
              <a:buNone/>
            </a:pPr>
            <a:r>
              <a:rPr lang="es-CL" dirty="0"/>
              <a:t>A) </a:t>
            </a:r>
            <a:r>
              <a:rPr lang="es-CL" dirty="0" smtClean="0"/>
              <a:t> </a:t>
            </a:r>
            <a:r>
              <a:rPr lang="es-CL" dirty="0"/>
              <a:t>La extensión de la ciudadanía a la mayoría de la población.</a:t>
            </a:r>
          </a:p>
          <a:p>
            <a:pPr>
              <a:buAutoNum type="alphaUcParenR" startAt="2"/>
            </a:pPr>
            <a:r>
              <a:rPr lang="es-CL" dirty="0" smtClean="0"/>
              <a:t>La </a:t>
            </a:r>
            <a:r>
              <a:rPr lang="es-CL" dirty="0"/>
              <a:t>tolerancia a la práctica pública de distintos credos religiosos. </a:t>
            </a:r>
            <a:endParaRPr lang="es-CL" dirty="0" smtClean="0"/>
          </a:p>
          <a:p>
            <a:pPr>
              <a:buAutoNum type="alphaUcParenR" startAt="3"/>
            </a:pPr>
            <a:r>
              <a:rPr lang="es-CL" dirty="0" smtClean="0"/>
              <a:t> La </a:t>
            </a:r>
            <a:r>
              <a:rPr lang="es-CL" dirty="0"/>
              <a:t>concentración de los poderes públicos en el Poder Legislativo. </a:t>
            </a:r>
            <a:endParaRPr lang="es-CL" dirty="0" smtClean="0"/>
          </a:p>
          <a:p>
            <a:pPr marL="0" indent="0">
              <a:buNone/>
            </a:pPr>
            <a:r>
              <a:rPr lang="es-CL" dirty="0" smtClean="0"/>
              <a:t>D)  La </a:t>
            </a:r>
            <a:r>
              <a:rPr lang="es-CL" dirty="0"/>
              <a:t>creación de una autoridad ejecutiva dotada de amplios poderes.</a:t>
            </a:r>
          </a:p>
          <a:p>
            <a:pPr marL="0" indent="0">
              <a:buNone/>
            </a:pPr>
            <a:r>
              <a:rPr lang="es-CL" dirty="0"/>
              <a:t>E)   </a:t>
            </a:r>
            <a:r>
              <a:rPr lang="es-CL" dirty="0" smtClean="0"/>
              <a:t>La </a:t>
            </a:r>
            <a:r>
              <a:rPr lang="es-CL" dirty="0"/>
              <a:t>formación de un Estado laico desvinculado de la Iglesia Católica. </a:t>
            </a:r>
          </a:p>
          <a:p>
            <a:pPr marL="0" indent="0">
              <a:buNone/>
            </a:pPr>
            <a:endParaRPr lang="es-CL" dirty="0"/>
          </a:p>
        </p:txBody>
      </p:sp>
    </p:spTree>
    <p:extLst>
      <p:ext uri="{BB962C8B-B14F-4D97-AF65-F5344CB8AC3E}">
        <p14:creationId xmlns:p14="http://schemas.microsoft.com/office/powerpoint/2010/main" val="3127663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600501"/>
            <a:ext cx="8915400" cy="5310721"/>
          </a:xfrm>
        </p:spPr>
        <p:txBody>
          <a:bodyPr>
            <a:normAutofit/>
          </a:bodyPr>
          <a:lstStyle/>
          <a:p>
            <a:pPr marL="0" indent="0">
              <a:buNone/>
            </a:pPr>
            <a:r>
              <a:rPr lang="es-CL" dirty="0" smtClean="0"/>
              <a:t>10. En  </a:t>
            </a:r>
            <a:r>
              <a:rPr lang="es-CL" dirty="0"/>
              <a:t>los  inicios  de  la  historia  republicana  chilena  y  durante  todo  el  siglo  XIX,  la economía  nacional  se  basó  principalmente  en  la  producción  y  exportación  de minerales. Paralelamente, el Estado organizó sus finanzas y la administración de sus  riquezas  sobre  la  base  de  los  principios  del  liberalismo.  En  este  contexto,</a:t>
            </a:r>
          </a:p>
          <a:p>
            <a:pPr marL="0" indent="0">
              <a:buNone/>
            </a:pPr>
            <a:r>
              <a:rPr lang="es-CL" dirty="0"/>
              <a:t>¿cuál de las siguientes acciones llevó a cabo el Estado durante ese periodo?</a:t>
            </a:r>
          </a:p>
          <a:p>
            <a:pPr marL="0" indent="0">
              <a:buNone/>
            </a:pPr>
            <a:endParaRPr lang="es-CL" dirty="0"/>
          </a:p>
          <a:p>
            <a:pPr marL="0" indent="0">
              <a:buNone/>
            </a:pPr>
            <a:r>
              <a:rPr lang="es-CL" dirty="0"/>
              <a:t>A)    La instauración de un sistema de financiamiento estatal a la minería.</a:t>
            </a:r>
          </a:p>
          <a:p>
            <a:pPr marL="0" indent="0">
              <a:buNone/>
            </a:pPr>
            <a:r>
              <a:rPr lang="es-CL" dirty="0"/>
              <a:t>B)	La transformación del modelo colonial de explotación del sistema agrario. </a:t>
            </a:r>
          </a:p>
          <a:p>
            <a:pPr marL="0" indent="0">
              <a:buNone/>
            </a:pPr>
            <a:r>
              <a:rPr lang="es-CL" dirty="0"/>
              <a:t>C)	La articulación del sistema financiero robusto a través de un banco central.</a:t>
            </a:r>
          </a:p>
          <a:p>
            <a:pPr marL="0" indent="0">
              <a:buNone/>
            </a:pPr>
            <a:r>
              <a:rPr lang="es-CL" dirty="0"/>
              <a:t>D)	La modernización de las leyes tributarias para mejorar la recaudación fiscal.</a:t>
            </a:r>
          </a:p>
          <a:p>
            <a:pPr marL="0" indent="0">
              <a:buNone/>
            </a:pPr>
            <a:r>
              <a:rPr lang="es-CL" dirty="0"/>
              <a:t>E)	La implementación de medidas proteccionistas al conjunto de la economía.</a:t>
            </a:r>
          </a:p>
          <a:p>
            <a:pPr marL="0" indent="0">
              <a:buNone/>
            </a:pPr>
            <a:endParaRPr lang="es-CL" dirty="0"/>
          </a:p>
        </p:txBody>
      </p:sp>
    </p:spTree>
    <p:extLst>
      <p:ext uri="{BB962C8B-B14F-4D97-AF65-F5344CB8AC3E}">
        <p14:creationId xmlns:p14="http://schemas.microsoft.com/office/powerpoint/2010/main" val="425593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614149"/>
            <a:ext cx="8915400" cy="5297073"/>
          </a:xfrm>
        </p:spPr>
        <p:txBody>
          <a:bodyPr/>
          <a:lstStyle/>
          <a:p>
            <a:pPr marL="0" indent="0">
              <a:buNone/>
            </a:pPr>
            <a:endParaRPr lang="es-CL" dirty="0" smtClean="0"/>
          </a:p>
          <a:p>
            <a:pPr marL="0" indent="0">
              <a:buNone/>
            </a:pPr>
            <a:r>
              <a:rPr lang="es-CL" dirty="0" smtClean="0"/>
              <a:t>11. En  el  período estudiado,  </a:t>
            </a:r>
            <a:r>
              <a:rPr lang="es-CL" dirty="0"/>
              <a:t>¿cuál  fue  uno  de  los factores que motivaron este auge exportador de la producción agrícola en Chile?</a:t>
            </a:r>
          </a:p>
          <a:p>
            <a:pPr marL="0" indent="0">
              <a:buNone/>
            </a:pPr>
            <a:endParaRPr lang="es-CL" dirty="0"/>
          </a:p>
          <a:p>
            <a:pPr>
              <a:buAutoNum type="alphaUcParenR"/>
            </a:pPr>
            <a:r>
              <a:rPr lang="es-CL" dirty="0" smtClean="0"/>
              <a:t>El </a:t>
            </a:r>
            <a:r>
              <a:rPr lang="es-CL" dirty="0"/>
              <a:t>aumento de las importaciones en Francia. </a:t>
            </a:r>
            <a:endParaRPr lang="es-CL" dirty="0" smtClean="0"/>
          </a:p>
          <a:p>
            <a:pPr marL="0" indent="0">
              <a:buNone/>
            </a:pPr>
            <a:r>
              <a:rPr lang="es-CL" dirty="0" smtClean="0"/>
              <a:t>B</a:t>
            </a:r>
            <a:r>
              <a:rPr lang="es-CL" dirty="0"/>
              <a:t>) </a:t>
            </a:r>
            <a:r>
              <a:rPr lang="es-CL" dirty="0" smtClean="0"/>
              <a:t> </a:t>
            </a:r>
            <a:r>
              <a:rPr lang="es-CL" dirty="0"/>
              <a:t>La ampliación del consumo en Centroamérica.</a:t>
            </a:r>
          </a:p>
          <a:p>
            <a:pPr>
              <a:buAutoNum type="alphaUcParenR" startAt="3"/>
            </a:pPr>
            <a:r>
              <a:rPr lang="es-CL" dirty="0" smtClean="0"/>
              <a:t>El </a:t>
            </a:r>
            <a:r>
              <a:rPr lang="es-CL" dirty="0"/>
              <a:t>crecimiento de la demanda en los países asiáticos. </a:t>
            </a:r>
            <a:endParaRPr lang="es-CL" dirty="0" smtClean="0"/>
          </a:p>
          <a:p>
            <a:pPr marL="0" indent="0">
              <a:buNone/>
            </a:pPr>
            <a:r>
              <a:rPr lang="es-CL" dirty="0" smtClean="0"/>
              <a:t>D</a:t>
            </a:r>
            <a:r>
              <a:rPr lang="es-CL" dirty="0"/>
              <a:t>) </a:t>
            </a:r>
            <a:r>
              <a:rPr lang="es-CL" dirty="0" smtClean="0"/>
              <a:t> </a:t>
            </a:r>
            <a:r>
              <a:rPr lang="es-CL" dirty="0"/>
              <a:t>El incremento del consumo en Sudamérica.</a:t>
            </a:r>
          </a:p>
          <a:p>
            <a:pPr marL="0" indent="0">
              <a:buNone/>
            </a:pPr>
            <a:r>
              <a:rPr lang="es-CL" dirty="0"/>
              <a:t>E)  </a:t>
            </a:r>
            <a:r>
              <a:rPr lang="es-CL" dirty="0" smtClean="0"/>
              <a:t> </a:t>
            </a:r>
            <a:r>
              <a:rPr lang="es-CL" dirty="0"/>
              <a:t>La demanda de alimentos de California y Australia</a:t>
            </a:r>
          </a:p>
        </p:txBody>
      </p:sp>
    </p:spTree>
    <p:extLst>
      <p:ext uri="{BB962C8B-B14F-4D97-AF65-F5344CB8AC3E}">
        <p14:creationId xmlns:p14="http://schemas.microsoft.com/office/powerpoint/2010/main" val="245896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750627"/>
            <a:ext cx="8915400" cy="5160595"/>
          </a:xfrm>
        </p:spPr>
        <p:txBody>
          <a:bodyPr>
            <a:normAutofit/>
          </a:bodyPr>
          <a:lstStyle/>
          <a:p>
            <a:pPr marL="0" indent="0">
              <a:buNone/>
            </a:pPr>
            <a:r>
              <a:rPr lang="es-CL" dirty="0" smtClean="0"/>
              <a:t>12. Con  </a:t>
            </a:r>
            <a:r>
              <a:rPr lang="es-CL" dirty="0"/>
              <a:t>la  finalidad  de  fomentar  el  progreso  en  Chile,  los  diversos  gobiernos  y  los empresarios impulsaron la implementación de la red férrea en el territorio en la segunda mitad del siglo XIX. En este sentido, ¿cuál fue el principal propósito de la extensión de la red ferroviaria?</a:t>
            </a:r>
          </a:p>
          <a:p>
            <a:pPr marL="0" indent="0">
              <a:buNone/>
            </a:pPr>
            <a:endParaRPr lang="es-CL" dirty="0"/>
          </a:p>
          <a:p>
            <a:pPr marL="0" indent="0">
              <a:buNone/>
            </a:pPr>
            <a:r>
              <a:rPr lang="es-CL" dirty="0"/>
              <a:t>A) </a:t>
            </a:r>
            <a:r>
              <a:rPr lang="es-CL" dirty="0" smtClean="0"/>
              <a:t>Unir </a:t>
            </a:r>
            <a:r>
              <a:rPr lang="es-CL" dirty="0"/>
              <a:t>los centros productivos del país con las ciudades y puertos para agilizar </a:t>
            </a:r>
            <a:r>
              <a:rPr lang="es-CL" dirty="0" smtClean="0"/>
              <a:t>el comercio </a:t>
            </a:r>
            <a:r>
              <a:rPr lang="es-CL" dirty="0"/>
              <a:t>interno y externo.</a:t>
            </a:r>
          </a:p>
          <a:p>
            <a:pPr marL="0" indent="0">
              <a:buNone/>
            </a:pPr>
            <a:r>
              <a:rPr lang="es-CL" dirty="0"/>
              <a:t>B)  </a:t>
            </a:r>
            <a:r>
              <a:rPr lang="es-CL" dirty="0" smtClean="0"/>
              <a:t>Incrementar  </a:t>
            </a:r>
            <a:r>
              <a:rPr lang="es-CL" dirty="0"/>
              <a:t>el  traslado  de  los  productos  mineros  y  agropecuarios  hacia  </a:t>
            </a:r>
            <a:r>
              <a:rPr lang="es-CL" dirty="0" smtClean="0"/>
              <a:t>las zonas </a:t>
            </a:r>
            <a:r>
              <a:rPr lang="es-CL" dirty="0"/>
              <a:t>rurales.</a:t>
            </a:r>
          </a:p>
          <a:p>
            <a:pPr marL="0" indent="0">
              <a:buNone/>
            </a:pPr>
            <a:r>
              <a:rPr lang="es-CL" dirty="0" smtClean="0"/>
              <a:t>C) Fomentar </a:t>
            </a:r>
            <a:r>
              <a:rPr lang="es-CL" dirty="0"/>
              <a:t>el arraigo de los extranjeros al ofrecer nuevas fuentes laborales en los sectores </a:t>
            </a:r>
            <a:r>
              <a:rPr lang="es-CL" dirty="0" err="1"/>
              <a:t>agroganaderos</a:t>
            </a:r>
            <a:r>
              <a:rPr lang="es-CL" dirty="0"/>
              <a:t>.</a:t>
            </a:r>
          </a:p>
          <a:p>
            <a:pPr marL="0" indent="0">
              <a:buNone/>
            </a:pPr>
            <a:r>
              <a:rPr lang="es-CL" dirty="0" smtClean="0"/>
              <a:t>D) Restablecer  </a:t>
            </a:r>
            <a:r>
              <a:rPr lang="es-CL" dirty="0"/>
              <a:t>el  comercio  internacional  con  los  países  vecinos  exportando productos manufacturados, especialmente al Perú.</a:t>
            </a:r>
          </a:p>
          <a:p>
            <a:pPr marL="0" indent="0">
              <a:buNone/>
            </a:pPr>
            <a:r>
              <a:rPr lang="es-CL" dirty="0" smtClean="0"/>
              <a:t>E) Facilitar </a:t>
            </a:r>
            <a:r>
              <a:rPr lang="es-CL" dirty="0"/>
              <a:t>la colonización de los territorios al sur de Puerto Montt para asegurar la soberanía del país. </a:t>
            </a:r>
          </a:p>
          <a:p>
            <a:pPr marL="0" indent="0">
              <a:buNone/>
            </a:pPr>
            <a:endParaRPr lang="es-CL" dirty="0"/>
          </a:p>
        </p:txBody>
      </p:sp>
    </p:spTree>
    <p:extLst>
      <p:ext uri="{BB962C8B-B14F-4D97-AF65-F5344CB8AC3E}">
        <p14:creationId xmlns:p14="http://schemas.microsoft.com/office/powerpoint/2010/main" val="3906960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pPr marL="0" indent="0">
              <a:buNone/>
            </a:pPr>
            <a:r>
              <a:rPr lang="es-CL" dirty="0" smtClean="0"/>
              <a:t>13. La </a:t>
            </a:r>
            <a:r>
              <a:rPr lang="es-CL" dirty="0"/>
              <a:t>primera actividad económica en iniciar la recuperación luego de la Guerra Civil de 1829 fue la minería, gracias al descubrimiento del mineral de plata de  Chañarcillo  (1832),  luego  Tres  Puntas  (1848)  y  Tamaya  (1852).  Lo anterior trajo como consecuencia para la economía</a:t>
            </a:r>
          </a:p>
          <a:p>
            <a:pPr marL="0" indent="0">
              <a:buNone/>
            </a:pPr>
            <a:endParaRPr lang="es-CL" dirty="0" smtClean="0"/>
          </a:p>
          <a:p>
            <a:pPr marL="0" indent="0">
              <a:buNone/>
            </a:pPr>
            <a:r>
              <a:rPr lang="es-CL" dirty="0" smtClean="0"/>
              <a:t>A) la </a:t>
            </a:r>
            <a:r>
              <a:rPr lang="es-CL" dirty="0"/>
              <a:t>generación de un importante polo de desarrollo en el Norte Grande. </a:t>
            </a:r>
            <a:endParaRPr lang="es-CL" dirty="0" smtClean="0"/>
          </a:p>
          <a:p>
            <a:pPr marL="0" indent="0">
              <a:buNone/>
            </a:pPr>
            <a:r>
              <a:rPr lang="es-CL" dirty="0" smtClean="0"/>
              <a:t>B</a:t>
            </a:r>
            <a:r>
              <a:rPr lang="es-CL" dirty="0"/>
              <a:t>) una importante innovación tecnológica en la agricultura.</a:t>
            </a:r>
          </a:p>
          <a:p>
            <a:pPr marL="0" indent="0">
              <a:buNone/>
            </a:pPr>
            <a:r>
              <a:rPr lang="es-CL" dirty="0"/>
              <a:t>C) el desarrollo de un empresariado asociado a la minería del Norte Chico. </a:t>
            </a:r>
            <a:endParaRPr lang="es-CL" dirty="0" smtClean="0"/>
          </a:p>
          <a:p>
            <a:pPr marL="0" indent="0">
              <a:buNone/>
            </a:pPr>
            <a:r>
              <a:rPr lang="es-CL" dirty="0" smtClean="0"/>
              <a:t>D</a:t>
            </a:r>
            <a:r>
              <a:rPr lang="es-CL" dirty="0"/>
              <a:t>) una explosiva urbanización en el centro del país.</a:t>
            </a:r>
          </a:p>
          <a:p>
            <a:pPr marL="0" indent="0">
              <a:buNone/>
            </a:pPr>
            <a:r>
              <a:rPr lang="es-CL" dirty="0"/>
              <a:t>E)  el crecimiento del Estado y de la administración pública.</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1949747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pPr marL="0" indent="0">
              <a:buNone/>
            </a:pPr>
            <a:r>
              <a:rPr lang="es-CL" dirty="0" smtClean="0"/>
              <a:t>14. Manuel </a:t>
            </a:r>
            <a:r>
              <a:rPr lang="es-CL" dirty="0"/>
              <a:t>Rengifo fue Ministro de Hacienda de los gobiernos de José Joaquín Prieto y Manuel Bulnes. ¿Qué importancia tuvo su gestión al mando de este ministerio?</a:t>
            </a:r>
          </a:p>
          <a:p>
            <a:pPr marL="0" indent="0">
              <a:buNone/>
            </a:pPr>
            <a:endParaRPr lang="es-CL" dirty="0"/>
          </a:p>
          <a:p>
            <a:pPr marL="0" indent="0">
              <a:buNone/>
            </a:pPr>
            <a:r>
              <a:rPr lang="es-CL" dirty="0"/>
              <a:t>A) Introdujo en Chile los principios librecambistas.</a:t>
            </a:r>
          </a:p>
          <a:p>
            <a:pPr marL="0" indent="0">
              <a:buNone/>
            </a:pPr>
            <a:r>
              <a:rPr lang="es-CL" dirty="0"/>
              <a:t>B) Reordenó el sistema impositivo y las finanzas públicas. </a:t>
            </a:r>
          </a:p>
          <a:p>
            <a:pPr marL="0" indent="0">
              <a:buNone/>
            </a:pPr>
            <a:r>
              <a:rPr lang="es-CL" dirty="0" smtClean="0"/>
              <a:t>C</a:t>
            </a:r>
            <a:r>
              <a:rPr lang="es-CL" dirty="0"/>
              <a:t>) Inició un proceso que permitió la creación de la CORFO. </a:t>
            </a:r>
            <a:endParaRPr lang="es-CL" dirty="0" smtClean="0"/>
          </a:p>
          <a:p>
            <a:pPr marL="0" indent="0">
              <a:buNone/>
            </a:pPr>
            <a:r>
              <a:rPr lang="es-CL" dirty="0" smtClean="0"/>
              <a:t>D</a:t>
            </a:r>
            <a:r>
              <a:rPr lang="es-CL" dirty="0"/>
              <a:t>) Fomentó la estatización de la minería argentífera.</a:t>
            </a:r>
          </a:p>
          <a:p>
            <a:pPr marL="0" indent="0">
              <a:buNone/>
            </a:pPr>
            <a:r>
              <a:rPr lang="es-CL" dirty="0"/>
              <a:t>E)  Promovió la industrialización del país con recursos fiscales</a:t>
            </a:r>
          </a:p>
          <a:p>
            <a:pPr marL="0" indent="0">
              <a:buNone/>
            </a:pPr>
            <a:endParaRPr lang="es-CL" dirty="0"/>
          </a:p>
        </p:txBody>
      </p:sp>
    </p:spTree>
    <p:extLst>
      <p:ext uri="{BB962C8B-B14F-4D97-AF65-F5344CB8AC3E}">
        <p14:creationId xmlns:p14="http://schemas.microsoft.com/office/powerpoint/2010/main" val="2758531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877144"/>
          </a:xfrm>
        </p:spPr>
        <p:txBody>
          <a:bodyPr/>
          <a:lstStyle/>
          <a:p>
            <a:r>
              <a:rPr lang="es-CL" dirty="0" smtClean="0"/>
              <a:t>         RESPUESTAS CORRECTAS</a:t>
            </a:r>
            <a:endParaRPr lang="es-CL" dirty="0"/>
          </a:p>
        </p:txBody>
      </p:sp>
      <p:sp>
        <p:nvSpPr>
          <p:cNvPr id="3" name="Marcador de contenido 2"/>
          <p:cNvSpPr>
            <a:spLocks noGrp="1"/>
          </p:cNvSpPr>
          <p:nvPr>
            <p:ph idx="1"/>
          </p:nvPr>
        </p:nvSpPr>
        <p:spPr>
          <a:xfrm>
            <a:off x="2589212" y="1310185"/>
            <a:ext cx="8915400" cy="5547815"/>
          </a:xfrm>
        </p:spPr>
        <p:txBody>
          <a:bodyPr>
            <a:normAutofit fontScale="92500" lnSpcReduction="10000"/>
          </a:bodyPr>
          <a:lstStyle/>
          <a:p>
            <a:pPr marL="0" indent="0">
              <a:buNone/>
            </a:pPr>
            <a:endParaRPr lang="es-CL" dirty="0" smtClean="0"/>
          </a:p>
          <a:p>
            <a:pPr>
              <a:buAutoNum type="arabicPeriod"/>
            </a:pPr>
            <a:r>
              <a:rPr lang="es-CL" dirty="0"/>
              <a:t>B</a:t>
            </a:r>
            <a:endParaRPr lang="es-CL" dirty="0" smtClean="0"/>
          </a:p>
          <a:p>
            <a:pPr>
              <a:buAutoNum type="arabicPeriod"/>
            </a:pPr>
            <a:r>
              <a:rPr lang="es-CL" dirty="0"/>
              <a:t>C</a:t>
            </a:r>
            <a:endParaRPr lang="es-CL" dirty="0" smtClean="0"/>
          </a:p>
          <a:p>
            <a:pPr>
              <a:buAutoNum type="arabicPeriod"/>
            </a:pPr>
            <a:r>
              <a:rPr lang="es-CL" dirty="0"/>
              <a:t>C</a:t>
            </a:r>
            <a:endParaRPr lang="es-CL" dirty="0" smtClean="0"/>
          </a:p>
          <a:p>
            <a:pPr>
              <a:buAutoNum type="arabicPeriod"/>
            </a:pPr>
            <a:r>
              <a:rPr lang="es-CL" dirty="0"/>
              <a:t>A</a:t>
            </a:r>
            <a:endParaRPr lang="es-CL" dirty="0" smtClean="0"/>
          </a:p>
          <a:p>
            <a:pPr>
              <a:buAutoNum type="arabicPeriod"/>
            </a:pPr>
            <a:r>
              <a:rPr lang="es-CL" dirty="0"/>
              <a:t>D</a:t>
            </a:r>
            <a:endParaRPr lang="es-CL" dirty="0" smtClean="0"/>
          </a:p>
          <a:p>
            <a:pPr>
              <a:buAutoNum type="arabicPeriod"/>
            </a:pPr>
            <a:r>
              <a:rPr lang="es-CL" dirty="0"/>
              <a:t>B</a:t>
            </a:r>
            <a:endParaRPr lang="es-CL" dirty="0" smtClean="0"/>
          </a:p>
          <a:p>
            <a:pPr>
              <a:buAutoNum type="arabicPeriod"/>
            </a:pPr>
            <a:r>
              <a:rPr lang="es-CL" dirty="0" smtClean="0"/>
              <a:t>A</a:t>
            </a:r>
          </a:p>
          <a:p>
            <a:pPr>
              <a:buAutoNum type="arabicPeriod"/>
            </a:pPr>
            <a:r>
              <a:rPr lang="es-CL" dirty="0" smtClean="0"/>
              <a:t>C</a:t>
            </a:r>
          </a:p>
          <a:p>
            <a:pPr>
              <a:buAutoNum type="arabicPeriod"/>
            </a:pPr>
            <a:r>
              <a:rPr lang="es-CL" dirty="0" smtClean="0"/>
              <a:t> D</a:t>
            </a:r>
          </a:p>
          <a:p>
            <a:pPr>
              <a:buAutoNum type="arabicPeriod"/>
            </a:pPr>
            <a:r>
              <a:rPr lang="es-CL" dirty="0" smtClean="0"/>
              <a:t> D</a:t>
            </a:r>
          </a:p>
          <a:p>
            <a:pPr>
              <a:buAutoNum type="arabicPeriod"/>
            </a:pPr>
            <a:r>
              <a:rPr lang="es-CL" dirty="0" smtClean="0"/>
              <a:t> E</a:t>
            </a:r>
          </a:p>
          <a:p>
            <a:pPr>
              <a:buAutoNum type="arabicPeriod"/>
            </a:pPr>
            <a:r>
              <a:rPr lang="es-CL" dirty="0" smtClean="0"/>
              <a:t> A</a:t>
            </a:r>
          </a:p>
          <a:p>
            <a:pPr>
              <a:buAutoNum type="arabicPeriod"/>
            </a:pPr>
            <a:r>
              <a:rPr lang="es-CL" dirty="0" smtClean="0"/>
              <a:t> C</a:t>
            </a:r>
          </a:p>
          <a:p>
            <a:pPr>
              <a:buAutoNum type="arabicPeriod"/>
            </a:pPr>
            <a:r>
              <a:rPr lang="es-CL" dirty="0" smtClean="0"/>
              <a:t> B</a:t>
            </a:r>
          </a:p>
          <a:p>
            <a:pPr>
              <a:buAutoNum type="arabicPeriod"/>
            </a:pPr>
            <a:endParaRPr lang="es-CL" dirty="0" smtClean="0"/>
          </a:p>
          <a:p>
            <a:pPr>
              <a:buAutoNum type="arabicPeriod"/>
            </a:pPr>
            <a:endParaRPr lang="es-CL" dirty="0"/>
          </a:p>
        </p:txBody>
      </p:sp>
    </p:spTree>
    <p:extLst>
      <p:ext uri="{BB962C8B-B14F-4D97-AF65-F5344CB8AC3E}">
        <p14:creationId xmlns:p14="http://schemas.microsoft.com/office/powerpoint/2010/main" val="4242388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 </a:t>
            </a:r>
            <a:r>
              <a:rPr lang="es-CL" dirty="0" smtClean="0"/>
              <a:t>CAMBIOS TEMÁTICOS PRUEBA DE </a:t>
            </a:r>
            <a:br>
              <a:rPr lang="es-CL" dirty="0" smtClean="0"/>
            </a:br>
            <a:r>
              <a:rPr lang="es-CL" dirty="0"/>
              <a:t> </a:t>
            </a:r>
            <a:r>
              <a:rPr lang="es-CL" dirty="0" smtClean="0"/>
              <a:t>ADMISIÓN HISTORIA Y CS.SOCIALES</a:t>
            </a:r>
            <a:endParaRPr lang="es-CL" dirty="0"/>
          </a:p>
        </p:txBody>
      </p:sp>
      <p:sp>
        <p:nvSpPr>
          <p:cNvPr id="3" name="Marcador de contenido 2"/>
          <p:cNvSpPr>
            <a:spLocks noGrp="1"/>
          </p:cNvSpPr>
          <p:nvPr>
            <p:ph idx="1"/>
          </p:nvPr>
        </p:nvSpPr>
        <p:spPr>
          <a:solidFill>
            <a:srgbClr val="00B0F0"/>
          </a:solidFill>
        </p:spPr>
        <p:style>
          <a:lnRef idx="1">
            <a:schemeClr val="accent6"/>
          </a:lnRef>
          <a:fillRef idx="3">
            <a:schemeClr val="accent6"/>
          </a:fillRef>
          <a:effectRef idx="2">
            <a:schemeClr val="accent6"/>
          </a:effectRef>
          <a:fontRef idx="minor">
            <a:schemeClr val="lt1"/>
          </a:fontRef>
        </p:style>
        <p:txBody>
          <a:bodyPr/>
          <a:lstStyle/>
          <a:p>
            <a:pPr marL="0" indent="0">
              <a:buNone/>
            </a:pPr>
            <a:endParaRPr lang="es-CL" dirty="0" smtClean="0"/>
          </a:p>
          <a:p>
            <a:pPr>
              <a:buFontTx/>
              <a:buChar char="-"/>
            </a:pPr>
            <a:r>
              <a:rPr lang="es-CL" sz="2000" dirty="0" smtClean="0"/>
              <a:t>EJE 1. HISTORIA EN PERSPECTIVA: MUNDO, AMÉRICA Y CHILE</a:t>
            </a:r>
          </a:p>
          <a:p>
            <a:pPr marL="0" indent="0">
              <a:buNone/>
            </a:pPr>
            <a:r>
              <a:rPr lang="es-CL" sz="2000" dirty="0" smtClean="0"/>
              <a:t>     ( HISTORIA DE CHILE Y UNIVERSAL DESDE INICIOS DEL SIGLO XIX  </a:t>
            </a:r>
          </a:p>
          <a:p>
            <a:pPr marL="0" indent="0">
              <a:buNone/>
            </a:pPr>
            <a:r>
              <a:rPr lang="es-CL" sz="2000" dirty="0"/>
              <a:t> </a:t>
            </a:r>
            <a:r>
              <a:rPr lang="es-CL" sz="2000" dirty="0" smtClean="0"/>
              <a:t>    HASTA FINALES DEL SIGLO XX)</a:t>
            </a:r>
          </a:p>
          <a:p>
            <a:pPr>
              <a:buFontTx/>
              <a:buChar char="-"/>
            </a:pPr>
            <a:r>
              <a:rPr lang="es-CL" sz="2000" dirty="0" smtClean="0"/>
              <a:t>EJE 2.FORMACIÓN CIUDADANA ( ESTADO DE DERECHO, DERECHOS HUMANOS, ORDEN CONSTITUCIONAL,EJERCICIO DE LA CIUDADANÍA)</a:t>
            </a:r>
          </a:p>
          <a:p>
            <a:pPr>
              <a:buFontTx/>
              <a:buChar char="-"/>
            </a:pPr>
            <a:r>
              <a:rPr lang="es-CL" sz="2000" dirty="0" smtClean="0"/>
              <a:t>EJE 3.ECONOMÍA Y SOCIEDAD (PROBLEMA ECONÓMICO, CARACTERÍSTICAS DEL MERCADO, INSTRUMENTOS FINANCIEROS)</a:t>
            </a:r>
            <a:endParaRPr lang="es-CL" sz="2000" dirty="0"/>
          </a:p>
        </p:txBody>
      </p:sp>
    </p:spTree>
    <p:extLst>
      <p:ext uri="{BB962C8B-B14F-4D97-AF65-F5344CB8AC3E}">
        <p14:creationId xmlns:p14="http://schemas.microsoft.com/office/powerpoint/2010/main" val="24188965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HASTA PRONTO…. Y ESCUCHEN </a:t>
            </a:r>
            <a:br>
              <a:rPr lang="es-CL" dirty="0" smtClean="0"/>
            </a:br>
            <a:r>
              <a:rPr lang="es-CL" dirty="0" smtClean="0"/>
              <a:t>   HEAVY METAL</a:t>
            </a:r>
            <a:r>
              <a:rPr lang="es-CL" smtClean="0"/>
              <a:t>…( RONNIE JAMES DIO)</a:t>
            </a:r>
            <a:endParaRPr lang="es-CL" dirty="0"/>
          </a:p>
        </p:txBody>
      </p:sp>
      <p:pic>
        <p:nvPicPr>
          <p:cNvPr id="4" name="Marcador de contenido 3"/>
          <p:cNvPicPr>
            <a:picLocks noGrp="1" noChangeAspect="1"/>
          </p:cNvPicPr>
          <p:nvPr>
            <p:ph idx="1"/>
          </p:nvPr>
        </p:nvPicPr>
        <p:blipFill>
          <a:blip r:embed="rId2"/>
          <a:stretch>
            <a:fillRect/>
          </a:stretch>
        </p:blipFill>
        <p:spPr>
          <a:xfrm>
            <a:off x="3043450" y="2593074"/>
            <a:ext cx="6673755" cy="3930555"/>
          </a:xfrm>
          <a:prstGeom prst="rect">
            <a:avLst/>
          </a:prstGeom>
        </p:spPr>
      </p:pic>
    </p:spTree>
    <p:extLst>
      <p:ext uri="{BB962C8B-B14F-4D97-AF65-F5344CB8AC3E}">
        <p14:creationId xmlns:p14="http://schemas.microsoft.com/office/powerpoint/2010/main" val="134436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29051" y="624109"/>
            <a:ext cx="9375561" cy="2501228"/>
          </a:xfrm>
          <a:solidFill>
            <a:srgbClr val="00B0F0"/>
          </a:solidFill>
        </p:spPr>
        <p:style>
          <a:lnRef idx="0">
            <a:schemeClr val="accent6"/>
          </a:lnRef>
          <a:fillRef idx="3">
            <a:schemeClr val="accent6"/>
          </a:fillRef>
          <a:effectRef idx="3">
            <a:schemeClr val="accent6"/>
          </a:effectRef>
          <a:fontRef idx="minor">
            <a:schemeClr val="lt1"/>
          </a:fontRef>
        </p:style>
        <p:txBody>
          <a:bodyPr>
            <a:normAutofit fontScale="90000"/>
          </a:bodyPr>
          <a:lstStyle/>
          <a:p>
            <a:r>
              <a:rPr lang="es-CL" dirty="0"/>
              <a:t>EL PROCESO DE FORMACIÓN Y ORGANIZACIÓN DE LA REPÚBLICA EN CHILE  Y LA INSERCIÓN </a:t>
            </a:r>
            <a:r>
              <a:rPr lang="es-CL"/>
              <a:t>DE </a:t>
            </a:r>
            <a:r>
              <a:rPr lang="es-CL" smtClean="0"/>
              <a:t>NUESTRA</a:t>
            </a:r>
            <a:r>
              <a:rPr lang="es-CL" smtClean="0"/>
              <a:t> ECONOMÍA </a:t>
            </a:r>
            <a:r>
              <a:rPr lang="es-CL" dirty="0"/>
              <a:t>EN EL MUNDO OCCIDENTAL DURANTE LA PRIMERA MITAD DEL SIGLO XIX</a:t>
            </a:r>
            <a:br>
              <a:rPr lang="es-CL" dirty="0"/>
            </a:br>
            <a:endParaRPr lang="es-CL" dirty="0"/>
          </a:p>
        </p:txBody>
      </p:sp>
      <p:sp>
        <p:nvSpPr>
          <p:cNvPr id="3" name="Marcador de contenido 2"/>
          <p:cNvSpPr>
            <a:spLocks noGrp="1"/>
          </p:cNvSpPr>
          <p:nvPr>
            <p:ph idx="1"/>
          </p:nvPr>
        </p:nvSpPr>
        <p:spPr>
          <a:xfrm>
            <a:off x="2129051" y="3384645"/>
            <a:ext cx="9375561" cy="3029802"/>
          </a:xfrm>
          <a:solidFill>
            <a:srgbClr val="00B0F0"/>
          </a:solidFill>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endParaRPr lang="es-CL" dirty="0" smtClean="0"/>
          </a:p>
          <a:p>
            <a:pPr marL="0" indent="0">
              <a:buNone/>
            </a:pPr>
            <a:r>
              <a:rPr lang="es-CL" dirty="0" smtClean="0"/>
              <a:t>- HOY  : DESAFÍOS PAÍS POST INDEPENDENCIA, ENSAYOS CONSTITUCIONALES ENTRE 1823 Y 1828, GUERRA  CIVIL 1829-1830, OREDEN POLÍTICO CONSERVADOR, ECONOMÍA EN EL OREDEN CONSERVADOR</a:t>
            </a:r>
          </a:p>
          <a:p>
            <a:pPr marL="0" indent="0">
              <a:buNone/>
            </a:pPr>
            <a:endParaRPr lang="es-CL" dirty="0"/>
          </a:p>
          <a:p>
            <a:pPr marL="0" indent="0">
              <a:buNone/>
            </a:pPr>
            <a:r>
              <a:rPr lang="es-CL" dirty="0" smtClean="0"/>
              <a:t>- APRENDIZAJE ESPERADO: </a:t>
            </a:r>
            <a:r>
              <a:rPr lang="en-US" dirty="0" smtClean="0"/>
              <a:t>COMPRENDER LOS FUNDAMENTOS POLÍTICOS Y ECONÓMICOS DE CHILE EN EL PERÍODO INMEDIATAMENTE POSTERIOR A LA INDEPENDENCIA Y MEDIADOS DEL SIGLO XIX.</a:t>
            </a:r>
            <a:endParaRPr lang="es-CL" dirty="0"/>
          </a:p>
          <a:p>
            <a:pPr marL="0" indent="0">
              <a:buNone/>
            </a:pPr>
            <a:endParaRPr lang="es-CL"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46195054"/>
      </p:ext>
    </p:extLst>
  </p:cSld>
  <p:clrMapOvr>
    <a:masterClrMapping/>
  </p:clrMapOvr>
  <mc:AlternateContent xmlns:mc="http://schemas.openxmlformats.org/markup-compatibility/2006" xmlns:p14="http://schemas.microsoft.com/office/powerpoint/2010/main">
    <mc:Choice Requires="p14">
      <p:transition spd="slow" p14:dur="2000" advTm="42003"/>
    </mc:Choice>
    <mc:Fallback xmlns="">
      <p:transition spd="slow" advTm="4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1509490"/>
          </a:xfrm>
        </p:spPr>
        <p:txBody>
          <a:bodyPr>
            <a:normAutofit fontScale="90000"/>
          </a:bodyPr>
          <a:lstStyle/>
          <a:p>
            <a:r>
              <a:rPr lang="es-CL" dirty="0" smtClean="0"/>
              <a:t>ORGANIZACIÓN Y CONSOLIDACIÓN DE LA REPÚBLICA: CONTEXTO GENERAL Y DESAFÍOS</a:t>
            </a:r>
            <a:endParaRPr lang="es-CL" dirty="0"/>
          </a:p>
        </p:txBody>
      </p:sp>
      <p:sp>
        <p:nvSpPr>
          <p:cNvPr id="3" name="Marcador de contenido 2"/>
          <p:cNvSpPr>
            <a:spLocks noGrp="1"/>
          </p:cNvSpPr>
          <p:nvPr>
            <p:ph idx="1"/>
          </p:nvPr>
        </p:nvSpPr>
        <p:spPr>
          <a:xfrm>
            <a:off x="2589212" y="2402006"/>
            <a:ext cx="8915400" cy="3509216"/>
          </a:xfrm>
        </p:spPr>
        <p:txBody>
          <a:bodyPr/>
          <a:lstStyle/>
          <a:p>
            <a:pPr marL="0" indent="0">
              <a:buNone/>
            </a:pPr>
            <a:endParaRPr lang="es-CL" dirty="0" smtClean="0"/>
          </a:p>
          <a:p>
            <a:pPr>
              <a:buFontTx/>
              <a:buChar char="-"/>
            </a:pPr>
            <a:r>
              <a:rPr lang="es-CL" dirty="0" smtClean="0"/>
              <a:t>LUEGO DEL PROCESO DE INDEPENDENCIA, EL PÁIS( FUNDAMENTALMENTE SU ÉLITE) TUVO QUE ABOCARSE AL DESAFÍO DE AUTOGOBERNARSE. SURGÍAN IMPORTANTES DESAFÍOS:</a:t>
            </a:r>
          </a:p>
          <a:p>
            <a:pPr>
              <a:buAutoNum type="arabicPeriod"/>
            </a:pPr>
            <a:r>
              <a:rPr lang="es-CL" dirty="0" smtClean="0"/>
              <a:t>CONCILIAR DISTINTAS VISIONES POLÍTICAS : EXISTÍAN DISTINTOS PROYECTOS ACERCA DEL MODELO POLÍTICO QUE CHILE DEBÍA TENER.</a:t>
            </a:r>
          </a:p>
          <a:p>
            <a:pPr>
              <a:buAutoNum type="arabicPeriod"/>
            </a:pPr>
            <a:r>
              <a:rPr lang="es-CL" dirty="0" smtClean="0"/>
              <a:t>CONSEGUIR UNA SITUACIÓN ECONÓMICA ESTABLE LUEGO DEL DETERIORO QUE DEJÓ EL CONFLICTO MILITAR</a:t>
            </a:r>
          </a:p>
          <a:p>
            <a:pPr>
              <a:buAutoNum type="arabicPeriod"/>
            </a:pPr>
            <a:r>
              <a:rPr lang="es-CL" dirty="0" smtClean="0"/>
              <a:t>DELIMITAR ADECUADAMENTE EL TERRITORIO NACIONAL Y PROPICIAR SU OCUPACÓN </a:t>
            </a:r>
          </a:p>
          <a:p>
            <a:pPr>
              <a:buAutoNum type="arabicPeriod"/>
            </a:pPr>
            <a:endParaRPr lang="es-CL" dirty="0" smtClean="0"/>
          </a:p>
          <a:p>
            <a:pPr>
              <a:buAutoNum type="arabicPeriod"/>
            </a:pPr>
            <a:endParaRPr lang="es-CL"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890986"/>
      </p:ext>
    </p:extLst>
  </p:cSld>
  <p:clrMapOvr>
    <a:masterClrMapping/>
  </p:clrMapOvr>
  <mc:AlternateContent xmlns:mc="http://schemas.openxmlformats.org/markup-compatibility/2006" xmlns:p14="http://schemas.microsoft.com/office/powerpoint/2010/main">
    <mc:Choice Requires="p14">
      <p:transition spd="slow" p14:dur="2000" advTm="49049"/>
    </mc:Choice>
    <mc:Fallback xmlns="">
      <p:transition spd="slow" advTm="4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999974"/>
          </a:xfrm>
        </p:spPr>
        <p:txBody>
          <a:bodyPr>
            <a:normAutofit/>
          </a:bodyPr>
          <a:lstStyle/>
          <a:p>
            <a:r>
              <a:rPr lang="es-CL" dirty="0" smtClean="0"/>
              <a:t>           DESAFÍOS POLÍTICOS</a:t>
            </a:r>
            <a:endParaRPr lang="es-CL" dirty="0"/>
          </a:p>
        </p:txBody>
      </p:sp>
      <p:pic>
        <p:nvPicPr>
          <p:cNvPr id="4" name="Marcador de contenido 3"/>
          <p:cNvPicPr>
            <a:picLocks noGrp="1" noChangeAspect="1"/>
          </p:cNvPicPr>
          <p:nvPr>
            <p:ph idx="1"/>
          </p:nvPr>
        </p:nvPicPr>
        <p:blipFill>
          <a:blip r:embed="rId4"/>
          <a:stretch>
            <a:fillRect/>
          </a:stretch>
        </p:blipFill>
        <p:spPr>
          <a:xfrm>
            <a:off x="1856096" y="1719619"/>
            <a:ext cx="9444250" cy="472212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75869640"/>
      </p:ext>
    </p:extLst>
  </p:cSld>
  <p:clrMapOvr>
    <a:masterClrMapping/>
  </p:clrMapOvr>
  <mc:AlternateContent xmlns:mc="http://schemas.openxmlformats.org/markup-compatibility/2006" xmlns:p14="http://schemas.microsoft.com/office/powerpoint/2010/main">
    <mc:Choice Requires="p14">
      <p:transition spd="slow" p14:dur="2000" advTm="49652"/>
    </mc:Choice>
    <mc:Fallback xmlns="">
      <p:transition spd="slow" advTm="4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3767" y="624110"/>
            <a:ext cx="9170845" cy="754314"/>
          </a:xfrm>
        </p:spPr>
        <p:txBody>
          <a:bodyPr/>
          <a:lstStyle/>
          <a:p>
            <a:r>
              <a:rPr lang="es-CL" dirty="0" smtClean="0"/>
              <a:t>     GRUPOS POLÍTICOS 1823-1830</a:t>
            </a:r>
            <a:endParaRPr lang="es-CL" dirty="0"/>
          </a:p>
        </p:txBody>
      </p:sp>
      <p:pic>
        <p:nvPicPr>
          <p:cNvPr id="4" name="Marcador de contenido 3"/>
          <p:cNvPicPr>
            <a:picLocks noGrp="1" noChangeAspect="1"/>
          </p:cNvPicPr>
          <p:nvPr>
            <p:ph idx="1"/>
          </p:nvPr>
        </p:nvPicPr>
        <p:blipFill>
          <a:blip r:embed="rId4"/>
          <a:stretch>
            <a:fillRect/>
          </a:stretch>
        </p:blipFill>
        <p:spPr>
          <a:xfrm>
            <a:off x="2333767" y="1569493"/>
            <a:ext cx="8516203" cy="510426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26810307"/>
      </p:ext>
    </p:extLst>
  </p:cSld>
  <p:clrMapOvr>
    <a:masterClrMapping/>
  </p:clrMapOvr>
  <mc:AlternateContent xmlns:mc="http://schemas.openxmlformats.org/markup-compatibility/2006" xmlns:p14="http://schemas.microsoft.com/office/powerpoint/2010/main">
    <mc:Choice Requires="p14">
      <p:transition spd="slow" p14:dur="2000" advTm="76877"/>
    </mc:Choice>
    <mc:Fallback xmlns="">
      <p:transition spd="slow" advTm="7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ENSAYOS CONSTITUCIONALES DE 1823,    </a:t>
            </a:r>
            <a:br>
              <a:rPr lang="es-CL" dirty="0"/>
            </a:br>
            <a:r>
              <a:rPr lang="es-CL" dirty="0"/>
              <a:t> 1826 Y 1833</a:t>
            </a:r>
          </a:p>
        </p:txBody>
      </p:sp>
      <p:pic>
        <p:nvPicPr>
          <p:cNvPr id="4" name="Marcador de contenido 3"/>
          <p:cNvPicPr>
            <a:picLocks noGrp="1" noChangeAspect="1"/>
          </p:cNvPicPr>
          <p:nvPr>
            <p:ph idx="1"/>
          </p:nvPr>
        </p:nvPicPr>
        <p:blipFill>
          <a:blip r:embed="rId4"/>
          <a:stretch>
            <a:fillRect/>
          </a:stretch>
        </p:blipFill>
        <p:spPr>
          <a:xfrm>
            <a:off x="2592925" y="2133600"/>
            <a:ext cx="7968979" cy="37782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0532786"/>
      </p:ext>
    </p:extLst>
  </p:cSld>
  <p:clrMapOvr>
    <a:masterClrMapping/>
  </p:clrMapOvr>
  <mc:AlternateContent xmlns:mc="http://schemas.openxmlformats.org/markup-compatibility/2006" xmlns:p14="http://schemas.microsoft.com/office/powerpoint/2010/main">
    <mc:Choice Requires="p14">
      <p:transition spd="slow" p14:dur="2000" advTm="88885"/>
    </mc:Choice>
    <mc:Fallback xmlns="">
      <p:transition spd="slow" advTm="8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1142</TotalTime>
  <Words>1997</Words>
  <Application>Microsoft Office PowerPoint</Application>
  <PresentationFormat>Panorámica</PresentationFormat>
  <Paragraphs>188</Paragraphs>
  <Slides>40</Slides>
  <Notes>0</Notes>
  <HiddenSlides>0</HiddenSlides>
  <MMClips>15</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40</vt:i4>
      </vt:variant>
    </vt:vector>
  </HeadingPairs>
  <TitlesOfParts>
    <vt:vector size="44" baseType="lpstr">
      <vt:lpstr>Arial</vt:lpstr>
      <vt:lpstr>Century Gothic</vt:lpstr>
      <vt:lpstr>Wingdings 3</vt:lpstr>
      <vt:lpstr>Espiral</vt:lpstr>
      <vt:lpstr>PSU HISTORIA Y CIENCIAS SOCIALES</vt:lpstr>
      <vt:lpstr>       POWERPOINT NÚMERO CUATRO</vt:lpstr>
      <vt:lpstr>Presentación de PowerPoint</vt:lpstr>
      <vt:lpstr> CAMBIOS TEMÁTICOS PRUEBA DE   ADMISIÓN HISTORIA Y CS.SOCIALES</vt:lpstr>
      <vt:lpstr>EL PROCESO DE FORMACIÓN Y ORGANIZACIÓN DE LA REPÚBLICA EN CHILE  Y LA INSERCIÓN DE NUESTRA ECONOMÍA EN EL MUNDO OCCIDENTAL DURANTE LA PRIMERA MITAD DEL SIGLO XIX </vt:lpstr>
      <vt:lpstr>ORGANIZACIÓN Y CONSOLIDACIÓN DE LA REPÚBLICA: CONTEXTO GENERAL Y DESAFÍOS</vt:lpstr>
      <vt:lpstr>           DESAFÍOS POLÍTICOS</vt:lpstr>
      <vt:lpstr>     GRUPOS POLÍTICOS 1823-1830</vt:lpstr>
      <vt:lpstr>ENSAYOS CONSTITUCIONALES DE 1823,      1826 Y 1833</vt:lpstr>
      <vt:lpstr> RAMÓN FREIRE, LÍDER DEL SECTOR   LIBERAL</vt:lpstr>
      <vt:lpstr> DIEGO PORTALES, IMPORTANTE FIGURA  DENTRO DE LOS CONSERVADORES</vt:lpstr>
      <vt:lpstr>       GUERRA CIVIL 1829-1830</vt:lpstr>
      <vt:lpstr>Presentación de PowerPoint</vt:lpstr>
      <vt:lpstr>Presentación de PowerPoint</vt:lpstr>
      <vt:lpstr>Presentación de PowerPoint</vt:lpstr>
      <vt:lpstr>Presentación de PowerPoint</vt:lpstr>
      <vt:lpstr>Presentación de PowerPoint</vt:lpstr>
      <vt:lpstr>                    ECONOMÍA  </vt:lpstr>
      <vt:lpstr>Presentación de PowerPoint</vt:lpstr>
      <vt:lpstr>                    MINERÍA</vt:lpstr>
      <vt:lpstr>EXPORTACIÓN DE TRIGO A CALIFORNIA(EEUU) Y AUSTRALIA</vt:lpstr>
      <vt:lpstr>   RESUMEN BASES ECONÓMICAS DESDE     1831 HASTA MEDIADOS DEL SIGLO XIX</vt:lpstr>
      <vt:lpstr>                  INVITACIÓN</vt:lpstr>
      <vt:lpstr>         ACTIVIDAD NÚMERO 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RESPUESTAS CORRECTAS</vt:lpstr>
      <vt:lpstr>   HASTA PRONTO…. Y ESCUCHEN     HEAVY METAL…( RONNIE JAMES DIO)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PSU HISTORIA Y CIENCIAS SOCIALES</dc:title>
  <dc:creator>erich manuel</dc:creator>
  <cp:lastModifiedBy>erich manuel</cp:lastModifiedBy>
  <cp:revision>247</cp:revision>
  <dcterms:created xsi:type="dcterms:W3CDTF">2020-05-11T21:17:19Z</dcterms:created>
  <dcterms:modified xsi:type="dcterms:W3CDTF">2020-06-17T20:43:35Z</dcterms:modified>
</cp:coreProperties>
</file>