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69" r:id="rId4"/>
    <p:sldId id="257" r:id="rId5"/>
    <p:sldId id="258" r:id="rId6"/>
    <p:sldId id="270" r:id="rId7"/>
    <p:sldId id="261" r:id="rId8"/>
    <p:sldId id="262" r:id="rId9"/>
    <p:sldId id="263" r:id="rId10"/>
    <p:sldId id="291" r:id="rId11"/>
    <p:sldId id="264" r:id="rId12"/>
    <p:sldId id="271" r:id="rId13"/>
    <p:sldId id="272" r:id="rId14"/>
    <p:sldId id="300" r:id="rId15"/>
    <p:sldId id="299" r:id="rId16"/>
    <p:sldId id="274" r:id="rId17"/>
    <p:sldId id="280" r:id="rId18"/>
    <p:sldId id="281" r:id="rId19"/>
    <p:sldId id="292" r:id="rId20"/>
    <p:sldId id="293" r:id="rId21"/>
    <p:sldId id="294" r:id="rId22"/>
    <p:sldId id="295" r:id="rId23"/>
    <p:sldId id="296" r:id="rId24"/>
    <p:sldId id="297" r:id="rId25"/>
    <p:sldId id="298" r:id="rId26"/>
    <p:sldId id="288" r:id="rId27"/>
    <p:sldId id="290"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196355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6109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788456-B0A2-4D70-A46B-4F3C545789B6}"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523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10864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788456-B0A2-4D70-A46B-4F3C545789B6}"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329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405651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803688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19368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07302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E70F22-E91D-4AD4-B0F4-F151FF760221}" type="datetimeFigureOut">
              <a:rPr lang="es-CL" smtClean="0"/>
              <a:t>09-06-2020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97305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149220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FE70F22-E91D-4AD4-B0F4-F151FF760221}" type="datetimeFigureOut">
              <a:rPr lang="es-CL" smtClean="0"/>
              <a:t>09-06-2020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95226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E70F22-E91D-4AD4-B0F4-F151FF760221}" type="datetimeFigureOut">
              <a:rPr lang="es-CL" smtClean="0"/>
              <a:t>09-06-2020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5026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0F22-E91D-4AD4-B0F4-F151FF760221}" type="datetimeFigureOut">
              <a:rPr lang="es-CL" smtClean="0"/>
              <a:t>09-06-2020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237993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30516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E70F22-E91D-4AD4-B0F4-F151FF760221}" type="datetimeFigureOut">
              <a:rPr lang="es-CL" smtClean="0"/>
              <a:t>09-06-2020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788456-B0A2-4D70-A46B-4F3C545789B6}" type="slidenum">
              <a:rPr lang="es-CL" smtClean="0"/>
              <a:t>‹Nº›</a:t>
            </a:fld>
            <a:endParaRPr lang="es-CL"/>
          </a:p>
        </p:txBody>
      </p:sp>
    </p:spTree>
    <p:extLst>
      <p:ext uri="{BB962C8B-B14F-4D97-AF65-F5344CB8AC3E}">
        <p14:creationId xmlns:p14="http://schemas.microsoft.com/office/powerpoint/2010/main" val="6848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E70F22-E91D-4AD4-B0F4-F151FF760221}" type="datetimeFigureOut">
              <a:rPr lang="es-CL" smtClean="0"/>
              <a:t>09-06-2020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788456-B0A2-4D70-A46B-4F3C545789B6}" type="slidenum">
              <a:rPr lang="es-CL" smtClean="0"/>
              <a:t>‹Nº›</a:t>
            </a:fld>
            <a:endParaRPr lang="es-CL"/>
          </a:p>
        </p:txBody>
      </p:sp>
    </p:spTree>
    <p:extLst>
      <p:ext uri="{BB962C8B-B14F-4D97-AF65-F5344CB8AC3E}">
        <p14:creationId xmlns:p14="http://schemas.microsoft.com/office/powerpoint/2010/main" val="1514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PSU HISTORIA Y CIENCIAS SOCIALES</a:t>
            </a:r>
            <a:endParaRPr lang="es-CL" dirty="0"/>
          </a:p>
        </p:txBody>
      </p:sp>
      <p:sp>
        <p:nvSpPr>
          <p:cNvPr id="3" name="Subtítulo 2"/>
          <p:cNvSpPr>
            <a:spLocks noGrp="1"/>
          </p:cNvSpPr>
          <p:nvPr>
            <p:ph type="subTitle" idx="1"/>
          </p:nvPr>
        </p:nvSpPr>
        <p:spPr/>
        <p:txBody>
          <a:bodyPr/>
          <a:lstStyle/>
          <a:p>
            <a:r>
              <a:rPr lang="es-CL" dirty="0" smtClean="0"/>
              <a:t>PROFESOR: ERICH BUSTAMANTE HINOJOSA</a:t>
            </a:r>
            <a:endParaRPr lang="es-CL" dirty="0"/>
          </a:p>
        </p:txBody>
      </p:sp>
    </p:spTree>
    <p:extLst>
      <p:ext uri="{BB962C8B-B14F-4D97-AF65-F5344CB8AC3E}">
        <p14:creationId xmlns:p14="http://schemas.microsoft.com/office/powerpoint/2010/main" val="1332979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CONCEPTO DE NACIONALISMO</a:t>
            </a:r>
            <a:endParaRPr lang="es-CL" dirty="0"/>
          </a:p>
        </p:txBody>
      </p:sp>
      <p:sp>
        <p:nvSpPr>
          <p:cNvPr id="3" name="Marcador de contenido 2"/>
          <p:cNvSpPr>
            <a:spLocks noGrp="1"/>
          </p:cNvSpPr>
          <p:nvPr>
            <p:ph idx="1"/>
          </p:nvPr>
        </p:nvSpPr>
        <p:spPr>
          <a:xfrm>
            <a:off x="1897039" y="2133600"/>
            <a:ext cx="9607573" cy="3777622"/>
          </a:xfrm>
        </p:spPr>
        <p:style>
          <a:lnRef idx="1">
            <a:schemeClr val="accent6"/>
          </a:lnRef>
          <a:fillRef idx="3">
            <a:schemeClr val="accent6"/>
          </a:fillRef>
          <a:effectRef idx="2">
            <a:schemeClr val="accent6"/>
          </a:effectRef>
          <a:fontRef idx="minor">
            <a:schemeClr val="lt1"/>
          </a:fontRef>
        </p:style>
        <p:txBody>
          <a:bodyPr>
            <a:normAutofit/>
          </a:bodyPr>
          <a:lstStyle/>
          <a:p>
            <a:pPr>
              <a:buFontTx/>
              <a:buChar char="-"/>
            </a:pPr>
            <a:r>
              <a:rPr lang="es-CL" sz="2800" dirty="0" smtClean="0"/>
              <a:t>DOCTRINA Y MOVIMIENTO POLÍTICO QUE REINVINDICA EL DERECHO DE UNA NACIONALIDAD A LA REAFIRMACIÓN DE SU PROPIO DESTINO Y PERSONALIDAD MEDIANTE LA AUTODETERMINACIÓN POLÍTICA EN UN TERRITORIO INDEPENDIENTE.</a:t>
            </a:r>
          </a:p>
          <a:p>
            <a:pPr>
              <a:buFontTx/>
              <a:buChar char="-"/>
            </a:pPr>
            <a:r>
              <a:rPr lang="es-CL" sz="2800" dirty="0" smtClean="0"/>
              <a:t>EXISTE TAMBIÉN UNA EXALTACIÓN DE LOS DENOMINADOS “VALORES PROPIOS” DE DICHA NACIONALIDAD</a:t>
            </a:r>
            <a:endParaRPr lang="es-CL" sz="2800" dirty="0"/>
          </a:p>
        </p:txBody>
      </p:sp>
    </p:spTree>
    <p:extLst>
      <p:ext uri="{BB962C8B-B14F-4D97-AF65-F5344CB8AC3E}">
        <p14:creationId xmlns:p14="http://schemas.microsoft.com/office/powerpoint/2010/main" val="215169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5970" y="2320119"/>
            <a:ext cx="9798642" cy="4367283"/>
          </a:xfrm>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r>
              <a:rPr lang="es-CL" b="1" dirty="0" smtClean="0"/>
              <a:t> </a:t>
            </a:r>
            <a:r>
              <a:rPr lang="es-CL" sz="2000" b="1" dirty="0" smtClean="0"/>
              <a:t>-DURANTE EL SIGLO XIX EN EUROPA, EL NACIONALISMO ESTIMULÓ LA FORMACIÓN DE ESTADOS NACIONALES A TRAVÉS DE DOS FORMAS:</a:t>
            </a:r>
          </a:p>
          <a:p>
            <a:pPr marL="0" indent="0">
              <a:buNone/>
            </a:pPr>
            <a:endParaRPr lang="es-CL" sz="2000" b="1" dirty="0" smtClean="0"/>
          </a:p>
          <a:p>
            <a:pPr>
              <a:buAutoNum type="arabicPeriod"/>
            </a:pPr>
            <a:r>
              <a:rPr lang="es-CL" sz="2000" b="1" dirty="0" smtClean="0"/>
              <a:t>MOVIMIENTOS DE DIVISIÓN: AQUEL DONDE LOS MOVIMIENTOS NACIONALISTAS PRETENDÍAN SEPARARSE DE UNA UNIDAD POLÍTICA MAYOR , COMO UN IMPERIO. EJEMPLOS AL RESPECTO SON EL CASO DEL NACIONALISMO GRIEGO QUE EXIGÍA SU INDEPENDENCIA DEL IMPERIO TURCO OTOMANO.</a:t>
            </a:r>
          </a:p>
          <a:p>
            <a:pPr>
              <a:buAutoNum type="arabicPeriod"/>
            </a:pPr>
            <a:r>
              <a:rPr lang="es-CL" sz="2000" b="1" dirty="0" smtClean="0"/>
              <a:t>UNIFICACIÓN DE NACIONALIDADES: AQUELLOS QUE PRETENDÍAN UNIR EN UN SOLO ESTADO-NACIÓN DIVERSOS TERRITORIOS QUE ERAN INDEPENDIENTES . LOS EJEMPLOS MÁS CLAROS SON LAS UNIFICACIONES DE ITALIA Y ALEMANIA EN LA SEGUNDA MITAD DEL SIGLO XIX</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
        <p:nvSpPr>
          <p:cNvPr id="7" name="Título 6"/>
          <p:cNvSpPr>
            <a:spLocks noGrp="1"/>
          </p:cNvSpPr>
          <p:nvPr>
            <p:ph type="title"/>
          </p:nvPr>
        </p:nvSpPr>
        <p:spPr/>
        <p:txBody>
          <a:bodyPr/>
          <a:lstStyle/>
          <a:p>
            <a:r>
              <a:rPr lang="es-CL" dirty="0" smtClean="0"/>
              <a:t> DISTINTAS EXPRESIONES DE  </a:t>
            </a:r>
            <a:br>
              <a:rPr lang="es-CL" dirty="0" smtClean="0"/>
            </a:br>
            <a:r>
              <a:rPr lang="es-CL" dirty="0"/>
              <a:t> </a:t>
            </a:r>
            <a:r>
              <a:rPr lang="es-CL" dirty="0" smtClean="0"/>
              <a:t>NACIONALISMO</a:t>
            </a:r>
            <a:endParaRPr lang="es-CL" dirty="0"/>
          </a:p>
        </p:txBody>
      </p:sp>
    </p:spTree>
    <p:extLst>
      <p:ext uri="{BB962C8B-B14F-4D97-AF65-F5344CB8AC3E}">
        <p14:creationId xmlns:p14="http://schemas.microsoft.com/office/powerpoint/2010/main" val="2829554733"/>
      </p:ext>
    </p:extLst>
  </p:cSld>
  <p:clrMapOvr>
    <a:masterClrMapping/>
  </p:clrMapOvr>
  <mc:AlternateContent xmlns:mc="http://schemas.openxmlformats.org/markup-compatibility/2006" xmlns:p14="http://schemas.microsoft.com/office/powerpoint/2010/main">
    <mc:Choice Requires="p14">
      <p:transition spd="slow" p14:dur="2000" advTm="90758"/>
    </mc:Choice>
    <mc:Fallback xmlns="">
      <p:transition spd="slow" advTm="90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6597" y="624110"/>
            <a:ext cx="9048015" cy="1280890"/>
          </a:xfrm>
        </p:spPr>
        <p:txBody>
          <a:bodyPr/>
          <a:lstStyle/>
          <a:p>
            <a:r>
              <a:rPr lang="es-CL" dirty="0"/>
              <a:t> </a:t>
            </a:r>
            <a:r>
              <a:rPr lang="es-CL" dirty="0" smtClean="0"/>
              <a:t>  IDEAS QUE ACOMPAÑARON LA </a:t>
            </a:r>
            <a:br>
              <a:rPr lang="es-CL" dirty="0" smtClean="0"/>
            </a:br>
            <a:r>
              <a:rPr lang="es-CL" dirty="0"/>
              <a:t> </a:t>
            </a:r>
            <a:r>
              <a:rPr lang="es-CL" dirty="0" smtClean="0"/>
              <a:t>  DIFUSIÓN DEL NACIONALISMO</a:t>
            </a:r>
            <a:endParaRPr lang="es-CL" dirty="0"/>
          </a:p>
        </p:txBody>
      </p:sp>
      <p:sp>
        <p:nvSpPr>
          <p:cNvPr id="3" name="Marcador de contenido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marL="0" indent="0">
              <a:buNone/>
            </a:pPr>
            <a:endParaRPr lang="es-CL" dirty="0" smtClean="0"/>
          </a:p>
          <a:p>
            <a:pPr>
              <a:buAutoNum type="arabicPeriod"/>
            </a:pPr>
            <a:r>
              <a:rPr lang="es-CL" dirty="0" smtClean="0"/>
              <a:t>LAS IDEAS LIBERALES: BUENA PARTE DEL NACIONALISMO EUROPEO ADOPTÓ  CONCEPTOS LIBERALES TALES COMO LA IGUALDAD JURÍDICA , LIBERTAD Y SOBERANÍA NACIONAL.</a:t>
            </a:r>
          </a:p>
          <a:p>
            <a:pPr>
              <a:buAutoNum type="arabicPeriod"/>
            </a:pPr>
            <a:r>
              <a:rPr lang="es-CL" dirty="0" smtClean="0"/>
              <a:t>LA CULTURA BURGUESA: SECTORES IMPORTANTES DE LA BURGUESÍA (SECTOR SOCIAL DUEÑO DEL PARATO PRODUCTIVO Y FINANCIERO) EUROPEA CREYERON CONVENIENTE PARA SUS INTERESES ECONÓMICOS APOYAR MOVIMIENTOS NACIONALISTAS.</a:t>
            </a:r>
          </a:p>
          <a:p>
            <a:pPr>
              <a:buAutoNum type="arabicPeriod"/>
            </a:pPr>
            <a:r>
              <a:rPr lang="es-CL" dirty="0" smtClean="0"/>
              <a:t>LA INFLUENCIA DEL ROMANTICISMO: CONSTITUYÓ UN MOVIMIENTO CULTURAL Y ARTÍSTICO SURGIDO EN EL SIGLO XIX QUE BUSCÓ RESALTAR EL INDIVIDUALISMO Y EL IDEAL DE LIBERTAD  COMO REACCIÓN AL ESPÍRITU RACIONAL Y CRÍTICO DE LA ILUSTRACIÓN.</a:t>
            </a:r>
            <a:endParaRPr lang="es-CL"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29927718"/>
      </p:ext>
    </p:extLst>
  </p:cSld>
  <p:clrMapOvr>
    <a:masterClrMapping/>
  </p:clrMapOvr>
  <mc:AlternateContent xmlns:mc="http://schemas.openxmlformats.org/markup-compatibility/2006" xmlns:p14="http://schemas.microsoft.com/office/powerpoint/2010/main">
    <mc:Choice Requires="p14">
      <p:transition spd="slow" p14:dur="2000" advTm="26179"/>
    </mc:Choice>
    <mc:Fallback xmlns="">
      <p:transition spd="slow" advTm="26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095508"/>
          </a:xfrm>
        </p:spPr>
        <p:txBody>
          <a:bodyPr>
            <a:normAutofit fontScale="90000"/>
          </a:bodyPr>
          <a:lstStyle/>
          <a:p>
            <a:r>
              <a:rPr lang="es-CL" dirty="0" smtClean="0"/>
              <a:t> LOS ESTADOS NACIONALES EN</a:t>
            </a:r>
            <a:br>
              <a:rPr lang="es-CL" dirty="0" smtClean="0"/>
            </a:br>
            <a:r>
              <a:rPr lang="es-CL" dirty="0"/>
              <a:t> </a:t>
            </a:r>
            <a:r>
              <a:rPr lang="es-CL" dirty="0" smtClean="0"/>
              <a:t>AMÉRICA…..DIFICULTADES</a:t>
            </a:r>
            <a:endParaRPr lang="es-CL" dirty="0"/>
          </a:p>
        </p:txBody>
      </p:sp>
      <p:sp>
        <p:nvSpPr>
          <p:cNvPr id="3" name="Marcador de contenido 2"/>
          <p:cNvSpPr>
            <a:spLocks noGrp="1"/>
          </p:cNvSpPr>
          <p:nvPr>
            <p:ph idx="1"/>
          </p:nvPr>
        </p:nvSpPr>
        <p:spPr>
          <a:xfrm>
            <a:off x="2589212" y="1965278"/>
            <a:ext cx="8915400" cy="4790364"/>
          </a:xfrm>
        </p:spPr>
        <p:style>
          <a:lnRef idx="1">
            <a:schemeClr val="accent6"/>
          </a:lnRef>
          <a:fillRef idx="3">
            <a:schemeClr val="accent6"/>
          </a:fillRef>
          <a:effectRef idx="2">
            <a:schemeClr val="accent6"/>
          </a:effectRef>
          <a:fontRef idx="minor">
            <a:schemeClr val="lt1"/>
          </a:fontRef>
        </p:style>
        <p:txBody>
          <a:bodyPr>
            <a:normAutofit lnSpcReduction="10000"/>
          </a:bodyPr>
          <a:lstStyle/>
          <a:p>
            <a:pPr>
              <a:buAutoNum type="arabicPeriod"/>
            </a:pPr>
            <a:r>
              <a:rPr lang="es-CL" dirty="0" smtClean="0"/>
              <a:t>DEBATE ENTRE CENTRALISMO Y FEDERALISMO: LOS CENTRALISTAS BUSCABAN QUE SUS NUEVOS PAÍSES SE ORGANIZARAN EN TORNO A UN ESTADO UNITARIO Y UN PODER CENTRAL( LO QUE SE ESTABLECIÓ EN CHILE). EN CAMBIO, LOS FEDERALISTAS PRETENDÍAN OTORGAR GRAN AUTONOMÍA A SUS ESTADOS O PROVINCIAS( EN ARGENTINA FUE MUY FUERTE ESTE DEBATE)</a:t>
            </a:r>
          </a:p>
          <a:p>
            <a:pPr>
              <a:buAutoNum type="arabicPeriod"/>
            </a:pPr>
            <a:r>
              <a:rPr lang="es-CL" dirty="0" smtClean="0"/>
              <a:t>CON POSTERIORIDAD A LA INDEPENDENCIA, SE FORMARON ESTADOS MUY GRANDES EN LO TERRITORIAL COMO LA GRAN COLOMBIA QUE ABARCABA LOS ACTUALES ECUADOR, COLOMBIA Y VENEZUELA. A SU VEZ LOS TERRITORIOS DE AMÉRICA CENTRAL ESTABAN UNIDOS POLÍTICAMENTE CON MÉXICO. ESTOS GRANDES ESTADOS SE DISOLVIERON PRODUCTO DE LAS DIFERENCIAS ENTRE SUS HABITANTES</a:t>
            </a:r>
            <a:r>
              <a:rPr lang="es-CL" dirty="0"/>
              <a:t>. DESTACÓ EL PROYECTO DEL VENEZOLANO FRANCISCO DE MIRANDA QUE APUNTABA A </a:t>
            </a:r>
            <a:r>
              <a:rPr lang="es-CL" dirty="0" smtClean="0"/>
              <a:t>LA INTEGRACIÓN </a:t>
            </a:r>
            <a:r>
              <a:rPr lang="es-CL" dirty="0"/>
              <a:t>DE AMÉRICA EN UN SOLO ESTADO.</a:t>
            </a:r>
            <a:endParaRPr lang="es-CL" dirty="0" smtClean="0"/>
          </a:p>
          <a:p>
            <a:pPr>
              <a:buAutoNum type="arabicPeriod"/>
            </a:pPr>
            <a:r>
              <a:rPr lang="es-CL" dirty="0" smtClean="0"/>
              <a:t>CONFLICTOS TERRITORIALES: EL PRINCIPIO DE UTIS POSSIDETIS ESTABLECÍA QUE CADA PAÍS TENDRÍA LOS TERRITORIOS QUE ESPAÑA LES ASIGNÓ EN LA COLONIA. ESTO NO IMPIDIÓ QUE SE GENERARAN PROBLEMAS TERRITORIALES QUE INCLUSO DESEMBOCARAN EN GUERRAS.</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99247890"/>
      </p:ext>
    </p:extLst>
  </p:cSld>
  <p:clrMapOvr>
    <a:masterClrMapping/>
  </p:clrMapOvr>
  <mc:AlternateContent xmlns:mc="http://schemas.openxmlformats.org/markup-compatibility/2006" xmlns:p14="http://schemas.microsoft.com/office/powerpoint/2010/main">
    <mc:Choice Requires="p14">
      <p:transition spd="slow" p14:dur="2000" advTm="184096"/>
    </mc:Choice>
    <mc:Fallback xmlns="">
      <p:transition spd="slow" advTm="184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UNA VISIÓN DEL UTIS POSSIDETIS</a:t>
            </a:r>
            <a:endParaRPr lang="es-CL" dirty="0"/>
          </a:p>
        </p:txBody>
      </p:sp>
      <p:pic>
        <p:nvPicPr>
          <p:cNvPr id="4" name="Marcador de contenido 3"/>
          <p:cNvPicPr>
            <a:picLocks noGrp="1" noChangeAspect="1"/>
          </p:cNvPicPr>
          <p:nvPr>
            <p:ph idx="1"/>
          </p:nvPr>
        </p:nvPicPr>
        <p:blipFill>
          <a:blip r:embed="rId4"/>
          <a:stretch>
            <a:fillRect/>
          </a:stretch>
        </p:blipFill>
        <p:spPr>
          <a:xfrm>
            <a:off x="4490113" y="2133600"/>
            <a:ext cx="4503762" cy="377825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68823494"/>
      </p:ext>
    </p:extLst>
  </p:cSld>
  <p:clrMapOvr>
    <a:masterClrMapping/>
  </p:clrMapOvr>
  <mc:AlternateContent xmlns:mc="http://schemas.openxmlformats.org/markup-compatibility/2006" xmlns:p14="http://schemas.microsoft.com/office/powerpoint/2010/main">
    <mc:Choice Requires="p14">
      <p:transition spd="slow" p14:dur="2000" advTm="11735"/>
    </mc:Choice>
    <mc:Fallback xmlns="">
      <p:transition spd="slow" advTm="11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OTRA VISIÓN DEL UTIS POSSIDETIS</a:t>
            </a:r>
            <a:endParaRPr lang="es-CL" dirty="0"/>
          </a:p>
        </p:txBody>
      </p:sp>
      <p:pic>
        <p:nvPicPr>
          <p:cNvPr id="4" name="Marcador de contenido 3"/>
          <p:cNvPicPr>
            <a:picLocks noGrp="1" noChangeAspect="1"/>
          </p:cNvPicPr>
          <p:nvPr>
            <p:ph idx="1"/>
          </p:nvPr>
        </p:nvPicPr>
        <p:blipFill>
          <a:blip r:embed="rId4"/>
          <a:stretch>
            <a:fillRect/>
          </a:stretch>
        </p:blipFill>
        <p:spPr>
          <a:xfrm>
            <a:off x="3971500" y="2142699"/>
            <a:ext cx="4831306" cy="438093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72393236"/>
      </p:ext>
    </p:extLst>
  </p:cSld>
  <p:clrMapOvr>
    <a:masterClrMapping/>
  </p:clrMapOvr>
  <mc:AlternateContent xmlns:mc="http://schemas.openxmlformats.org/markup-compatibility/2006" xmlns:p14="http://schemas.microsoft.com/office/powerpoint/2010/main">
    <mc:Choice Requires="p14">
      <p:transition spd="slow" p14:dur="2000" advTm="18540"/>
    </mc:Choice>
    <mc:Fallback xmlns="">
      <p:transition spd="slow" advTm="18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CONCLUSIONES</a:t>
            </a:r>
            <a:endParaRPr lang="es-CL" dirty="0"/>
          </a:p>
        </p:txBody>
      </p:sp>
      <p:sp>
        <p:nvSpPr>
          <p:cNvPr id="3" name="Marcador de contenido 2"/>
          <p:cNvSpPr>
            <a:spLocks noGrp="1"/>
          </p:cNvSpPr>
          <p:nvPr>
            <p:ph idx="1"/>
          </p:nvPr>
        </p:nvSpPr>
        <p:spPr>
          <a:xfrm>
            <a:off x="1937982" y="2133600"/>
            <a:ext cx="9566630" cy="4485564"/>
          </a:xfrm>
        </p:spPr>
        <p:style>
          <a:lnRef idx="1">
            <a:schemeClr val="accent6"/>
          </a:lnRef>
          <a:fillRef idx="3">
            <a:schemeClr val="accent6"/>
          </a:fillRef>
          <a:effectRef idx="2">
            <a:schemeClr val="accent6"/>
          </a:effectRef>
          <a:fontRef idx="minor">
            <a:schemeClr val="lt1"/>
          </a:fontRef>
        </p:style>
        <p:txBody>
          <a:bodyPr>
            <a:normAutofit/>
          </a:bodyPr>
          <a:lstStyle/>
          <a:p>
            <a:pPr>
              <a:buAutoNum type="arabicPeriod"/>
            </a:pPr>
            <a:r>
              <a:rPr lang="es-CL" dirty="0" smtClean="0"/>
              <a:t>LOS CONCEPTOS COMO NACIÓN, ESTADO Y , FUNDAMENTALMENTE ESTADO- NACIÓN TUVIERON SU ORIGEN EN EUROPA. ÉSTE ÚLTIMO TIENE PERMANENCIA HASTA NUESTROS DÍAS.</a:t>
            </a:r>
          </a:p>
          <a:p>
            <a:pPr>
              <a:buAutoNum type="arabicPeriod"/>
            </a:pPr>
            <a:r>
              <a:rPr lang="es-CL" dirty="0" smtClean="0"/>
              <a:t>EL CONCEPTO DE ESTADO-NACIÓN SE TRASLADA A NUESTRO CONTINENTE Y SE CONSTITUYE EN UNA IDEA IMPORTANTE QUE TUVIERON EN CUENTA LAS ÉLITES AMERICANAS PARA INTENTAR DAR FORMA A LOS ESTADOS NUEVOS</a:t>
            </a:r>
          </a:p>
          <a:p>
            <a:pPr>
              <a:buAutoNum type="arabicPeriod"/>
            </a:pPr>
            <a:r>
              <a:rPr lang="es-CL" dirty="0" smtClean="0"/>
              <a:t>EN MUCHOS SENTIDOS LA FORMACIÓN DE LOS ESTADOS-NACIÓN EN EUROPA Y AMÉRICA FUE DE LA MANO CON LA EXPANSIÓN DE LAS IDEAS LIBERALES, ESPECIALMENTE EN LO POLÍTICO</a:t>
            </a:r>
          </a:p>
          <a:p>
            <a:pPr>
              <a:buAutoNum type="arabicPeriod"/>
            </a:pPr>
            <a:r>
              <a:rPr lang="es-CL" dirty="0" smtClean="0"/>
              <a:t>NO FUE FÁCIL LA FORMACIÓN DE LOS ESTADOS-NACIÓN EN LA EX AMÉRICA ESPAÑOLA Y PORTUGUESA(BRASIL). CUESTIONES TERRITORIALES, POLÍTICAS Y ECONÓMICAS DIFICULTARON LA CONSOLIDACIÓN DE ESTOS NUEVOS PAÍSES.</a:t>
            </a:r>
            <a:endParaRPr lang="es-CL" dirty="0"/>
          </a:p>
        </p:txBody>
      </p:sp>
    </p:spTree>
    <p:extLst>
      <p:ext uri="{BB962C8B-B14F-4D97-AF65-F5344CB8AC3E}">
        <p14:creationId xmlns:p14="http://schemas.microsoft.com/office/powerpoint/2010/main" val="425709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INVITACIÓN</a:t>
            </a:r>
            <a:endParaRPr lang="es-CL" dirty="0"/>
          </a:p>
        </p:txBody>
      </p:sp>
      <p:sp>
        <p:nvSpPr>
          <p:cNvPr id="3" name="Marcador de contenido 2"/>
          <p:cNvSpPr>
            <a:spLocks noGrp="1"/>
          </p:cNvSpPr>
          <p:nvPr>
            <p:ph idx="1"/>
          </p:nvPr>
        </p:nvSpPr>
        <p:spPr/>
        <p:txBody>
          <a:bodyPr/>
          <a:lstStyle/>
          <a:p>
            <a:pPr marL="0" indent="0">
              <a:buNone/>
            </a:pPr>
            <a:endParaRPr lang="es-CL" dirty="0" smtClean="0"/>
          </a:p>
          <a:p>
            <a:pPr marL="0" indent="0">
              <a:buNone/>
            </a:pPr>
            <a:r>
              <a:rPr lang="es-CL" dirty="0" smtClean="0"/>
              <a:t> - A </a:t>
            </a:r>
            <a:r>
              <a:rPr lang="es-CL" dirty="0"/>
              <a:t>CONTINUACIÓN TE INVITO A RESPONDER LAS SIETE PREGUNTAS QUE SE </a:t>
            </a:r>
          </a:p>
          <a:p>
            <a:pPr marL="0" indent="0">
              <a:buNone/>
            </a:pPr>
            <a:r>
              <a:rPr lang="es-CL" dirty="0" smtClean="0"/>
              <a:t> </a:t>
            </a:r>
            <a:r>
              <a:rPr lang="es-CL" dirty="0"/>
              <a:t>PLANTEARÁN EN LAS SIGUIENTES LÁMINAS DEL POWER POINT </a:t>
            </a:r>
            <a:endParaRPr lang="es-CL" dirty="0" smtClean="0"/>
          </a:p>
          <a:p>
            <a:pPr marL="0" indent="0">
              <a:buNone/>
            </a:pPr>
            <a:r>
              <a:rPr lang="es-CL" dirty="0" smtClean="0"/>
              <a:t>- RECUERDA QUE LA EVALUACIÓN NO LLEVA NOTA NÚMERICA, ES FORMATIVA.</a:t>
            </a:r>
            <a:endParaRPr lang="es-CL" dirty="0"/>
          </a:p>
          <a:p>
            <a:pPr marL="0" indent="0">
              <a:buNone/>
            </a:pPr>
            <a:endParaRPr lang="es-CL" dirty="0"/>
          </a:p>
          <a:p>
            <a:pPr marL="0" indent="0">
              <a:buNone/>
            </a:pPr>
            <a:endParaRPr lang="es-CL"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78416995"/>
      </p:ext>
    </p:extLst>
  </p:cSld>
  <p:clrMapOvr>
    <a:masterClrMapping/>
  </p:clrMapOvr>
  <mc:AlternateContent xmlns:mc="http://schemas.openxmlformats.org/markup-compatibility/2006" xmlns:p14="http://schemas.microsoft.com/office/powerpoint/2010/main">
    <mc:Choice Requires="p14">
      <p:transition spd="slow" p14:dur="2000" advTm="43936"/>
    </mc:Choice>
    <mc:Fallback xmlns="">
      <p:transition spd="slow" advTm="43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ACTIVIDAD NÚMERO 3</a:t>
            </a:r>
            <a:endParaRPr lang="es-CL" dirty="0"/>
          </a:p>
        </p:txBody>
      </p:sp>
      <p:sp>
        <p:nvSpPr>
          <p:cNvPr id="3" name="Marcador de contenido 2"/>
          <p:cNvSpPr>
            <a:spLocks noGrp="1"/>
          </p:cNvSpPr>
          <p:nvPr>
            <p:ph idx="1"/>
          </p:nvPr>
        </p:nvSpPr>
        <p:spPr/>
        <p:txBody>
          <a:bodyPr/>
          <a:lstStyle/>
          <a:p>
            <a:pPr marL="0" indent="0">
              <a:buNone/>
            </a:pPr>
            <a:r>
              <a:rPr lang="es-CL" dirty="0"/>
              <a:t>Aprendizaje esperado: Evaluar de manera formativa y a través de un formato de preguntas tipo prueba electiva de Historia y Ciencias Sociales , las capacidades de comprensión </a:t>
            </a:r>
            <a:r>
              <a:rPr lang="es-CL" dirty="0" smtClean="0"/>
              <a:t>, interpretación y análisis </a:t>
            </a:r>
            <a:r>
              <a:rPr lang="es-CL" dirty="0"/>
              <a:t>de los contenidos </a:t>
            </a:r>
            <a:r>
              <a:rPr lang="es-CL" dirty="0" smtClean="0"/>
              <a:t>del PowerPoint número 3 “El impacto del surgimiento del Estado-nación en Europa en el siglo XIX”.</a:t>
            </a:r>
            <a:endParaRPr lang="es-CL" dirty="0"/>
          </a:p>
          <a:p>
            <a:pPr marL="0" indent="0">
              <a:buNone/>
            </a:pPr>
            <a:endParaRPr lang="es-CL" dirty="0"/>
          </a:p>
          <a:p>
            <a:pPr marL="0" indent="0">
              <a:buNone/>
            </a:pPr>
            <a:r>
              <a:rPr lang="es-CL" dirty="0"/>
              <a:t>Instrucciones: Este control consta de </a:t>
            </a:r>
            <a:r>
              <a:rPr lang="es-CL" dirty="0" smtClean="0"/>
              <a:t>6 </a:t>
            </a:r>
            <a:r>
              <a:rPr lang="es-CL" dirty="0"/>
              <a:t>preguntas, cada una de las cuales tiene cinco opciones señaladas con las letras A, B, C, D y E, una sola de las cuales es la correcta.</a:t>
            </a:r>
          </a:p>
          <a:p>
            <a:pPr marL="0" indent="0">
              <a:buNone/>
            </a:pPr>
            <a:r>
              <a:rPr lang="es-CL" dirty="0"/>
              <a:t>Ante cualquier inquietud, plantearla a erich.bustamante@liceonsmariainmaculada.cl</a:t>
            </a:r>
          </a:p>
          <a:p>
            <a:pPr marL="0" indent="0">
              <a:buNone/>
            </a:pPr>
            <a:endParaRPr lang="es-CL" dirty="0"/>
          </a:p>
        </p:txBody>
      </p:sp>
    </p:spTree>
    <p:extLst>
      <p:ext uri="{BB962C8B-B14F-4D97-AF65-F5344CB8AC3E}">
        <p14:creationId xmlns:p14="http://schemas.microsoft.com/office/powerpoint/2010/main" val="3899057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77923"/>
            <a:ext cx="8915400" cy="5813946"/>
          </a:xfrm>
        </p:spPr>
        <p:txBody>
          <a:bodyPr>
            <a:normAutofit/>
          </a:bodyPr>
          <a:lstStyle/>
          <a:p>
            <a:pPr>
              <a:buAutoNum type="arabicPeriod"/>
            </a:pPr>
            <a:endParaRPr lang="es-CL" sz="1600" dirty="0" smtClean="0"/>
          </a:p>
          <a:p>
            <a:pPr>
              <a:buAutoNum type="arabicPeriod"/>
            </a:pPr>
            <a:r>
              <a:rPr lang="es-CL" sz="1600" dirty="0" smtClean="0"/>
              <a:t>LA FORMACIÓN DEL ESTADO-NACIÓN CONSTITUYÓ UN HITO POLÍTICO Y JURÍDICO MUY IMPORTANTE EN EL SIGLO XIX(INCLUSO ANTES). EN ESTE SENTIDO PODEMOS SEÑALAR QUE ASPECTOS FUNDAMENTALES DE ESTE CONCEPTO SON</a:t>
            </a:r>
          </a:p>
          <a:p>
            <a:pPr marL="0" indent="0">
              <a:buNone/>
            </a:pPr>
            <a:r>
              <a:rPr lang="es-CL" sz="1600" dirty="0" smtClean="0"/>
              <a:t> I. LA DEFINICIÓN DE LA NACIÓN COMO COLECTIVO REGIDO POR LAS MISMAS LEYES Y GOBIERNO</a:t>
            </a:r>
          </a:p>
          <a:p>
            <a:pPr marL="0" indent="0">
              <a:buNone/>
            </a:pPr>
            <a:r>
              <a:rPr lang="es-CL" sz="1600" dirty="0" smtClean="0"/>
              <a:t>II. LA NACIÓN, COMO AGRUPACIÓN CON IDENTIDAD COMÚN , DEBE TENER EL DERECHO DE TENER SU PROPIO TERRITORIO DONDE FORJAR SU DESTINO</a:t>
            </a:r>
          </a:p>
          <a:p>
            <a:pPr marL="0" indent="0">
              <a:buNone/>
            </a:pPr>
            <a:r>
              <a:rPr lang="es-CL" sz="1600" dirty="0" smtClean="0"/>
              <a:t>III. LA CREACIÓN DEL ESTADO-NACIÓN DETERMINÓ EL FIN ABSOLUTO DE LOS ESTADOS MULTINACIONALES DURANTE EL SIGLO XIX</a:t>
            </a:r>
          </a:p>
          <a:p>
            <a:pPr marL="0" indent="0">
              <a:buNone/>
            </a:pPr>
            <a:endParaRPr lang="es-CL" sz="1600" dirty="0"/>
          </a:p>
          <a:p>
            <a:pPr>
              <a:buAutoNum type="alphaUcPeriod"/>
            </a:pPr>
            <a:r>
              <a:rPr lang="es-CL" sz="1600" dirty="0" smtClean="0"/>
              <a:t>SOLO I</a:t>
            </a:r>
          </a:p>
          <a:p>
            <a:pPr>
              <a:buAutoNum type="alphaUcPeriod"/>
            </a:pPr>
            <a:r>
              <a:rPr lang="es-CL" sz="1600" dirty="0" smtClean="0"/>
              <a:t>SOLO I y II</a:t>
            </a:r>
          </a:p>
          <a:p>
            <a:pPr>
              <a:buAutoNum type="alphaUcPeriod"/>
            </a:pPr>
            <a:r>
              <a:rPr lang="es-CL" sz="1600" dirty="0" smtClean="0"/>
              <a:t>SOLO II </a:t>
            </a:r>
          </a:p>
          <a:p>
            <a:pPr>
              <a:buAutoNum type="alphaUcPeriod"/>
            </a:pPr>
            <a:r>
              <a:rPr lang="es-CL" sz="1600" dirty="0" smtClean="0"/>
              <a:t>SOLO II y III</a:t>
            </a:r>
          </a:p>
          <a:p>
            <a:pPr>
              <a:buAutoNum type="alphaUcPeriod"/>
            </a:pPr>
            <a:r>
              <a:rPr lang="es-CL" sz="1600" dirty="0" smtClean="0"/>
              <a:t>I, II y III   </a:t>
            </a:r>
          </a:p>
          <a:p>
            <a:pPr marL="0" indent="0">
              <a:buNone/>
            </a:pPr>
            <a:r>
              <a:rPr lang="es-CL" sz="1600" dirty="0" smtClean="0"/>
              <a:t>            </a:t>
            </a:r>
          </a:p>
          <a:p>
            <a:pPr marL="0" indent="0">
              <a:buNone/>
            </a:pPr>
            <a:endParaRPr lang="es-CL" sz="1600" dirty="0" smtClean="0"/>
          </a:p>
        </p:txBody>
      </p:sp>
    </p:spTree>
    <p:extLst>
      <p:ext uri="{BB962C8B-B14F-4D97-AF65-F5344CB8AC3E}">
        <p14:creationId xmlns:p14="http://schemas.microsoft.com/office/powerpoint/2010/main" val="1283909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s-CL" dirty="0" smtClean="0"/>
              <a:t>       POWERPOINT NÚMERO TRES</a:t>
            </a:r>
            <a:endParaRPr lang="es-CL" dirty="0"/>
          </a:p>
        </p:txBody>
      </p:sp>
      <p:sp>
        <p:nvSpPr>
          <p:cNvPr id="3" name="Marcador de contenido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r>
              <a:rPr lang="es-CL" sz="4400" dirty="0"/>
              <a:t>EL </a:t>
            </a:r>
            <a:r>
              <a:rPr lang="es-CL" sz="4400" dirty="0" smtClean="0"/>
              <a:t>IMPACTO DEL SURGIMIENTO DEL ESTADO – NACIÓN EN EUROPA Y AMÉRICA EN EL SIGLO XIX</a:t>
            </a:r>
            <a:endParaRPr lang="es-CL" sz="4400" dirty="0"/>
          </a:p>
        </p:txBody>
      </p:sp>
    </p:spTree>
    <p:extLst>
      <p:ext uri="{BB962C8B-B14F-4D97-AF65-F5344CB8AC3E}">
        <p14:creationId xmlns:p14="http://schemas.microsoft.com/office/powerpoint/2010/main" val="2131113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818866"/>
            <a:ext cx="8915400" cy="5092356"/>
          </a:xfrm>
        </p:spPr>
        <p:txBody>
          <a:bodyPr>
            <a:normAutofit/>
          </a:bodyPr>
          <a:lstStyle/>
          <a:p>
            <a:pPr marL="0" indent="0">
              <a:buNone/>
            </a:pPr>
            <a:endParaRPr lang="es-CL" sz="1600" dirty="0" smtClean="0"/>
          </a:p>
          <a:p>
            <a:pPr marL="0" indent="0">
              <a:buNone/>
            </a:pPr>
            <a:r>
              <a:rPr lang="es-CL" sz="1600" cap="all" dirty="0" smtClean="0"/>
              <a:t>2. </a:t>
            </a:r>
            <a:r>
              <a:rPr lang="es-CL" sz="1600" cap="all" dirty="0"/>
              <a:t>Los movimientos nacionalistas permitieron la unificación de Italia y Alemania, ¿qué elementos comparten estos procesos de unificación? </a:t>
            </a:r>
          </a:p>
          <a:p>
            <a:pPr marL="0" indent="0">
              <a:buNone/>
            </a:pPr>
            <a:r>
              <a:rPr lang="es-CL" sz="1600" cap="all" dirty="0" smtClean="0"/>
              <a:t>A. FUERON PARTE DE LOS MOVIMIENTOS NACIONALISTAS DE UNIFICACIÓN</a:t>
            </a:r>
            <a:endParaRPr lang="es-CL" sz="1600" cap="all" dirty="0"/>
          </a:p>
          <a:p>
            <a:pPr marL="0" indent="0">
              <a:buNone/>
            </a:pPr>
            <a:r>
              <a:rPr lang="es-CL" sz="1600" cap="all" dirty="0" smtClean="0"/>
              <a:t>B.  </a:t>
            </a:r>
            <a:r>
              <a:rPr lang="es-CL" sz="1600" cap="all" dirty="0"/>
              <a:t>Nacen desde el sentimiento nacionalista de la clase obrera y campesina.</a:t>
            </a:r>
          </a:p>
          <a:p>
            <a:pPr marL="0" indent="0">
              <a:buNone/>
            </a:pPr>
            <a:r>
              <a:rPr lang="es-CL" sz="1600" cap="all" dirty="0" smtClean="0"/>
              <a:t>C. </a:t>
            </a:r>
            <a:r>
              <a:rPr lang="es-CL" sz="1600" cap="all" dirty="0"/>
              <a:t>Son acontecimientos espontáneos provocados por las desigualdades sociales. </a:t>
            </a:r>
          </a:p>
          <a:p>
            <a:pPr marL="0" indent="0">
              <a:buNone/>
            </a:pPr>
            <a:r>
              <a:rPr lang="es-CL" sz="1600" cap="all" dirty="0" smtClean="0"/>
              <a:t>D. </a:t>
            </a:r>
            <a:r>
              <a:rPr lang="es-CL" sz="1600" cap="all" dirty="0"/>
              <a:t>Se producen de manera pacífica, sin la necesidad de enfrentamientos armados.  </a:t>
            </a:r>
          </a:p>
          <a:p>
            <a:pPr marL="0" indent="0">
              <a:buNone/>
            </a:pPr>
            <a:r>
              <a:rPr lang="es-CL" sz="1600" cap="all" dirty="0" smtClean="0"/>
              <a:t>E.  </a:t>
            </a:r>
            <a:r>
              <a:rPr lang="es-CL" sz="1600" cap="all" dirty="0"/>
              <a:t>La unificación se llevó a cabo a través de una votación ciudadana con amplia participación. </a:t>
            </a:r>
          </a:p>
          <a:p>
            <a:pPr marL="0" indent="0">
              <a:buNone/>
            </a:pPr>
            <a:endParaRPr lang="es-CL" sz="1600" cap="all" dirty="0"/>
          </a:p>
          <a:p>
            <a:pPr marL="0" indent="0">
              <a:buNone/>
            </a:pPr>
            <a:endParaRPr lang="es-CL" sz="1600" dirty="0"/>
          </a:p>
        </p:txBody>
      </p:sp>
    </p:spTree>
    <p:extLst>
      <p:ext uri="{BB962C8B-B14F-4D97-AF65-F5344CB8AC3E}">
        <p14:creationId xmlns:p14="http://schemas.microsoft.com/office/powerpoint/2010/main" val="23416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50627"/>
            <a:ext cx="8915400" cy="5160595"/>
          </a:xfrm>
        </p:spPr>
        <p:txBody>
          <a:bodyPr/>
          <a:lstStyle/>
          <a:p>
            <a:pPr marL="0" indent="0">
              <a:buNone/>
            </a:pPr>
            <a:endParaRPr lang="es-CL" dirty="0" smtClean="0"/>
          </a:p>
          <a:p>
            <a:pPr marL="0" indent="0">
              <a:buNone/>
            </a:pPr>
            <a:r>
              <a:rPr lang="es-CL" dirty="0" smtClean="0"/>
              <a:t>3</a:t>
            </a:r>
            <a:r>
              <a:rPr lang="es-CL" dirty="0"/>
              <a:t>. </a:t>
            </a:r>
            <a:r>
              <a:rPr lang="es-CL" sz="1600" cap="all" dirty="0"/>
              <a:t>“Es el sentimiento de pertenencia a una nación, deseando la coincidencia entre los límites territoriales y la comunidad nacional”. </a:t>
            </a:r>
            <a:r>
              <a:rPr lang="es-CL" sz="1600" cap="all" dirty="0" smtClean="0"/>
              <a:t>ESTA DEFINICÓN HACE ALUSIÓN AL CONCEPTO DE</a:t>
            </a:r>
            <a:endParaRPr lang="es-CL" sz="1600" cap="all" dirty="0"/>
          </a:p>
          <a:p>
            <a:pPr marL="0" indent="0">
              <a:buNone/>
            </a:pPr>
            <a:r>
              <a:rPr lang="es-CL" sz="1600" cap="all" dirty="0" smtClean="0"/>
              <a:t>a. </a:t>
            </a:r>
            <a:r>
              <a:rPr lang="es-CL" sz="1600" cap="all" dirty="0"/>
              <a:t>Nación. </a:t>
            </a:r>
          </a:p>
          <a:p>
            <a:pPr marL="0" indent="0">
              <a:buNone/>
            </a:pPr>
            <a:r>
              <a:rPr lang="es-CL" sz="1600" cap="all" dirty="0" smtClean="0"/>
              <a:t>b. </a:t>
            </a:r>
            <a:r>
              <a:rPr lang="es-CL" sz="1600" cap="all" dirty="0"/>
              <a:t>Estado. </a:t>
            </a:r>
          </a:p>
          <a:p>
            <a:pPr marL="0" indent="0">
              <a:buNone/>
            </a:pPr>
            <a:r>
              <a:rPr lang="es-CL" sz="1600" cap="all" dirty="0" smtClean="0"/>
              <a:t>c. </a:t>
            </a:r>
            <a:r>
              <a:rPr lang="es-CL" sz="1600" cap="all" dirty="0"/>
              <a:t>Territorio. </a:t>
            </a:r>
          </a:p>
          <a:p>
            <a:pPr marL="0" indent="0">
              <a:buNone/>
            </a:pPr>
            <a:r>
              <a:rPr lang="es-CL" sz="1600" cap="all" dirty="0" smtClean="0"/>
              <a:t>d. </a:t>
            </a:r>
            <a:r>
              <a:rPr lang="es-CL" sz="1600" cap="all" dirty="0"/>
              <a:t>Nacionalismo. </a:t>
            </a:r>
          </a:p>
          <a:p>
            <a:pPr marL="0" indent="0">
              <a:buNone/>
            </a:pPr>
            <a:r>
              <a:rPr lang="es-CL" sz="1600" cap="all" dirty="0" smtClean="0"/>
              <a:t>e. </a:t>
            </a:r>
            <a:r>
              <a:rPr lang="es-CL" sz="1600" cap="all" dirty="0"/>
              <a:t>República </a:t>
            </a:r>
          </a:p>
          <a:p>
            <a:pPr marL="0" indent="0">
              <a:buNone/>
            </a:pPr>
            <a:endParaRPr lang="es-CL" dirty="0"/>
          </a:p>
        </p:txBody>
      </p:sp>
    </p:spTree>
    <p:extLst>
      <p:ext uri="{BB962C8B-B14F-4D97-AF65-F5344CB8AC3E}">
        <p14:creationId xmlns:p14="http://schemas.microsoft.com/office/powerpoint/2010/main" val="296797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3803" y="973539"/>
            <a:ext cx="8915400" cy="5386317"/>
          </a:xfrm>
        </p:spPr>
        <p:txBody>
          <a:bodyPr>
            <a:normAutofit/>
          </a:bodyPr>
          <a:lstStyle/>
          <a:p>
            <a:pPr marL="0" indent="0">
              <a:buNone/>
            </a:pPr>
            <a:endParaRPr lang="es-CL" sz="1600" dirty="0" smtClean="0"/>
          </a:p>
          <a:p>
            <a:pPr marL="0" indent="0">
              <a:buNone/>
            </a:pPr>
            <a:r>
              <a:rPr lang="es-CL" sz="1600" dirty="0" smtClean="0"/>
              <a:t>4. CON RESPECTO AL CONFLICTO CENTRALISMO-FEDERALISMO EN LA AMÉRICA POST INDEPENDENCIA POEDEMOS AFIRMAR QUE</a:t>
            </a:r>
          </a:p>
          <a:p>
            <a:pPr marL="400050" indent="-400050">
              <a:buAutoNum type="romanUcPeriod"/>
            </a:pPr>
            <a:r>
              <a:rPr lang="es-CL" sz="1600" dirty="0" smtClean="0"/>
              <a:t>EN CHILE PREVALECIÓ LA OPCIÓN FEDERALISTA</a:t>
            </a:r>
          </a:p>
          <a:p>
            <a:pPr marL="400050" indent="-400050">
              <a:buAutoNum type="romanUcPeriod"/>
            </a:pPr>
            <a:r>
              <a:rPr lang="es-CL" sz="1600" dirty="0" smtClean="0"/>
              <a:t>EL CENTRALISMO APUNTABA A QUE LOS ESTADOS SE FORMARAN EN TORNO A UN PODER CENTRAL FUERTE Y UNITARIO</a:t>
            </a:r>
          </a:p>
          <a:p>
            <a:pPr marL="400050" indent="-400050">
              <a:buAutoNum type="romanUcPeriod"/>
            </a:pPr>
            <a:r>
              <a:rPr lang="es-CL" sz="1600" dirty="0" smtClean="0"/>
              <a:t>EN ARGENTINA EXISTIÓ UN IMPORTANTE CONFLICTO ENTRE ESTAS DOS TENDENCIAS DE ORGANIZACIÓN DEL RÉGIMEN POLÍTICO</a:t>
            </a:r>
          </a:p>
          <a:p>
            <a:pPr marL="0" indent="0">
              <a:buNone/>
            </a:pPr>
            <a:endParaRPr lang="es-CL" sz="1600" dirty="0"/>
          </a:p>
          <a:p>
            <a:pPr>
              <a:buAutoNum type="alphaUcPeriod"/>
            </a:pPr>
            <a:r>
              <a:rPr lang="es-CL" sz="1600" dirty="0" smtClean="0"/>
              <a:t>SOLO I y II</a:t>
            </a:r>
          </a:p>
          <a:p>
            <a:pPr>
              <a:buAutoNum type="alphaUcPeriod"/>
            </a:pPr>
            <a:r>
              <a:rPr lang="es-CL" sz="1600" dirty="0" smtClean="0"/>
              <a:t>SOLO I y III</a:t>
            </a:r>
          </a:p>
          <a:p>
            <a:pPr>
              <a:buAutoNum type="alphaUcPeriod"/>
            </a:pPr>
            <a:r>
              <a:rPr lang="es-CL" sz="1600" dirty="0" smtClean="0"/>
              <a:t>SOLO II</a:t>
            </a:r>
          </a:p>
          <a:p>
            <a:pPr>
              <a:buAutoNum type="alphaUcPeriod"/>
            </a:pPr>
            <a:r>
              <a:rPr lang="es-CL" sz="1600" dirty="0" smtClean="0"/>
              <a:t>SOLO II y III</a:t>
            </a:r>
          </a:p>
          <a:p>
            <a:pPr>
              <a:buAutoNum type="alphaUcPeriod"/>
            </a:pPr>
            <a:r>
              <a:rPr lang="es-CL" sz="1600" dirty="0" smtClean="0"/>
              <a:t>I, II y III</a:t>
            </a:r>
            <a:endParaRPr lang="es-CL" sz="1600" dirty="0"/>
          </a:p>
        </p:txBody>
      </p:sp>
    </p:spTree>
    <p:extLst>
      <p:ext uri="{BB962C8B-B14F-4D97-AF65-F5344CB8AC3E}">
        <p14:creationId xmlns:p14="http://schemas.microsoft.com/office/powerpoint/2010/main" val="329841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614149"/>
            <a:ext cx="8915400" cy="5650173"/>
          </a:xfrm>
        </p:spPr>
        <p:txBody>
          <a:bodyPr>
            <a:normAutofit/>
          </a:bodyPr>
          <a:lstStyle/>
          <a:p>
            <a:pPr marL="0" indent="0">
              <a:buNone/>
            </a:pPr>
            <a:endParaRPr lang="es-CL" sz="1600" dirty="0" smtClean="0"/>
          </a:p>
          <a:p>
            <a:pPr marL="0" indent="0">
              <a:buNone/>
            </a:pPr>
            <a:r>
              <a:rPr lang="es-CL" sz="1600" dirty="0" smtClean="0"/>
              <a:t>5</a:t>
            </a:r>
            <a:r>
              <a:rPr lang="es-CL" sz="1600" cap="all" dirty="0"/>
              <a:t>. Durante el periodo de independencia de América destaca la figura del venezolano Francisco de Miranda, ¿Cuál era el proyecto político que tenía para la organización de América?</a:t>
            </a:r>
          </a:p>
          <a:p>
            <a:pPr marL="0" indent="0">
              <a:buNone/>
            </a:pPr>
            <a:r>
              <a:rPr lang="es-CL" sz="1600" cap="all" dirty="0" smtClean="0"/>
              <a:t>a. </a:t>
            </a:r>
            <a:r>
              <a:rPr lang="es-CL" sz="1600" cap="all" dirty="0"/>
              <a:t>Una América independiente y organizada en una sola gran nación. </a:t>
            </a:r>
          </a:p>
          <a:p>
            <a:pPr marL="0" indent="0">
              <a:buNone/>
            </a:pPr>
            <a:r>
              <a:rPr lang="es-CL" sz="1600" cap="all" dirty="0" smtClean="0"/>
              <a:t>b. </a:t>
            </a:r>
            <a:r>
              <a:rPr lang="es-CL" sz="1600" cap="all" dirty="0"/>
              <a:t>Soñaba con una multitud de países americanos libres del dominio europeo. </a:t>
            </a:r>
          </a:p>
          <a:p>
            <a:pPr marL="0" indent="0">
              <a:buNone/>
            </a:pPr>
            <a:r>
              <a:rPr lang="es-CL" sz="1600" cap="all" dirty="0" smtClean="0"/>
              <a:t>c. </a:t>
            </a:r>
            <a:r>
              <a:rPr lang="es-CL" sz="1600" cap="all" dirty="0"/>
              <a:t>Pretendía que todos los países de América fueran protegidos por Estados Unidos. </a:t>
            </a:r>
          </a:p>
          <a:p>
            <a:pPr marL="0" indent="0">
              <a:buNone/>
            </a:pPr>
            <a:r>
              <a:rPr lang="es-CL" sz="1600" cap="all" dirty="0" smtClean="0"/>
              <a:t>d. </a:t>
            </a:r>
            <a:r>
              <a:rPr lang="es-CL" sz="1600" cap="all" dirty="0"/>
              <a:t>Una América organizada y unida en torno a una monarquía parlamentaria. </a:t>
            </a:r>
          </a:p>
          <a:p>
            <a:pPr marL="0" indent="0">
              <a:buNone/>
            </a:pPr>
            <a:r>
              <a:rPr lang="es-CL" sz="1600" cap="all" dirty="0" smtClean="0"/>
              <a:t>e. </a:t>
            </a:r>
            <a:r>
              <a:rPr lang="es-CL" sz="1600" cap="all" dirty="0"/>
              <a:t>Impulso la creación </a:t>
            </a:r>
            <a:r>
              <a:rPr lang="es-CL" sz="1600" cap="all" dirty="0" smtClean="0"/>
              <a:t>DE UNA ORGANIZACIÓN ÚNICA SOLO EN LO MILITAR.</a:t>
            </a:r>
            <a:endParaRPr lang="es-CL" sz="1600" cap="all" dirty="0"/>
          </a:p>
          <a:p>
            <a:pPr marL="0" indent="0">
              <a:buNone/>
            </a:pPr>
            <a:endParaRPr lang="es-CL" sz="1600" dirty="0"/>
          </a:p>
        </p:txBody>
      </p:sp>
    </p:spTree>
    <p:extLst>
      <p:ext uri="{BB962C8B-B14F-4D97-AF65-F5344CB8AC3E}">
        <p14:creationId xmlns:p14="http://schemas.microsoft.com/office/powerpoint/2010/main" val="206431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641445"/>
            <a:ext cx="8915400" cy="5677468"/>
          </a:xfrm>
        </p:spPr>
        <p:txBody>
          <a:bodyPr>
            <a:normAutofit/>
          </a:bodyPr>
          <a:lstStyle/>
          <a:p>
            <a:pPr marL="0" indent="0">
              <a:buNone/>
            </a:pPr>
            <a:endParaRPr lang="es-CL" sz="1600" dirty="0" smtClean="0"/>
          </a:p>
          <a:p>
            <a:pPr marL="0" indent="0">
              <a:buNone/>
            </a:pPr>
            <a:r>
              <a:rPr lang="es-CL" sz="1600" dirty="0" smtClean="0"/>
              <a:t>6. EL CONCEPTO JURÍDICO DE UTIS POSSIDETIS ALCANZÓ GRAN IMPORTANCIA CON POSTERIORIDAD A LOS PROCESOS DE EMANCIPACIÓN EN AMÉRICA DE LAS PRIMERAS DÉCADAS DEL SIGLO XIX. EN ESTE SENTIDO NO PODEMOS AFIRMAR QUE </a:t>
            </a:r>
          </a:p>
          <a:p>
            <a:pPr marL="400050" indent="-400050">
              <a:buAutoNum type="romanUcPeriod"/>
            </a:pPr>
            <a:r>
              <a:rPr lang="es-CL" sz="1600" dirty="0" smtClean="0"/>
              <a:t>SIGNIFICÓ EL FIN DE LOS CONFLICTOS TERRITORIALES EN LOS NUEVOS ESTADOS AMERICANOS</a:t>
            </a:r>
          </a:p>
          <a:p>
            <a:pPr marL="400050" indent="-400050">
              <a:buAutoNum type="romanUcPeriod"/>
            </a:pPr>
            <a:r>
              <a:rPr lang="es-CL" sz="1600" dirty="0" smtClean="0"/>
              <a:t>POTENCIAS EUROPEAS SE VALIERON DE ESTE TÉRMINO JURÍDICO PARA INTERVENIR EN LOS ASUNTOS INTERNOS DE LOS NUEVOS PAÍSES INDEPENDIENTES DE AMÉRICA</a:t>
            </a:r>
          </a:p>
          <a:p>
            <a:pPr marL="400050" indent="-400050">
              <a:buAutoNum type="romanUcPeriod"/>
            </a:pPr>
            <a:r>
              <a:rPr lang="es-CL" sz="1600" dirty="0" smtClean="0"/>
              <a:t>ESTADOS UNIDOS PRETENDIÓ, A RAÍZ DEL UTIS POSSIDETIS, PODER INTERVENIR EN LOS ASUNTOS MILITARES DEL LITORAL PACÍFICO DE LOS NUEVOS ESTADOS AMERICANOS</a:t>
            </a:r>
          </a:p>
          <a:p>
            <a:pPr marL="0" indent="0">
              <a:buNone/>
            </a:pPr>
            <a:endParaRPr lang="es-CL" sz="1600" dirty="0"/>
          </a:p>
          <a:p>
            <a:pPr>
              <a:buAutoNum type="alphaUcPeriod"/>
            </a:pPr>
            <a:r>
              <a:rPr lang="es-CL" sz="1600" dirty="0" smtClean="0"/>
              <a:t>SOLO I</a:t>
            </a:r>
          </a:p>
          <a:p>
            <a:pPr>
              <a:buAutoNum type="alphaUcPeriod"/>
            </a:pPr>
            <a:r>
              <a:rPr lang="es-CL" sz="1600" dirty="0" smtClean="0"/>
              <a:t>SOLO I y II</a:t>
            </a:r>
          </a:p>
          <a:p>
            <a:pPr>
              <a:buAutoNum type="alphaUcPeriod"/>
            </a:pPr>
            <a:r>
              <a:rPr lang="es-CL" sz="1600" dirty="0" smtClean="0"/>
              <a:t>SOLO II</a:t>
            </a:r>
          </a:p>
          <a:p>
            <a:pPr>
              <a:buAutoNum type="alphaUcPeriod"/>
            </a:pPr>
            <a:r>
              <a:rPr lang="es-CL" sz="1600" dirty="0" smtClean="0"/>
              <a:t>Solo II y III</a:t>
            </a:r>
          </a:p>
          <a:p>
            <a:pPr>
              <a:buAutoNum type="alphaUcPeriod"/>
            </a:pPr>
            <a:r>
              <a:rPr lang="es-CL" sz="1600" dirty="0" smtClean="0"/>
              <a:t>I, II  y III</a:t>
            </a:r>
          </a:p>
          <a:p>
            <a:pPr marL="0" indent="0">
              <a:buNone/>
            </a:pPr>
            <a:endParaRPr lang="es-CL" sz="1600" dirty="0"/>
          </a:p>
          <a:p>
            <a:pPr marL="0" indent="0">
              <a:buNone/>
            </a:pPr>
            <a:endParaRPr lang="es-CL" sz="1600" dirty="0" smtClean="0"/>
          </a:p>
          <a:p>
            <a:pPr marL="400050" indent="-400050">
              <a:buAutoNum type="romanUcPeriod"/>
            </a:pPr>
            <a:endParaRPr lang="es-CL" sz="1600" dirty="0"/>
          </a:p>
        </p:txBody>
      </p:sp>
    </p:spTree>
    <p:extLst>
      <p:ext uri="{BB962C8B-B14F-4D97-AF65-F5344CB8AC3E}">
        <p14:creationId xmlns:p14="http://schemas.microsoft.com/office/powerpoint/2010/main" val="338970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300251"/>
            <a:ext cx="8915400" cy="6557749"/>
          </a:xfrm>
        </p:spPr>
        <p:txBody>
          <a:bodyPr>
            <a:normAutofit lnSpcReduction="10000"/>
          </a:bodyPr>
          <a:lstStyle/>
          <a:p>
            <a:pPr marL="0" indent="0">
              <a:buNone/>
            </a:pPr>
            <a:r>
              <a:rPr lang="es-CL" sz="1600" dirty="0" smtClean="0"/>
              <a:t>7</a:t>
            </a:r>
            <a:r>
              <a:rPr lang="es-CL" sz="1600" dirty="0"/>
              <a:t>. </a:t>
            </a:r>
            <a:r>
              <a:rPr lang="es-CL" sz="1600" cap="all" dirty="0" smtClean="0"/>
              <a:t>“En </a:t>
            </a:r>
            <a:r>
              <a:rPr lang="es-CL" sz="1600" cap="all" dirty="0"/>
              <a:t>1826 la mayoría del Congreso Nacional se mostró partidaria de avanzar hacia un régimen político federalista. Liderados por José Miguel Infante promulgaron, entre julio y octubre de 1826, una serie de "leyes federales". Gracias a ellas, la República de Chile quedaba organizada en un sistema federal conformado por ocho provincias: Coquimbo, Aconcagua, Santiago, Colchagua, Maule, Concepción, Valdivia y Chiloé. Enseguida, el Congreso Nacional avanzó hacia la discusión de una nueva constitución federal; sin embargo, la aplicación del federalismo tuvo graves problemas de funcionamiento, porque las provincias no tenían práctica en esta nueva forma de gobierno y los problemas financieros del Estado no permitían una base económica estable para el proyecto, generándose una crisis política que llevó a la renuncia del presidente Manuel Blanco Encalada y a la disolución de Congreso federalista, sin que se lograra promulgar la anhelada </a:t>
            </a:r>
            <a:r>
              <a:rPr lang="es-CL" sz="1600" cap="all" dirty="0" smtClean="0"/>
              <a:t>constitución federal</a:t>
            </a:r>
            <a:r>
              <a:rPr lang="es-CL" sz="1600" dirty="0" smtClean="0"/>
              <a:t>”.(memoriachilena.gob.cl)</a:t>
            </a:r>
          </a:p>
          <a:p>
            <a:pPr marL="0" indent="0">
              <a:buNone/>
            </a:pPr>
            <a:r>
              <a:rPr lang="es-CL" sz="1400" dirty="0" smtClean="0"/>
              <a:t>CON RESPECTO AL TEXTO ES VÁLIDO SEÑALAR QUE</a:t>
            </a:r>
          </a:p>
          <a:p>
            <a:pPr marL="400050" indent="-400050">
              <a:buAutoNum type="romanUcPeriod"/>
            </a:pPr>
            <a:r>
              <a:rPr lang="es-CL" sz="1400" dirty="0" smtClean="0"/>
              <a:t>EN CHILE, EXISTIÓ UN INTENTÓ SERIO, AUNQUE BREVE, DE ESTABLECER EL FEDERALISMO COMO MODELO DE ORGANIZACIÓN POLÍTICA PARA CHILE</a:t>
            </a:r>
          </a:p>
          <a:p>
            <a:pPr marL="400050" indent="-400050">
              <a:buAutoNum type="romanUcPeriod"/>
            </a:pPr>
            <a:r>
              <a:rPr lang="es-CL" sz="1400" dirty="0" smtClean="0"/>
              <a:t>NO EXISTÍAN EN EL PAÍS BASES SÓLIDAS PARA ESTABLECER UN MODELO FEDERAL</a:t>
            </a:r>
          </a:p>
          <a:p>
            <a:pPr marL="400050" indent="-400050">
              <a:buAutoNum type="romanUcPeriod"/>
            </a:pPr>
            <a:r>
              <a:rPr lang="es-CL" sz="1400" dirty="0" smtClean="0"/>
              <a:t>EN 1826 EL BANDO FEDERALISTA FUE DERROTADO MILITARMENTE POR EL SECTOR CENTARLISTA DEL PAÍS</a:t>
            </a:r>
          </a:p>
          <a:p>
            <a:pPr>
              <a:buAutoNum type="alphaUcPeriod"/>
            </a:pPr>
            <a:r>
              <a:rPr lang="es-CL" sz="1400" dirty="0" smtClean="0"/>
              <a:t>SOLO I y II</a:t>
            </a:r>
          </a:p>
          <a:p>
            <a:pPr>
              <a:buAutoNum type="alphaUcPeriod"/>
            </a:pPr>
            <a:r>
              <a:rPr lang="es-CL" sz="1400" dirty="0" smtClean="0"/>
              <a:t>SOLO  I y III</a:t>
            </a:r>
          </a:p>
          <a:p>
            <a:pPr>
              <a:buAutoNum type="alphaUcPeriod"/>
            </a:pPr>
            <a:r>
              <a:rPr lang="es-CL" sz="1400" dirty="0" smtClean="0"/>
              <a:t>SOLO II</a:t>
            </a:r>
          </a:p>
          <a:p>
            <a:pPr>
              <a:buAutoNum type="alphaUcPeriod"/>
            </a:pPr>
            <a:r>
              <a:rPr lang="es-CL" sz="1400" dirty="0" smtClean="0"/>
              <a:t>SOLO II y III</a:t>
            </a:r>
          </a:p>
          <a:p>
            <a:pPr>
              <a:buAutoNum type="alphaUcPeriod"/>
            </a:pPr>
            <a:r>
              <a:rPr lang="es-CL" sz="1400" dirty="0" smtClean="0"/>
              <a:t>I, II y III</a:t>
            </a:r>
          </a:p>
          <a:p>
            <a:pPr marL="0" indent="0">
              <a:buNone/>
            </a:pPr>
            <a:endParaRPr lang="es-CL" sz="1400" dirty="0" smtClean="0"/>
          </a:p>
          <a:p>
            <a:pPr marL="400050" indent="-400050">
              <a:buAutoNum type="romanUcPeriod"/>
            </a:pPr>
            <a:endParaRPr lang="es-CL" sz="1400" dirty="0" smtClean="0"/>
          </a:p>
          <a:p>
            <a:pPr marL="400050" indent="-400050">
              <a:buAutoNum type="romanUcPeriod"/>
            </a:pPr>
            <a:endParaRPr lang="es-CL" sz="1400" dirty="0" smtClean="0"/>
          </a:p>
        </p:txBody>
      </p:sp>
    </p:spTree>
    <p:extLst>
      <p:ext uri="{BB962C8B-B14F-4D97-AF65-F5344CB8AC3E}">
        <p14:creationId xmlns:p14="http://schemas.microsoft.com/office/powerpoint/2010/main" val="238600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RESPUESTAS CORRECTAS</a:t>
            </a:r>
            <a:endParaRPr lang="es-CL" dirty="0"/>
          </a:p>
        </p:txBody>
      </p:sp>
      <p:sp>
        <p:nvSpPr>
          <p:cNvPr id="3" name="Marcador de contenido 2"/>
          <p:cNvSpPr>
            <a:spLocks noGrp="1"/>
          </p:cNvSpPr>
          <p:nvPr>
            <p:ph idx="1"/>
          </p:nvPr>
        </p:nvSpPr>
        <p:spPr/>
        <p:txBody>
          <a:bodyPr/>
          <a:lstStyle/>
          <a:p>
            <a:pPr marL="0" indent="0">
              <a:buNone/>
            </a:pPr>
            <a:endParaRPr lang="es-CL" dirty="0" smtClean="0"/>
          </a:p>
          <a:p>
            <a:pPr>
              <a:buAutoNum type="arabicPeriod"/>
            </a:pPr>
            <a:r>
              <a:rPr lang="es-CL" dirty="0"/>
              <a:t>B</a:t>
            </a:r>
            <a:endParaRPr lang="es-CL" dirty="0" smtClean="0"/>
          </a:p>
          <a:p>
            <a:pPr>
              <a:buAutoNum type="arabicPeriod"/>
            </a:pPr>
            <a:r>
              <a:rPr lang="es-CL" dirty="0"/>
              <a:t>A</a:t>
            </a:r>
            <a:endParaRPr lang="es-CL" dirty="0" smtClean="0"/>
          </a:p>
          <a:p>
            <a:pPr>
              <a:buAutoNum type="arabicPeriod"/>
            </a:pPr>
            <a:r>
              <a:rPr lang="es-CL" dirty="0"/>
              <a:t>D</a:t>
            </a:r>
            <a:endParaRPr lang="es-CL" dirty="0" smtClean="0"/>
          </a:p>
          <a:p>
            <a:pPr>
              <a:buAutoNum type="arabicPeriod"/>
            </a:pPr>
            <a:r>
              <a:rPr lang="es-CL" dirty="0"/>
              <a:t>D</a:t>
            </a:r>
            <a:endParaRPr lang="es-CL" dirty="0" smtClean="0"/>
          </a:p>
          <a:p>
            <a:pPr>
              <a:buAutoNum type="arabicPeriod"/>
            </a:pPr>
            <a:r>
              <a:rPr lang="es-CL" dirty="0"/>
              <a:t>A</a:t>
            </a:r>
            <a:endParaRPr lang="es-CL" dirty="0" smtClean="0"/>
          </a:p>
          <a:p>
            <a:pPr>
              <a:buAutoNum type="arabicPeriod"/>
            </a:pPr>
            <a:r>
              <a:rPr lang="es-CL" dirty="0" smtClean="0"/>
              <a:t>E</a:t>
            </a:r>
          </a:p>
          <a:p>
            <a:pPr>
              <a:buAutoNum type="arabicPeriod"/>
            </a:pPr>
            <a:r>
              <a:rPr lang="es-CL" dirty="0"/>
              <a:t>A</a:t>
            </a:r>
            <a:endParaRPr lang="es-CL" dirty="0" smtClean="0"/>
          </a:p>
          <a:p>
            <a:pPr>
              <a:buAutoNum type="arabicPeriod"/>
            </a:pPr>
            <a:endParaRPr lang="es-CL" dirty="0"/>
          </a:p>
        </p:txBody>
      </p:sp>
    </p:spTree>
    <p:extLst>
      <p:ext uri="{BB962C8B-B14F-4D97-AF65-F5344CB8AC3E}">
        <p14:creationId xmlns:p14="http://schemas.microsoft.com/office/powerpoint/2010/main" val="4242388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HASTA PRONTO…. Y ESCUCHEN </a:t>
            </a:r>
            <a:br>
              <a:rPr lang="es-CL" dirty="0" smtClean="0"/>
            </a:br>
            <a:r>
              <a:rPr lang="es-CL" dirty="0" smtClean="0"/>
              <a:t>   HEAVY METAL…</a:t>
            </a:r>
            <a:endParaRPr lang="es-CL" dirty="0"/>
          </a:p>
        </p:txBody>
      </p:sp>
      <p:pic>
        <p:nvPicPr>
          <p:cNvPr id="5" name="Marcador de contenido 4"/>
          <p:cNvPicPr>
            <a:picLocks noGrp="1" noChangeAspect="1"/>
          </p:cNvPicPr>
          <p:nvPr>
            <p:ph idx="1"/>
          </p:nvPr>
        </p:nvPicPr>
        <p:blipFill>
          <a:blip r:embed="rId2"/>
          <a:stretch>
            <a:fillRect/>
          </a:stretch>
        </p:blipFill>
        <p:spPr>
          <a:xfrm>
            <a:off x="2279177" y="2133599"/>
            <a:ext cx="8679976" cy="4335439"/>
          </a:xfrm>
          <a:prstGeom prst="rect">
            <a:avLst/>
          </a:prstGeom>
        </p:spPr>
      </p:pic>
    </p:spTree>
    <p:extLst>
      <p:ext uri="{BB962C8B-B14F-4D97-AF65-F5344CB8AC3E}">
        <p14:creationId xmlns:p14="http://schemas.microsoft.com/office/powerpoint/2010/main" val="134436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SALUDOS ESTIMADOS/AS</a:t>
            </a:r>
            <a:br>
              <a:rPr lang="es-CL" dirty="0" smtClean="0"/>
            </a:br>
            <a:r>
              <a:rPr lang="es-CL" dirty="0"/>
              <a:t> </a:t>
            </a:r>
            <a:r>
              <a:rPr lang="es-CL" dirty="0" smtClean="0"/>
              <a:t>                  ESTUDIANTES</a:t>
            </a:r>
            <a:endParaRPr lang="es-CL" dirty="0"/>
          </a:p>
        </p:txBody>
      </p:sp>
      <p:pic>
        <p:nvPicPr>
          <p:cNvPr id="9" name="Marcador de contenido 8"/>
          <p:cNvPicPr>
            <a:picLocks noGrp="1" noChangeAspect="1"/>
          </p:cNvPicPr>
          <p:nvPr>
            <p:ph idx="1"/>
          </p:nvPr>
        </p:nvPicPr>
        <p:blipFill>
          <a:blip r:embed="rId4"/>
          <a:stretch>
            <a:fillRect/>
          </a:stretch>
        </p:blipFill>
        <p:spPr>
          <a:xfrm>
            <a:off x="3302758" y="2147248"/>
            <a:ext cx="6387152" cy="4710752"/>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83590850"/>
      </p:ext>
    </p:extLst>
  </p:cSld>
  <p:clrMapOvr>
    <a:masterClrMapping/>
  </p:clrMapOvr>
  <mc:AlternateContent xmlns:mc="http://schemas.openxmlformats.org/markup-compatibility/2006" xmlns:p14="http://schemas.microsoft.com/office/powerpoint/2010/main">
    <mc:Choice Requires="p14">
      <p:transition spd="slow" p14:dur="2000" advTm="56154"/>
    </mc:Choice>
    <mc:Fallback xmlns="">
      <p:transition spd="slow" advTm="56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 </a:t>
            </a:r>
            <a:r>
              <a:rPr lang="es-CL" dirty="0" smtClean="0"/>
              <a:t>CAMBIOS TEMÁTICOS PRUEBA DE </a:t>
            </a:r>
            <a:br>
              <a:rPr lang="es-CL" dirty="0" smtClean="0"/>
            </a:br>
            <a:r>
              <a:rPr lang="es-CL" dirty="0"/>
              <a:t> </a:t>
            </a:r>
            <a:r>
              <a:rPr lang="es-CL" dirty="0" smtClean="0"/>
              <a:t>ADMISIÓN HISTORIA Y CS.SOCIALES</a:t>
            </a:r>
            <a:endParaRPr lang="es-CL" dirty="0"/>
          </a:p>
        </p:txBody>
      </p:sp>
      <p:sp>
        <p:nvSpPr>
          <p:cNvPr id="3" name="Marcador de contenido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marL="0" indent="0">
              <a:buNone/>
            </a:pPr>
            <a:endParaRPr lang="es-CL" dirty="0" smtClean="0"/>
          </a:p>
          <a:p>
            <a:pPr>
              <a:buFontTx/>
              <a:buChar char="-"/>
            </a:pPr>
            <a:r>
              <a:rPr lang="es-CL" sz="2000" dirty="0" smtClean="0"/>
              <a:t>EJE 1. HISTORIA EN PERSPECTIVA: MUNDO, AMÉRICA Y CHILE</a:t>
            </a:r>
          </a:p>
          <a:p>
            <a:pPr marL="0" indent="0">
              <a:buNone/>
            </a:pPr>
            <a:r>
              <a:rPr lang="es-CL" sz="2000" dirty="0" smtClean="0"/>
              <a:t>     ( HISTORIA DE CHILE Y UNIVERSAL DESDE INICIOS DEL SIGLO XIX  </a:t>
            </a:r>
          </a:p>
          <a:p>
            <a:pPr marL="0" indent="0">
              <a:buNone/>
            </a:pPr>
            <a:r>
              <a:rPr lang="es-CL" sz="2000" dirty="0"/>
              <a:t> </a:t>
            </a:r>
            <a:r>
              <a:rPr lang="es-CL" sz="2000" dirty="0" smtClean="0"/>
              <a:t>    HASTA FINALES DEL SIGLO XX)</a:t>
            </a:r>
          </a:p>
          <a:p>
            <a:pPr>
              <a:buFontTx/>
              <a:buChar char="-"/>
            </a:pPr>
            <a:r>
              <a:rPr lang="es-CL" sz="2000" dirty="0" smtClean="0"/>
              <a:t>EJE 2.FORMACIÓN CIUDADANA ( ESTADO DE DERECHO, DERECHOS HUMANOS, ORDEN CONSTITUCIONAL,EJERCICIO DE LA CIUDADANÍA)</a:t>
            </a:r>
          </a:p>
          <a:p>
            <a:pPr>
              <a:buFontTx/>
              <a:buChar char="-"/>
            </a:pPr>
            <a:r>
              <a:rPr lang="es-CL" sz="2000" dirty="0" smtClean="0"/>
              <a:t>EJE 3.ECONOMÍA Y SOCIEDAD (PROBLEMA ECONÓMICO, CARACTERÍSTICAS DEL MERCADO, INSTRUMENTOS FINANCIEROS)</a:t>
            </a:r>
            <a:endParaRPr lang="es-CL" sz="2000" dirty="0"/>
          </a:p>
        </p:txBody>
      </p:sp>
    </p:spTree>
    <p:extLst>
      <p:ext uri="{BB962C8B-B14F-4D97-AF65-F5344CB8AC3E}">
        <p14:creationId xmlns:p14="http://schemas.microsoft.com/office/powerpoint/2010/main" val="2418896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09"/>
            <a:ext cx="8911687" cy="1818839"/>
          </a:xfrm>
        </p:spPr>
        <p:txBody>
          <a:bodyPr>
            <a:normAutofit/>
          </a:bodyPr>
          <a:lstStyle/>
          <a:p>
            <a:r>
              <a:rPr lang="es-CL" dirty="0" smtClean="0"/>
              <a:t>EL IMPACTO DEL SURGIMIENTO DEL ESTADO – NACIÓN EN EUROPA Y AMÉRICA EN EL SIGLO XIX</a:t>
            </a:r>
            <a:endParaRPr lang="es-CL" dirty="0"/>
          </a:p>
        </p:txBody>
      </p:sp>
      <p:sp>
        <p:nvSpPr>
          <p:cNvPr id="3" name="Marcador de contenido 2"/>
          <p:cNvSpPr>
            <a:spLocks noGrp="1"/>
          </p:cNvSpPr>
          <p:nvPr>
            <p:ph idx="1"/>
          </p:nvPr>
        </p:nvSpPr>
        <p:spPr>
          <a:xfrm>
            <a:off x="2589212" y="2688608"/>
            <a:ext cx="8915400" cy="3725839"/>
          </a:xfrm>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endParaRPr lang="es-CL" dirty="0" smtClean="0"/>
          </a:p>
          <a:p>
            <a:pPr marL="0" indent="0">
              <a:buNone/>
            </a:pPr>
            <a:r>
              <a:rPr lang="es-CL" dirty="0" smtClean="0"/>
              <a:t>- HOY  :  CONCEPTOS DE NACIÓN,ESTADO, ESTADO-NACIÓN, NACIONALISMO Y SUS EXPRESIONES, ESTADOS-NACIÓN EN AMÉRICA POST PROCESOS DE INDEPENDENCIA </a:t>
            </a:r>
          </a:p>
          <a:p>
            <a:pPr marL="0" indent="0">
              <a:buNone/>
            </a:pPr>
            <a:endParaRPr lang="es-CL" dirty="0"/>
          </a:p>
          <a:p>
            <a:pPr marL="0" indent="0">
              <a:buNone/>
            </a:pPr>
            <a:r>
              <a:rPr lang="es-CL" dirty="0" smtClean="0"/>
              <a:t>- APRENDIZAJE ESPERADO: </a:t>
            </a:r>
            <a:r>
              <a:rPr lang="en-US" dirty="0" smtClean="0"/>
              <a:t>COMPRENDER LOS FUNDAMENTOS CONCEPTUALES RELACIONADOS CON EL TERMINO NACIÓN Y ESTADO NACIÓN JUNTO A  SUS ALCANCES EN EUROPA Y AMÉRICA DURANTE EL SIGLO XIX EN ESPECIAL  LA FORMACIÓN DE LOS ESTADOS DESPUÉS DE LOS PROCESOS DE INDEPENDENCIA.</a:t>
            </a:r>
            <a:endParaRPr lang="es-CL" dirty="0"/>
          </a:p>
          <a:p>
            <a:pPr marL="0" indent="0">
              <a:buNone/>
            </a:pPr>
            <a:endParaRPr lang="es-CL"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46195054"/>
      </p:ext>
    </p:extLst>
  </p:cSld>
  <p:clrMapOvr>
    <a:masterClrMapping/>
  </p:clrMapOvr>
  <mc:AlternateContent xmlns:mc="http://schemas.openxmlformats.org/markup-compatibility/2006" xmlns:p14="http://schemas.microsoft.com/office/powerpoint/2010/main">
    <mc:Choice Requires="p14">
      <p:transition spd="slow" p14:dur="2000" advTm="25790"/>
    </mc:Choice>
    <mc:Fallback xmlns="">
      <p:transition spd="slow" advTm="25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CONCEPTO DE NACIÓN Y ESTADO</a:t>
            </a:r>
            <a:endParaRPr lang="es-CL" dirty="0"/>
          </a:p>
        </p:txBody>
      </p:sp>
      <p:pic>
        <p:nvPicPr>
          <p:cNvPr id="7" name="Marcador de contenido 6"/>
          <p:cNvPicPr>
            <a:picLocks noGrp="1" noChangeAspect="1"/>
          </p:cNvPicPr>
          <p:nvPr>
            <p:ph idx="1"/>
          </p:nvPr>
        </p:nvPicPr>
        <p:blipFill>
          <a:blip r:embed="rId4"/>
          <a:stretch>
            <a:fillRect/>
          </a:stretch>
        </p:blipFill>
        <p:spPr>
          <a:xfrm>
            <a:off x="2975212" y="1905000"/>
            <a:ext cx="7942997" cy="483699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14948415"/>
      </p:ext>
    </p:extLst>
  </p:cSld>
  <p:clrMapOvr>
    <a:masterClrMapping/>
  </p:clrMapOvr>
  <mc:AlternateContent xmlns:mc="http://schemas.openxmlformats.org/markup-compatibility/2006" xmlns:p14="http://schemas.microsoft.com/office/powerpoint/2010/main">
    <mc:Choice Requires="p14">
      <p:transition spd="slow" p14:dur="2000" advTm="91556"/>
    </mc:Choice>
    <mc:Fallback xmlns="">
      <p:transition spd="slow" advTm="91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 </a:t>
            </a:r>
            <a:r>
              <a:rPr lang="es-CL" dirty="0" smtClean="0"/>
              <a:t>DIFERENCIA ENTRE NACIÓN Y PATRIA</a:t>
            </a:r>
            <a:endParaRPr lang="es-CL" dirty="0"/>
          </a:p>
        </p:txBody>
      </p:sp>
      <p:pic>
        <p:nvPicPr>
          <p:cNvPr id="4" name="Marcador de contenido 3"/>
          <p:cNvPicPr>
            <a:picLocks noGrp="1" noChangeAspect="1"/>
          </p:cNvPicPr>
          <p:nvPr>
            <p:ph idx="1"/>
          </p:nvPr>
        </p:nvPicPr>
        <p:blipFill>
          <a:blip r:embed="rId2"/>
          <a:stretch>
            <a:fillRect/>
          </a:stretch>
        </p:blipFill>
        <p:spPr>
          <a:xfrm>
            <a:off x="1815152" y="2133599"/>
            <a:ext cx="9266830" cy="4526507"/>
          </a:xfrm>
          <a:prstGeom prst="rect">
            <a:avLst/>
          </a:prstGeom>
        </p:spPr>
      </p:pic>
    </p:spTree>
    <p:extLst>
      <p:ext uri="{BB962C8B-B14F-4D97-AF65-F5344CB8AC3E}">
        <p14:creationId xmlns:p14="http://schemas.microsoft.com/office/powerpoint/2010/main" val="4037579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9367" y="624110"/>
            <a:ext cx="10085245" cy="1280890"/>
          </a:xfrm>
        </p:spPr>
        <p:txBody>
          <a:bodyPr>
            <a:normAutofit/>
          </a:bodyPr>
          <a:lstStyle/>
          <a:p>
            <a:r>
              <a:rPr lang="es-CL" dirty="0"/>
              <a:t> </a:t>
            </a:r>
            <a:r>
              <a:rPr lang="es-CL" dirty="0" smtClean="0"/>
              <a:t>     CONCEPTO DE ESTADO NACIÓN</a:t>
            </a:r>
            <a:endParaRPr lang="es-CL" dirty="0"/>
          </a:p>
        </p:txBody>
      </p:sp>
      <p:pic>
        <p:nvPicPr>
          <p:cNvPr id="4" name="Marcador de contenido 3"/>
          <p:cNvPicPr>
            <a:picLocks noGrp="1" noChangeAspect="1"/>
          </p:cNvPicPr>
          <p:nvPr>
            <p:ph idx="1"/>
          </p:nvPr>
        </p:nvPicPr>
        <p:blipFill>
          <a:blip r:embed="rId4"/>
          <a:stretch>
            <a:fillRect/>
          </a:stretch>
        </p:blipFill>
        <p:spPr>
          <a:xfrm>
            <a:off x="1419367" y="1392072"/>
            <a:ext cx="8338782" cy="546592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64570631"/>
      </p:ext>
    </p:extLst>
  </p:cSld>
  <p:clrMapOvr>
    <a:masterClrMapping/>
  </p:clrMapOvr>
  <mc:AlternateContent xmlns:mc="http://schemas.openxmlformats.org/markup-compatibility/2006" xmlns:p14="http://schemas.microsoft.com/office/powerpoint/2010/main">
    <mc:Choice Requires="p14">
      <p:transition spd="slow" p14:dur="2000" advTm="119633"/>
    </mc:Choice>
    <mc:Fallback xmlns="">
      <p:transition spd="slow" advTm="119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2791" y="624110"/>
            <a:ext cx="10611821" cy="767962"/>
          </a:xfrm>
        </p:spPr>
        <p:txBody>
          <a:bodyPr/>
          <a:lstStyle/>
          <a:p>
            <a:r>
              <a:rPr lang="es-CL" dirty="0" smtClean="0"/>
              <a:t>CONCEPTO DE ESTADO - NACIÓN</a:t>
            </a:r>
            <a:endParaRPr lang="es-CL" dirty="0"/>
          </a:p>
        </p:txBody>
      </p:sp>
      <p:pic>
        <p:nvPicPr>
          <p:cNvPr id="4" name="Marcador de contenido 3"/>
          <p:cNvPicPr>
            <a:picLocks noGrp="1" noChangeAspect="1"/>
          </p:cNvPicPr>
          <p:nvPr>
            <p:ph idx="1"/>
          </p:nvPr>
        </p:nvPicPr>
        <p:blipFill>
          <a:blip r:embed="rId4"/>
          <a:stretch>
            <a:fillRect/>
          </a:stretch>
        </p:blipFill>
        <p:spPr>
          <a:xfrm>
            <a:off x="1029269" y="1392072"/>
            <a:ext cx="10611821" cy="5227092"/>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885069"/>
      </p:ext>
    </p:extLst>
  </p:cSld>
  <p:clrMapOvr>
    <a:masterClrMapping/>
  </p:clrMapOvr>
  <mc:AlternateContent xmlns:mc="http://schemas.openxmlformats.org/markup-compatibility/2006" xmlns:p14="http://schemas.microsoft.com/office/powerpoint/2010/main">
    <mc:Choice Requires="p14">
      <p:transition spd="slow" p14:dur="2000" advTm="52926"/>
    </mc:Choice>
    <mc:Fallback xmlns="">
      <p:transition spd="slow" advTm="52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824</TotalTime>
  <Words>1676</Words>
  <Application>Microsoft Office PowerPoint</Application>
  <PresentationFormat>Panorámica</PresentationFormat>
  <Paragraphs>132</Paragraphs>
  <Slides>27</Slides>
  <Notes>0</Notes>
  <HiddenSlides>0</HiddenSlides>
  <MMClips>11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Century Gothic</vt:lpstr>
      <vt:lpstr>Wingdings 3</vt:lpstr>
      <vt:lpstr>Espiral</vt:lpstr>
      <vt:lpstr>PSU HISTORIA Y CIENCIAS SOCIALES</vt:lpstr>
      <vt:lpstr>       POWERPOINT NÚMERO TRES</vt:lpstr>
      <vt:lpstr>          SALUDOS ESTIMADOS/AS                    ESTUDIANTES</vt:lpstr>
      <vt:lpstr> CAMBIOS TEMÁTICOS PRUEBA DE   ADMISIÓN HISTORIA Y CS.SOCIALES</vt:lpstr>
      <vt:lpstr>EL IMPACTO DEL SURGIMIENTO DEL ESTADO – NACIÓN EN EUROPA Y AMÉRICA EN EL SIGLO XIX</vt:lpstr>
      <vt:lpstr>     CONCEPTO DE NACIÓN Y ESTADO</vt:lpstr>
      <vt:lpstr> DIFERENCIA ENTRE NACIÓN Y PATRIA</vt:lpstr>
      <vt:lpstr>      CONCEPTO DE ESTADO NACIÓN</vt:lpstr>
      <vt:lpstr>CONCEPTO DE ESTADO - NACIÓN</vt:lpstr>
      <vt:lpstr>CONCEPTO DE NACIONALISMO</vt:lpstr>
      <vt:lpstr> DISTINTAS EXPRESIONES DE    NACIONALISMO</vt:lpstr>
      <vt:lpstr>   IDEAS QUE ACOMPAÑARON LA     DIFUSIÓN DEL NACIONALISMO</vt:lpstr>
      <vt:lpstr> LOS ESTADOS NACIONALES EN  AMÉRICA…..DIFICULTADES</vt:lpstr>
      <vt:lpstr>   UNA VISIÓN DEL UTIS POSSIDETIS</vt:lpstr>
      <vt:lpstr> OTRA VISIÓN DEL UTIS POSSIDETIS</vt:lpstr>
      <vt:lpstr>               CONCLUSIONES</vt:lpstr>
      <vt:lpstr>                  INVITACIÓN</vt:lpstr>
      <vt:lpstr>         ACTIVIDAD NÚMERO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RESPUESTAS CORRECTAS</vt:lpstr>
      <vt:lpstr>   HASTA PRONTO…. Y ESCUCHEN     HEAVY METAL…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PSU HISTORIA Y CIENCIAS SOCIALES</dc:title>
  <dc:creator>erich manuel</dc:creator>
  <cp:lastModifiedBy>Cecilia Quezada</cp:lastModifiedBy>
  <cp:revision>184</cp:revision>
  <dcterms:created xsi:type="dcterms:W3CDTF">2020-05-11T21:17:19Z</dcterms:created>
  <dcterms:modified xsi:type="dcterms:W3CDTF">2020-06-09T17:18:34Z</dcterms:modified>
</cp:coreProperties>
</file>