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69" r:id="rId4"/>
    <p:sldId id="257" r:id="rId5"/>
    <p:sldId id="258" r:id="rId6"/>
    <p:sldId id="270" r:id="rId7"/>
    <p:sldId id="261" r:id="rId8"/>
    <p:sldId id="262" r:id="rId9"/>
    <p:sldId id="263" r:id="rId10"/>
    <p:sldId id="264" r:id="rId11"/>
    <p:sldId id="271" r:id="rId12"/>
    <p:sldId id="272" r:id="rId13"/>
    <p:sldId id="274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9" r:id="rId26"/>
    <p:sldId id="286" r:id="rId27"/>
    <p:sldId id="287" r:id="rId28"/>
    <p:sldId id="288" r:id="rId29"/>
    <p:sldId id="290" r:id="rId3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3551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097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523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8648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29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6512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368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686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302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305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220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26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6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993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16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481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0F22-E91D-4AD4-B0F4-F151FF760221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4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PSU HISTORIA Y CIENCIAS SOCIALES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PROFESOR: ERICH BUSTAMANTE HINOJOSA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29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  CARACTERÍSTICAS FUNDAMENTALES 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DEL MODELO ECONÓMICO LIBERAL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320120"/>
            <a:ext cx="8915400" cy="359110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AutoNum type="arabicPeriod"/>
            </a:pPr>
            <a:r>
              <a:rPr lang="es-CL" b="1" dirty="0" smtClean="0"/>
              <a:t>NO INTERVENCIÓN DEL ESTADO EN LOS ASUNTOS ECONÓMICOS , SALVO ASPECTOS COMO POR EJEMPLO LA RECAUDACIÓN DE IMPUESTOS</a:t>
            </a:r>
          </a:p>
          <a:p>
            <a:pPr>
              <a:buAutoNum type="arabicPeriod"/>
            </a:pPr>
            <a:r>
              <a:rPr lang="es-CL" b="1" dirty="0" smtClean="0"/>
              <a:t>EL MERCADO ( AGENTES PRIVADOS DE LA ECONOMÍA ) SE CONVIERTE EN EL REGULADOR DE LA ECONOMÍA</a:t>
            </a:r>
          </a:p>
          <a:p>
            <a:pPr>
              <a:buAutoNum type="arabicPeriod"/>
            </a:pPr>
            <a:r>
              <a:rPr lang="es-CL" b="1" dirty="0" smtClean="0"/>
              <a:t>LA LEY DE OFERTA Y DEMANDA CONDICIONA LOS PRECIOS( DEMASIADA CANTIDAD DE UN PRODUCTO DETERMINARÍA UN PRECIO BAJO Y VISCEVERSA)</a:t>
            </a:r>
          </a:p>
          <a:p>
            <a:pPr>
              <a:buAutoNum type="arabicPeriod"/>
            </a:pPr>
            <a:r>
              <a:rPr lang="es-CL" b="1" dirty="0" smtClean="0"/>
              <a:t>LIBERTAD PARA LOS AGENTES ECONÓMICOS</a:t>
            </a:r>
          </a:p>
          <a:p>
            <a:pPr>
              <a:buAutoNum type="arabicPeriod"/>
            </a:pPr>
            <a:r>
              <a:rPr lang="es-CL" b="1" dirty="0" smtClean="0"/>
              <a:t>EL EJE CENTRAL LO CONSTITUYE LA PROPIEDAD PRIVADA</a:t>
            </a:r>
            <a:endParaRPr lang="es-CL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83"/>
    </mc:Choice>
    <mc:Fallback xmlns="">
      <p:transition spd="slow" advTm="19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92430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CAPITALISMO</a:t>
            </a:r>
            <a:r>
              <a:rPr lang="es-CL" dirty="0"/>
              <a:t>: Sistema económico y social basado en la propiedad privada de los medios de producción, en la importancia del capital como generador de riqueza y en la asignación de los recursos a través del mecanismo del mercado.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3753133"/>
            <a:ext cx="8543648" cy="29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REVOLUCIÓN INDUSTRIAL</a:t>
            </a:r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2925" y="2133599"/>
            <a:ext cx="7752078" cy="41034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3"/>
    </mc:Choice>
    <mc:Fallback xmlns="">
      <p:transition spd="slow" advTm="2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955317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r>
              <a:rPr lang="es-CL" sz="2800" dirty="0" smtClean="0"/>
              <a:t>PROCESO QUE NACIÓ EN EL REINO UNIDO </a:t>
            </a:r>
            <a:br>
              <a:rPr lang="es-CL" sz="2800" dirty="0" smtClean="0"/>
            </a:br>
            <a:r>
              <a:rPr lang="es-CL" sz="2800" dirty="0" smtClean="0"/>
              <a:t>( GRAN BRETAÑA ) DURANTE LA SEGUNDA MITAD DEL SIGLO XVIII(AÑOS 1700) Y QUE SE INCREMENTÓ</a:t>
            </a:r>
            <a:br>
              <a:rPr lang="es-CL" sz="2800" dirty="0" smtClean="0"/>
            </a:br>
            <a:r>
              <a:rPr lang="es-CL" sz="2800" dirty="0" smtClean="0"/>
              <a:t>EN EL SIGLO XIX.</a:t>
            </a:r>
            <a:endParaRPr lang="es-CL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5965" y="2920621"/>
            <a:ext cx="5445456" cy="33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DEFINICIÓN DE REVOLUCIÓN  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                 INDUSTRIAL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8733" y="2133600"/>
            <a:ext cx="7369791" cy="37782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96"/>
    </mc:Choice>
    <mc:Fallback xmlns="">
      <p:transition spd="slow" advTm="7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6663" y="764275"/>
            <a:ext cx="9335068" cy="58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8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RELACIÓN ENTRE LOS TRES CONCEPTOS REPASADOS: LIBERALISMO ECONÓMICO, CAPITALISMO Y REVOLUCIÓN INDUSTRIAL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292825"/>
            <a:ext cx="7779373" cy="37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  LA CULTURA BURGUESA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15904" y="2133599"/>
            <a:ext cx="8024884" cy="45538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63"/>
    </mc:Choice>
    <mc:Fallback xmlns="">
      <p:transition spd="slow" advTm="98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CARACTERÍSTICAS BURGUESAS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087" y="2133600"/>
            <a:ext cx="810677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740666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solidFill>
                  <a:schemeClr val="tx1"/>
                </a:solidFill>
              </a:rPr>
              <a:t> </a:t>
            </a:r>
            <a:r>
              <a:rPr lang="es-CL" sz="2200" b="1" dirty="0" smtClean="0">
                <a:solidFill>
                  <a:schemeClr val="tx1"/>
                </a:solidFill>
              </a:rPr>
              <a:t>IMPACTOS ( O NO) EN AMÉRICA DE  LOS TEMAS YA OBSERVADOS</a:t>
            </a:r>
            <a:endParaRPr lang="es-CL" sz="22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364777"/>
            <a:ext cx="8915400" cy="549322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AutoNum type="arabicPeriod"/>
            </a:pPr>
            <a:r>
              <a:rPr lang="es-CL" dirty="0" smtClean="0"/>
              <a:t>EN LOS ESTADOS UNIDOS COMENZARON A MANIFESTARSE CON FUERZA DURANTE TODO EL SIGLO XIX, ESPECIALMENTE A LA SEGUNDA MITAD.</a:t>
            </a:r>
          </a:p>
          <a:p>
            <a:pPr>
              <a:buAutoNum type="arabicPeriod"/>
            </a:pPr>
            <a:r>
              <a:rPr lang="es-CL" dirty="0" smtClean="0"/>
              <a:t>EN LO QUE FUE  LA AMÉRICA ESPAÑOLA, INDEPENDIZADA EN LAS PRIMERAS DÉCADAS DEL SIGLO XIX ( INCLUIDO CHILE), EXISTIÓ EL SIGUIENTE ESCENARIO:</a:t>
            </a:r>
          </a:p>
          <a:p>
            <a:pPr>
              <a:buAutoNum type="arabicPeriod"/>
            </a:pPr>
            <a:endParaRPr lang="es-CL" dirty="0" smtClean="0"/>
          </a:p>
          <a:p>
            <a:pPr>
              <a:buAutoNum type="alphaUcPeriod"/>
            </a:pPr>
            <a:r>
              <a:rPr lang="es-CL" dirty="0" smtClean="0"/>
              <a:t>EN LA PRIMERA MITAD DEL SIGLO XIX MÁS QUE UN SISTEMA LIBERAL PLENO,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SE APLICÓ UN MODELO MERCANTILISTA QUE PROPICIABA LA PROTECCIÓN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DE LA PRODUCCIÓN LOCAL Y LA EXPORTACIÓN DE MATERIAS PRIMAS</a:t>
            </a:r>
          </a:p>
          <a:p>
            <a:pPr>
              <a:buAutoNum type="alphaUcPeriod" startAt="2"/>
            </a:pPr>
            <a:r>
              <a:rPr lang="es-CL" dirty="0" smtClean="0"/>
              <a:t>RECONOCER QUE SI SE PROTEGIÓ LA PROPIEDAD PRIVADA, EN ESE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ENTONCES LIGADA AL LATIFUNDIO Y PROPIEDAD MINERA( ESE SECTOR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PASÓ A GOBERNAR DE HECHO LOS NUEVOS PAÍSES).</a:t>
            </a:r>
          </a:p>
          <a:p>
            <a:pPr>
              <a:buAutoNum type="alphaUcPeriod" startAt="3"/>
            </a:pPr>
            <a:r>
              <a:rPr lang="es-CL" dirty="0" smtClean="0"/>
              <a:t>LA REVOLUCIÓN INDUSTRIAL (GENERALIZANDO) NO SE APLICÓ EN ESTA REGIÓN,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YA QUE SE OPTÓ POR UN MODELO  EXPORTADOR DE RECURSOS</a:t>
            </a:r>
          </a:p>
          <a:p>
            <a:pPr>
              <a:buAutoNum type="alphaUcPeriod" startAt="4"/>
            </a:pPr>
            <a:r>
              <a:rPr lang="es-CL" dirty="0" smtClean="0"/>
              <a:t>AL NO HABER UN DESARROLLO INDUSTRIAL Y DEPENDER DE LA EXPORTACIÓN DE MATERIAS   PRIMAS,NO SE GENERÓ UNA BURGUESÍA EN ESTA PARTE DEL MUNDO</a:t>
            </a:r>
          </a:p>
          <a:p>
            <a:pPr>
              <a:buAutoNum type="alphaUcPeriod" startAt="4"/>
            </a:pPr>
            <a:endParaRPr lang="es-CL" dirty="0" smtClean="0"/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</a:t>
            </a:r>
            <a:endParaRPr lang="es-CL" dirty="0"/>
          </a:p>
          <a:p>
            <a:pPr marL="0" indent="0">
              <a:buNone/>
            </a:pPr>
            <a:endParaRPr lang="es-CL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42"/>
    </mc:Choice>
    <mc:Fallback xmlns="">
      <p:transition spd="slow" advTm="7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 smtClean="0"/>
              <a:t>       POWERPOINT NÚMERO DOS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CL" sz="4400" dirty="0"/>
              <a:t>EL LIBERALISMO ECONÓMICO Y LA CULTURA BURGUESA DURANTE EL SIGLO XIX EN EUROPA Y SUS REPERCUSIONES EN AMÉRICA</a:t>
            </a:r>
          </a:p>
        </p:txBody>
      </p:sp>
    </p:spTree>
    <p:extLst>
      <p:ext uri="{BB962C8B-B14F-4D97-AF65-F5344CB8AC3E}">
        <p14:creationId xmlns:p14="http://schemas.microsoft.com/office/powerpoint/2010/main" val="21311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        INVITACIÓN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 - A </a:t>
            </a:r>
            <a:r>
              <a:rPr lang="es-CL" dirty="0"/>
              <a:t>CONTINUACIÓN TE INVITO A RESPONDER LAS SIETE PREGUNTAS QUE SE </a:t>
            </a:r>
          </a:p>
          <a:p>
            <a:pPr marL="0" indent="0">
              <a:buNone/>
            </a:pPr>
            <a:r>
              <a:rPr lang="es-CL" dirty="0" smtClean="0"/>
              <a:t> </a:t>
            </a:r>
            <a:r>
              <a:rPr lang="es-CL" dirty="0"/>
              <a:t>PLANTEARÁN EN LAS SIGUIENTES LÁMINAS DEL POWER POINT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- RECUERDA QUE LA EVALUACIÓN NO LLEVA NOTA NÚMERICA, ES FORMATIVA.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9"/>
    </mc:Choice>
    <mc:Fallback xmlns="">
      <p:transition spd="slow" advTm="3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ACTIVIDAD NÚMERO 2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Aprendizaje esperado: Evaluar de manera formativa y a través de un formato de preguntas tipo prueba electiva de Historia y Ciencias Sociales , las capacidades de comprensión e interpretación de los contenidos </a:t>
            </a:r>
            <a:r>
              <a:rPr lang="es-CL" dirty="0" smtClean="0"/>
              <a:t>del PowerPoint número 2 “El Liberalismo económico y la cultura burguesa durante el siglo XIX en Europa y sus repercusiones en América”.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Instrucciones: Este control consta de </a:t>
            </a:r>
            <a:r>
              <a:rPr lang="es-CL" dirty="0" smtClean="0"/>
              <a:t>6 </a:t>
            </a:r>
            <a:r>
              <a:rPr lang="es-CL" dirty="0"/>
              <a:t>preguntas, cada una de las cuales tiene cinco opciones señaladas con las letras A, B, C, D y E, una sola de las cuales es la correcta.</a:t>
            </a:r>
          </a:p>
          <a:p>
            <a:pPr marL="0" indent="0">
              <a:buNone/>
            </a:pPr>
            <a:r>
              <a:rPr lang="es-CL" dirty="0"/>
              <a:t>Ante cualquier inquietud, plantearla a erich.bustamante@liceonsmariainmaculada.cl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90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777922"/>
            <a:ext cx="8915400" cy="5133300"/>
          </a:xfrm>
        </p:spPr>
        <p:txBody>
          <a:bodyPr/>
          <a:lstStyle/>
          <a:p>
            <a:pPr>
              <a:buAutoNum type="arabicPeriod"/>
            </a:pPr>
            <a:r>
              <a:rPr lang="es-CL" dirty="0" smtClean="0"/>
              <a:t>Los </a:t>
            </a:r>
            <a:r>
              <a:rPr lang="es-CL" dirty="0"/>
              <a:t>liberales en lo económico son defensores de la libre competencia y el rol de los empresarios </a:t>
            </a:r>
            <a:r>
              <a:rPr lang="es-CL" dirty="0" smtClean="0"/>
              <a:t>privados</a:t>
            </a:r>
            <a:r>
              <a:rPr lang="es-CL" dirty="0" smtClean="0"/>
              <a:t>. En lo referente al rol del Estado el planteamiento </a:t>
            </a:r>
            <a:r>
              <a:rPr lang="es-CL" smtClean="0"/>
              <a:t>es que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 </a:t>
            </a:r>
            <a:endParaRPr lang="es-CL" dirty="0"/>
          </a:p>
          <a:p>
            <a:pPr marL="0" indent="0">
              <a:buNone/>
            </a:pPr>
            <a:r>
              <a:rPr lang="es-CL" dirty="0" smtClean="0"/>
              <a:t>A. </a:t>
            </a:r>
            <a:r>
              <a:rPr lang="es-CL" dirty="0"/>
              <a:t>Debe intervenir en la economía. </a:t>
            </a:r>
          </a:p>
          <a:p>
            <a:pPr marL="0" indent="0">
              <a:buNone/>
            </a:pPr>
            <a:r>
              <a:rPr lang="es-CL" dirty="0" smtClean="0"/>
              <a:t>B.  No </a:t>
            </a:r>
            <a:r>
              <a:rPr lang="es-CL" dirty="0"/>
              <a:t>debe cobrar impuestos. </a:t>
            </a:r>
          </a:p>
          <a:p>
            <a:pPr marL="0" indent="0">
              <a:buNone/>
            </a:pPr>
            <a:r>
              <a:rPr lang="es-CL" dirty="0" smtClean="0"/>
              <a:t>C. </a:t>
            </a:r>
            <a:r>
              <a:rPr lang="es-CL" dirty="0"/>
              <a:t>Es el encargado de vender los bienes y servicios.</a:t>
            </a:r>
          </a:p>
          <a:p>
            <a:pPr marL="0" indent="0">
              <a:buNone/>
            </a:pPr>
            <a:r>
              <a:rPr lang="es-CL" dirty="0" smtClean="0"/>
              <a:t>D. </a:t>
            </a:r>
            <a:r>
              <a:rPr lang="es-CL" dirty="0"/>
              <a:t>No puede intervenir en la economía.</a:t>
            </a:r>
          </a:p>
          <a:p>
            <a:pPr marL="0" indent="0">
              <a:buNone/>
            </a:pPr>
            <a:r>
              <a:rPr lang="es-CL" dirty="0" smtClean="0"/>
              <a:t>E.  </a:t>
            </a:r>
            <a:r>
              <a:rPr lang="es-CL" dirty="0"/>
              <a:t>Fija los precios de los bienes y servicios. </a:t>
            </a:r>
          </a:p>
        </p:txBody>
      </p:sp>
    </p:spTree>
    <p:extLst>
      <p:ext uri="{BB962C8B-B14F-4D97-AF65-F5344CB8AC3E}">
        <p14:creationId xmlns:p14="http://schemas.microsoft.com/office/powerpoint/2010/main" val="1731910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545910"/>
            <a:ext cx="8915400" cy="5365312"/>
          </a:xfrm>
        </p:spPr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2. Entre los fundamentos esenciales del Liberalismo Económico </a:t>
            </a:r>
            <a:r>
              <a:rPr lang="es-CL" b="1" dirty="0" smtClean="0"/>
              <a:t>NO </a:t>
            </a:r>
            <a:r>
              <a:rPr lang="es-CL" dirty="0" smtClean="0"/>
              <a:t>encontramos</a:t>
            </a:r>
          </a:p>
          <a:p>
            <a:pPr marL="400050" indent="-400050">
              <a:buAutoNum type="romanUcPeriod"/>
            </a:pPr>
            <a:r>
              <a:rPr lang="es-CL" dirty="0" smtClean="0"/>
              <a:t>Altos impuestos a las ganancias de los industriales y/o empresarios</a:t>
            </a:r>
          </a:p>
          <a:p>
            <a:pPr marL="400050" indent="-400050">
              <a:buAutoNum type="romanUcPeriod"/>
            </a:pPr>
            <a:r>
              <a:rPr lang="es-CL" dirty="0" smtClean="0"/>
              <a:t>Regulación estatal de las relaciones productivas entre empleadores y trabajadores</a:t>
            </a:r>
          </a:p>
          <a:p>
            <a:pPr marL="400050" indent="-400050">
              <a:buAutoNum type="romanUcPeriod"/>
            </a:pPr>
            <a:r>
              <a:rPr lang="es-CL" dirty="0" smtClean="0"/>
              <a:t>Fijación obligatoria de precios para productos considerados básicos para una canasta familiar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eriod"/>
            </a:pPr>
            <a:r>
              <a:rPr lang="es-CL" dirty="0" smtClean="0"/>
              <a:t>Solo I</a:t>
            </a:r>
          </a:p>
          <a:p>
            <a:pPr>
              <a:buAutoNum type="alphaUcPeriod"/>
            </a:pPr>
            <a:r>
              <a:rPr lang="es-CL" dirty="0" smtClean="0"/>
              <a:t>Solo I y II</a:t>
            </a:r>
          </a:p>
          <a:p>
            <a:pPr>
              <a:buAutoNum type="alphaUcPeriod"/>
            </a:pPr>
            <a:r>
              <a:rPr lang="es-CL" dirty="0" smtClean="0"/>
              <a:t>Solo II</a:t>
            </a:r>
          </a:p>
          <a:p>
            <a:pPr>
              <a:buAutoNum type="alphaUcPeriod"/>
            </a:pPr>
            <a:r>
              <a:rPr lang="es-CL" dirty="0" smtClean="0"/>
              <a:t>Solo II y III</a:t>
            </a:r>
          </a:p>
          <a:p>
            <a:pPr>
              <a:buAutoNum type="alphaUcPeriod"/>
            </a:pPr>
            <a:r>
              <a:rPr lang="es-CL" dirty="0" smtClean="0"/>
              <a:t>I, II y III 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49182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777922"/>
            <a:ext cx="8915400" cy="5133300"/>
          </a:xfrm>
        </p:spPr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3. Establezca cuál de las siguientes afirmaciones es </a:t>
            </a:r>
            <a:r>
              <a:rPr lang="es-CL" b="1" dirty="0" smtClean="0"/>
              <a:t>FALSA</a:t>
            </a:r>
            <a:r>
              <a:rPr lang="es-CL" dirty="0" smtClean="0"/>
              <a:t> en la relativo al concepto de Capitalismo</a:t>
            </a:r>
          </a:p>
          <a:p>
            <a:pPr marL="0" indent="0">
              <a:buNone/>
            </a:pPr>
            <a:endParaRPr lang="es-CL" dirty="0" smtClean="0"/>
          </a:p>
          <a:p>
            <a:pPr>
              <a:buAutoNum type="alphaUcPeriod"/>
            </a:pPr>
            <a:r>
              <a:rPr lang="es-CL" dirty="0" smtClean="0"/>
              <a:t>Permite la propiedad estatal de parte del aparato industrial vinculado a los productos alimenticios</a:t>
            </a:r>
          </a:p>
          <a:p>
            <a:pPr>
              <a:buAutoNum type="alphaUcPeriod"/>
            </a:pPr>
            <a:r>
              <a:rPr lang="es-CL" dirty="0" smtClean="0"/>
              <a:t>Constituyó el modelo el modelo económico en el que se sustentó la Revolución Industrial</a:t>
            </a:r>
          </a:p>
          <a:p>
            <a:pPr>
              <a:buAutoNum type="alphaUcPeriod"/>
            </a:pPr>
            <a:r>
              <a:rPr lang="es-CL" dirty="0" smtClean="0"/>
              <a:t>Tuvo al Reino Unido como núcleo central en el siglo XIX</a:t>
            </a:r>
          </a:p>
          <a:p>
            <a:pPr>
              <a:buAutoNum type="alphaUcPeriod"/>
            </a:pPr>
            <a:r>
              <a:rPr lang="es-CL" dirty="0" smtClean="0"/>
              <a:t>La burguesía constituyó su base de apoyo social más importante</a:t>
            </a:r>
          </a:p>
          <a:p>
            <a:pPr>
              <a:buAutoNum type="alphaUcPeriod"/>
            </a:pPr>
            <a:r>
              <a:rPr lang="es-CL" dirty="0" smtClean="0"/>
              <a:t>La acumulación de capital tiene como uno de sus objetivos más importantes la reinversión y la generación de más riqueza</a:t>
            </a:r>
          </a:p>
          <a:p>
            <a:pPr>
              <a:buAutoNum type="alphaUcPeriod"/>
            </a:pPr>
            <a:endParaRPr lang="es-CL" dirty="0" smtClean="0"/>
          </a:p>
          <a:p>
            <a:pPr>
              <a:buAutoNum type="alphaUcPeriod"/>
            </a:pPr>
            <a:endParaRPr lang="es-CL" dirty="0" smtClean="0"/>
          </a:p>
          <a:p>
            <a:pPr>
              <a:buAutoNum type="alphaUcPeriod"/>
            </a:pPr>
            <a:endParaRPr lang="es-CL" dirty="0" smtClean="0"/>
          </a:p>
          <a:p>
            <a:pPr>
              <a:buAutoNum type="alphaUcPeriod"/>
            </a:pPr>
            <a:endParaRPr lang="es-CL" dirty="0" smtClean="0"/>
          </a:p>
          <a:p>
            <a:pPr>
              <a:buAutoNum type="alphaU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29145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491319"/>
            <a:ext cx="8915400" cy="5419903"/>
          </a:xfrm>
        </p:spPr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4. La Revolución Industrial la podemos relacionar con el Liberalismo económico porque</a:t>
            </a:r>
          </a:p>
          <a:p>
            <a:pPr marL="400050" indent="-400050">
              <a:buAutoNum type="romanUcPeriod"/>
            </a:pPr>
            <a:r>
              <a:rPr lang="es-CL" dirty="0" smtClean="0"/>
              <a:t>El sector privado es la base de dicho proceso</a:t>
            </a:r>
          </a:p>
          <a:p>
            <a:pPr marL="400050" indent="-400050">
              <a:buAutoNum type="romanUcPeriod"/>
            </a:pPr>
            <a:r>
              <a:rPr lang="es-CL" dirty="0" smtClean="0"/>
              <a:t>El Estado no protagoniza el crecimiento industrial</a:t>
            </a:r>
          </a:p>
          <a:p>
            <a:pPr marL="400050" indent="-400050">
              <a:buAutoNum type="romanUcPeriod"/>
            </a:pPr>
            <a:r>
              <a:rPr lang="es-CL" dirty="0" smtClean="0"/>
              <a:t>Necesariamente se considera la negociación colectiva entre trabajadores y propietarios para la repartición de las utilidades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eriod"/>
            </a:pPr>
            <a:r>
              <a:rPr lang="es-CL" dirty="0" smtClean="0"/>
              <a:t>Solo I</a:t>
            </a:r>
          </a:p>
          <a:p>
            <a:pPr>
              <a:buAutoNum type="alphaUcPeriod"/>
            </a:pPr>
            <a:r>
              <a:rPr lang="es-CL" dirty="0" smtClean="0"/>
              <a:t>Solo I y II</a:t>
            </a:r>
          </a:p>
          <a:p>
            <a:pPr>
              <a:buAutoNum type="alphaUcPeriod"/>
            </a:pPr>
            <a:r>
              <a:rPr lang="es-CL" dirty="0" smtClean="0"/>
              <a:t>Solo I y III</a:t>
            </a:r>
          </a:p>
          <a:p>
            <a:pPr>
              <a:buAutoNum type="alphaUcPeriod"/>
            </a:pPr>
            <a:r>
              <a:rPr lang="es-CL" dirty="0" smtClean="0"/>
              <a:t>Solo II </a:t>
            </a:r>
          </a:p>
          <a:p>
            <a:pPr>
              <a:buAutoNum type="alphaUcPeriod"/>
            </a:pPr>
            <a:r>
              <a:rPr lang="es-CL" dirty="0" smtClean="0"/>
              <a:t>Solo II y III</a:t>
            </a:r>
          </a:p>
          <a:p>
            <a:pPr>
              <a:buAutoNum type="alphaU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6683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009934"/>
            <a:ext cx="8915400" cy="490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5. Elemento(s) constitutivo(s) del concepto Burguesía aplicado en el contexto del siglo XIX es (son)</a:t>
            </a:r>
          </a:p>
          <a:p>
            <a:pPr marL="400050" indent="-400050">
              <a:buAutoNum type="romanUcPeriod"/>
            </a:pPr>
            <a:r>
              <a:rPr lang="es-CL" dirty="0" smtClean="0"/>
              <a:t>Conceptualmente, la propiedad privada es fundamental en su constitución como grupo social</a:t>
            </a:r>
          </a:p>
          <a:p>
            <a:pPr marL="400050" indent="-400050">
              <a:buAutoNum type="romanUcPeriod"/>
            </a:pPr>
            <a:r>
              <a:rPr lang="es-CL" dirty="0" smtClean="0"/>
              <a:t>El proceso de la Revolución Industrial no tuvo mayor injerencia en el crecimiento de su importancia social</a:t>
            </a:r>
          </a:p>
          <a:p>
            <a:pPr marL="400050" indent="-400050">
              <a:buAutoNum type="romanUcPeriod"/>
            </a:pPr>
            <a:r>
              <a:rPr lang="es-CL" dirty="0" smtClean="0"/>
              <a:t>Su influencia política creció dado el aumento de su potencial económico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eriod"/>
            </a:pPr>
            <a:r>
              <a:rPr lang="es-CL" dirty="0" smtClean="0"/>
              <a:t>Solo I y II</a:t>
            </a:r>
          </a:p>
          <a:p>
            <a:pPr>
              <a:buAutoNum type="alphaUcPeriod"/>
            </a:pPr>
            <a:r>
              <a:rPr lang="es-CL" dirty="0" smtClean="0"/>
              <a:t>Solo I y III</a:t>
            </a:r>
          </a:p>
          <a:p>
            <a:pPr>
              <a:buAutoNum type="alphaUcPeriod"/>
            </a:pPr>
            <a:r>
              <a:rPr lang="es-CL" dirty="0" smtClean="0"/>
              <a:t>Solo II</a:t>
            </a:r>
          </a:p>
          <a:p>
            <a:pPr>
              <a:buAutoNum type="alphaUcPeriod"/>
            </a:pPr>
            <a:r>
              <a:rPr lang="es-CL" dirty="0" smtClean="0"/>
              <a:t>Solo II y III</a:t>
            </a:r>
          </a:p>
          <a:p>
            <a:pPr>
              <a:buAutoNum type="alphaUcPeriod"/>
            </a:pPr>
            <a:r>
              <a:rPr lang="es-CL" dirty="0" smtClean="0"/>
              <a:t>I, II y III</a:t>
            </a:r>
          </a:p>
          <a:p>
            <a:pPr marL="400050" indent="-400050">
              <a:buAutoNum type="romanU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53786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668740"/>
            <a:ext cx="8915400" cy="5732060"/>
          </a:xfrm>
        </p:spPr>
        <p:txBody>
          <a:bodyPr/>
          <a:lstStyle/>
          <a:p>
            <a:pPr marL="0" indent="0">
              <a:buNone/>
            </a:pPr>
            <a:r>
              <a:rPr lang="es-CL" dirty="0" smtClean="0"/>
              <a:t>6. En relación al fenómeno de la ideología liberal ( en todos sus ámbitos) y su vinculación con América en la primera mitad del siglo XIX, podemos afirmar que</a:t>
            </a:r>
          </a:p>
          <a:p>
            <a:pPr marL="400050" indent="-400050">
              <a:buAutoNum type="romanUcPeriod"/>
            </a:pPr>
            <a:r>
              <a:rPr lang="es-CL" dirty="0" smtClean="0"/>
              <a:t>No tuvo impacto alguno en los nuevos estados creados a partir de los procesos de emancipación</a:t>
            </a:r>
          </a:p>
          <a:p>
            <a:pPr marL="400050" indent="-400050">
              <a:buAutoNum type="romanUcPeriod"/>
            </a:pPr>
            <a:r>
              <a:rPr lang="es-CL" dirty="0" smtClean="0"/>
              <a:t>El Liberalismo político fue más influyente que el económico en la consolidación de los nuevos países surgidos de la América española</a:t>
            </a:r>
          </a:p>
          <a:p>
            <a:pPr marL="400050" indent="-400050">
              <a:buAutoNum type="romanUcPeriod"/>
            </a:pPr>
            <a:r>
              <a:rPr lang="es-CL" dirty="0" smtClean="0"/>
              <a:t>En el caso de los Estados Unidos , tanto el Liberalismo económico como político fueron significativos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eriod"/>
            </a:pPr>
            <a:r>
              <a:rPr lang="es-CL" dirty="0" smtClean="0"/>
              <a:t>Solo I</a:t>
            </a:r>
          </a:p>
          <a:p>
            <a:pPr>
              <a:buAutoNum type="alphaUcPeriod"/>
            </a:pPr>
            <a:r>
              <a:rPr lang="es-CL" dirty="0" smtClean="0"/>
              <a:t>Solo I y II</a:t>
            </a:r>
          </a:p>
          <a:p>
            <a:pPr>
              <a:buAutoNum type="alphaUcPeriod"/>
            </a:pPr>
            <a:r>
              <a:rPr lang="es-CL" dirty="0" smtClean="0"/>
              <a:t>Solo I y III</a:t>
            </a:r>
          </a:p>
          <a:p>
            <a:pPr>
              <a:buAutoNum type="alphaUcPeriod"/>
            </a:pPr>
            <a:r>
              <a:rPr lang="es-CL" dirty="0" smtClean="0"/>
              <a:t>Solo II</a:t>
            </a:r>
          </a:p>
          <a:p>
            <a:pPr>
              <a:buAutoNum type="alphaUcPeriod"/>
            </a:pPr>
            <a:r>
              <a:rPr lang="es-CL" smtClean="0"/>
              <a:t>Solo II y III</a:t>
            </a:r>
            <a:endParaRPr lang="es-CL" dirty="0" smtClean="0"/>
          </a:p>
          <a:p>
            <a:pPr>
              <a:buAutoNum type="alphaUcPeriod"/>
            </a:pPr>
            <a:endParaRPr lang="es-CL" dirty="0" smtClean="0"/>
          </a:p>
          <a:p>
            <a:pPr marL="400050" indent="-400050">
              <a:buAutoNum type="romanU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38064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RESPUESTAS CORRECTAS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pPr>
              <a:buAutoNum type="arabicPeriod"/>
            </a:pPr>
            <a:r>
              <a:rPr lang="es-CL" dirty="0" smtClean="0"/>
              <a:t>D</a:t>
            </a:r>
          </a:p>
          <a:p>
            <a:pPr>
              <a:buAutoNum type="arabicPeriod"/>
            </a:pPr>
            <a:r>
              <a:rPr lang="es-CL" dirty="0" smtClean="0"/>
              <a:t>E</a:t>
            </a:r>
          </a:p>
          <a:p>
            <a:pPr>
              <a:buAutoNum type="arabicPeriod"/>
            </a:pPr>
            <a:r>
              <a:rPr lang="es-CL" dirty="0" smtClean="0"/>
              <a:t>A</a:t>
            </a:r>
          </a:p>
          <a:p>
            <a:pPr>
              <a:buAutoNum type="arabicPeriod"/>
            </a:pPr>
            <a:r>
              <a:rPr lang="es-CL" dirty="0" smtClean="0"/>
              <a:t>B</a:t>
            </a:r>
          </a:p>
          <a:p>
            <a:pPr>
              <a:buAutoNum type="arabicPeriod"/>
            </a:pPr>
            <a:r>
              <a:rPr lang="es-CL" dirty="0" smtClean="0"/>
              <a:t>B</a:t>
            </a:r>
          </a:p>
          <a:p>
            <a:pPr>
              <a:buAutoNum type="arabicPeriod"/>
            </a:pPr>
            <a:r>
              <a:rPr lang="es-CL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242388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HASTA PRONTO…. Y ESCUCHEN </a:t>
            </a:r>
            <a:br>
              <a:rPr lang="es-CL" dirty="0" smtClean="0"/>
            </a:br>
            <a:r>
              <a:rPr lang="es-CL" dirty="0" smtClean="0"/>
              <a:t>   HEAVY METAL…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109" y="2133599"/>
            <a:ext cx="6687403" cy="43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6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SALUDOS ESTIMADOS/AS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                 ESTUDIANTES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71248" y="2133599"/>
            <a:ext cx="5609229" cy="43217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2"/>
    </mc:Choice>
    <mc:Fallback xmlns="">
      <p:transition spd="slow" advTm="4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  <a:r>
              <a:rPr lang="es-CL" dirty="0" smtClean="0"/>
              <a:t>CAMBIOS TEMÁTICOS PRUEBA DE 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ADMISIÓN HISTORIA Y CS.SOCIALES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pPr>
              <a:buFontTx/>
              <a:buChar char="-"/>
            </a:pPr>
            <a:r>
              <a:rPr lang="es-CL" sz="2000" dirty="0" smtClean="0"/>
              <a:t>EJE 1. HISTORIA EN PERSPECTIVA: MUNDO, AMÉRICA Y CHILE</a:t>
            </a:r>
          </a:p>
          <a:p>
            <a:pPr marL="0" indent="0">
              <a:buNone/>
            </a:pPr>
            <a:r>
              <a:rPr lang="es-CL" sz="2000" dirty="0" smtClean="0"/>
              <a:t>     ( HISTORIA DE CHILE Y UNIVERSAL DESDE INICIOS DEL SIGLO XIX  </a:t>
            </a:r>
          </a:p>
          <a:p>
            <a:pPr marL="0" indent="0">
              <a:buNone/>
            </a:pPr>
            <a:r>
              <a:rPr lang="es-CL" sz="2000" dirty="0"/>
              <a:t> </a:t>
            </a:r>
            <a:r>
              <a:rPr lang="es-CL" sz="2000" dirty="0" smtClean="0"/>
              <a:t>    HASTA FINALES DEL SIGLO XX)</a:t>
            </a:r>
          </a:p>
          <a:p>
            <a:pPr>
              <a:buFontTx/>
              <a:buChar char="-"/>
            </a:pPr>
            <a:r>
              <a:rPr lang="es-CL" sz="2000" dirty="0" smtClean="0"/>
              <a:t>EJE 2.FORMACIÓN CIUDADANA ( ESTADO DE DERECHO, DERECHOS HUMANOS, ORDEN CONSTITUCIONAL,EJERCICIO DE LA CIUDADANÍA)</a:t>
            </a:r>
          </a:p>
          <a:p>
            <a:pPr>
              <a:buFontTx/>
              <a:buChar char="-"/>
            </a:pPr>
            <a:r>
              <a:rPr lang="es-CL" sz="2000" dirty="0" smtClean="0"/>
              <a:t>EJE 3.ECONOMÍA Y SOCIEDAD (PROBLEMA ECONÓMICO, CARACTERÍSTICAS DEL MERCADO, INSTRUMENTOS FINANCIEROS)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24188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EL LIBERALISMO ECONÓMICO Y LA CULTURA BURGUESA DURANTE EL SIGLO XIX EN EUROPA Y SUS REPERCUSIONES EN AMÉRICA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688608"/>
            <a:ext cx="8915400" cy="37258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- HOY  :  CONCEPTOS DE LIBERALISMO ECONÓMICO, REVOLUCIÓN INDUSTRIAL Y BURGUESÍA JUNTO A  SUS REPERCUSIONES EN EUROPA Y AMÉRICA DURANTE LA PRIMERA PARTE DEL SIGLO XIX( AÑOS 1800)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- APRENDIZAJE ESPERADO: </a:t>
            </a:r>
            <a:r>
              <a:rPr lang="en-US" dirty="0" smtClean="0"/>
              <a:t>COMPRENDER LOS FUNDAMENTOS DE LAS IDEAS LIBERALES EN LO ECONÓMICO  IMPERANTES EN EUROPA DURANTE LAS PRIMERAS DÉCADAS DEL SIGLO XIX , EN CONJUNTO CON EL MODELO SOCIAL BURGUÉS CONSOLIDADO EN EUROPA A RAÍZ DE LA REVOLUCIÓN INDUSTRIAL</a:t>
            </a: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61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RECORDEMOS LO ESENCIAL DEL MODELO LIBERAL EN LO POLÍTICO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2925" y="2133600"/>
            <a:ext cx="8352579" cy="37782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34"/>
    </mc:Choice>
    <mc:Fallback xmlns="">
      <p:transition spd="slow" advTm="9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  <a:r>
              <a:rPr lang="es-CL" dirty="0" smtClean="0"/>
              <a:t>ELEMENTOS INICIALES DEL LIBERALISMO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ECONÓMICO </a:t>
            </a:r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8985" y="2133600"/>
            <a:ext cx="7492621" cy="37782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12"/>
    </mc:Choice>
    <mc:Fallback xmlns="">
      <p:transition spd="slow" advTm="92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9367" y="624110"/>
            <a:ext cx="10085245" cy="1280890"/>
          </a:xfrm>
        </p:spPr>
        <p:txBody>
          <a:bodyPr>
            <a:normAutofit/>
          </a:bodyPr>
          <a:lstStyle/>
          <a:p>
            <a:r>
              <a:rPr lang="es-CL" dirty="0" smtClean="0"/>
              <a:t>                       ADAM SMITH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394" y="2155825"/>
            <a:ext cx="5854890" cy="36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2791" y="624110"/>
            <a:ext cx="10611821" cy="1280890"/>
          </a:xfrm>
        </p:spPr>
        <p:txBody>
          <a:bodyPr/>
          <a:lstStyle/>
          <a:p>
            <a:r>
              <a:rPr lang="es-CL" dirty="0" smtClean="0"/>
              <a:t> FUNDAMENTOS CONCEPTUALES DEL   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LIBERALISMO ECONÓMICO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790" y="1705969"/>
            <a:ext cx="7260609" cy="48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603</TotalTime>
  <Words>1163</Words>
  <Application>Microsoft Office PowerPoint</Application>
  <PresentationFormat>Panorámica</PresentationFormat>
  <Paragraphs>129</Paragraphs>
  <Slides>29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Espiral</vt:lpstr>
      <vt:lpstr>PSU HISTORIA Y CIENCIAS SOCIALES</vt:lpstr>
      <vt:lpstr>       POWERPOINT NÚMERO DOS</vt:lpstr>
      <vt:lpstr>          SALUDOS ESTIMADOS/AS                    ESTUDIANTES</vt:lpstr>
      <vt:lpstr> CAMBIOS TEMÁTICOS PRUEBA DE   ADMISIÓN HISTORIA Y CS.SOCIALES</vt:lpstr>
      <vt:lpstr>EL LIBERALISMO ECONÓMICO Y LA CULTURA BURGUESA DURANTE EL SIGLO XIX EN EUROPA Y SUS REPERCUSIONES EN AMÉRICA</vt:lpstr>
      <vt:lpstr>RECORDEMOS LO ESENCIAL DEL MODELO LIBERAL EN LO POLÍTICO</vt:lpstr>
      <vt:lpstr> ELEMENTOS INICIALES DEL LIBERALISMO  ECONÓMICO </vt:lpstr>
      <vt:lpstr>                       ADAM SMITH</vt:lpstr>
      <vt:lpstr> FUNDAMENTOS CONCEPTUALES DEL     LIBERALISMO ECONÓMICO</vt:lpstr>
      <vt:lpstr>  CARACTERÍSTICAS FUNDAMENTALES    DEL MODELO ECONÓMICO LIBERAL</vt:lpstr>
      <vt:lpstr>CAPITALISMO: Sistema económico y social basado en la propiedad privada de los medios de producción, en la importancia del capital como generador de riqueza y en la asignación de los recursos a través del mecanismo del mercado.</vt:lpstr>
      <vt:lpstr>      REVOLUCIÓN INDUSTRIAL</vt:lpstr>
      <vt:lpstr> PROCESO QUE NACIÓ EN EL REINO UNIDO  ( GRAN BRETAÑA ) DURANTE LA SEGUNDA MITAD DEL SIGLO XVIII(AÑOS 1700) Y QUE SE INCREMENTÓ EN EL SIGLO XIX.</vt:lpstr>
      <vt:lpstr>  DEFINICIÓN DE REVOLUCIÓN                      INDUSTRIAL</vt:lpstr>
      <vt:lpstr>Presentación de PowerPoint</vt:lpstr>
      <vt:lpstr>RELACIÓN ENTRE LOS TRES CONCEPTOS REPASADOS: LIBERALISMO ECONÓMICO, CAPITALISMO Y REVOLUCIÓN INDUSTRIAL</vt:lpstr>
      <vt:lpstr>            LA CULTURA BURGUESA</vt:lpstr>
      <vt:lpstr>     CARACTERÍSTICAS BURGUESAS</vt:lpstr>
      <vt:lpstr> IMPACTOS ( O NO) EN AMÉRICA DE  LOS TEMAS YA OBSERVADOS</vt:lpstr>
      <vt:lpstr>                  INVITACIÓN</vt:lpstr>
      <vt:lpstr>         ACTIVIDAD NÚMERO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RESPUESTAS CORRECTAS</vt:lpstr>
      <vt:lpstr>   HASTA PRONTO…. Y ESCUCHEN     HEAVY METAL…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PSU HISTORIA Y CIENCIAS SOCIALES</dc:title>
  <dc:creator>erich manuel</dc:creator>
  <cp:lastModifiedBy>erich manuel</cp:lastModifiedBy>
  <cp:revision>120</cp:revision>
  <dcterms:created xsi:type="dcterms:W3CDTF">2020-05-11T21:17:19Z</dcterms:created>
  <dcterms:modified xsi:type="dcterms:W3CDTF">2020-05-27T16:20:04Z</dcterms:modified>
</cp:coreProperties>
</file>