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7" r:id="rId4"/>
    <p:sldId id="258" r:id="rId5"/>
    <p:sldId id="259" r:id="rId6"/>
    <p:sldId id="260" r:id="rId7"/>
    <p:sldId id="261" r:id="rId8"/>
    <p:sldId id="280" r:id="rId9"/>
    <p:sldId id="262" r:id="rId10"/>
    <p:sldId id="263" r:id="rId11"/>
    <p:sldId id="264" r:id="rId12"/>
    <p:sldId id="265" r:id="rId13"/>
    <p:sldId id="266" r:id="rId14"/>
    <p:sldId id="270" r:id="rId15"/>
    <p:sldId id="271" r:id="rId16"/>
    <p:sldId id="272" r:id="rId17"/>
    <p:sldId id="273" r:id="rId18"/>
    <p:sldId id="274" r:id="rId19"/>
    <p:sldId id="275" r:id="rId20"/>
    <p:sldId id="276" r:id="rId21"/>
    <p:sldId id="277" r:id="rId22"/>
    <p:sldId id="278" r:id="rId23"/>
    <p:sldId id="279" r:id="rId24"/>
    <p:sldId id="268" r:id="rId25"/>
    <p:sldId id="281" r:id="rId2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96355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610971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523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108648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8329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405651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803688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93686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07302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FE70F22-E91D-4AD4-B0F4-F151FF760221}" type="datetimeFigureOut">
              <a:rPr lang="es-CL" smtClean="0"/>
              <a:t>16-05-2020</a:t>
            </a:fld>
            <a:endParaRPr lang="es-CL"/>
          </a:p>
        </p:txBody>
      </p:sp>
      <p:sp>
        <p:nvSpPr>
          <p:cNvPr id="5" name="Footer Placeholder 4"/>
          <p:cNvSpPr>
            <a:spLocks noGrp="1"/>
          </p:cNvSpPr>
          <p:nvPr>
            <p:ph type="ftr" sz="quarter" idx="11"/>
          </p:nvPr>
        </p:nvSpPr>
        <p:spPr/>
        <p:txBody>
          <a:bodyPr/>
          <a:lstStyle/>
          <a:p>
            <a:endParaRPr lang="es-C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97305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149220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FE70F22-E91D-4AD4-B0F4-F151FF760221}" type="datetimeFigureOut">
              <a:rPr lang="es-CL" smtClean="0"/>
              <a:t>16-05-2020</a:t>
            </a:fld>
            <a:endParaRPr lang="es-CL"/>
          </a:p>
        </p:txBody>
      </p:sp>
      <p:sp>
        <p:nvSpPr>
          <p:cNvPr id="8" name="Footer Placeholder 7"/>
          <p:cNvSpPr>
            <a:spLocks noGrp="1"/>
          </p:cNvSpPr>
          <p:nvPr>
            <p:ph type="ftr" sz="quarter" idx="11"/>
          </p:nvPr>
        </p:nvSpPr>
        <p:spPr/>
        <p:txBody>
          <a:bodyPr/>
          <a:lstStyle/>
          <a:p>
            <a:endParaRPr lang="es-C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95226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FE70F22-E91D-4AD4-B0F4-F151FF760221}" type="datetimeFigureOut">
              <a:rPr lang="es-CL" smtClean="0"/>
              <a:t>16-05-2020</a:t>
            </a:fld>
            <a:endParaRPr lang="es-CL"/>
          </a:p>
        </p:txBody>
      </p:sp>
      <p:sp>
        <p:nvSpPr>
          <p:cNvPr id="4" name="Footer Placeholder 3"/>
          <p:cNvSpPr>
            <a:spLocks noGrp="1"/>
          </p:cNvSpPr>
          <p:nvPr>
            <p:ph type="ftr" sz="quarter" idx="11"/>
          </p:nvPr>
        </p:nvSpPr>
        <p:spPr/>
        <p:txBody>
          <a:bodyPr/>
          <a:lstStyle/>
          <a:p>
            <a:endParaRPr lang="es-C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5026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70F22-E91D-4AD4-B0F4-F151FF760221}" type="datetimeFigureOut">
              <a:rPr lang="es-CL" smtClean="0"/>
              <a:t>16-05-2020</a:t>
            </a:fld>
            <a:endParaRPr lang="es-CL"/>
          </a:p>
        </p:txBody>
      </p:sp>
      <p:sp>
        <p:nvSpPr>
          <p:cNvPr id="3" name="Footer Placeholder 2"/>
          <p:cNvSpPr>
            <a:spLocks noGrp="1"/>
          </p:cNvSpPr>
          <p:nvPr>
            <p:ph type="ftr" sz="quarter" idx="11"/>
          </p:nvPr>
        </p:nvSpPr>
        <p:spPr/>
        <p:txBody>
          <a:bodyPr/>
          <a:lstStyle/>
          <a:p>
            <a:endParaRPr lang="es-C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2379938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30516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FE70F22-E91D-4AD4-B0F4-F151FF760221}" type="datetimeFigureOut">
              <a:rPr lang="es-CL" smtClean="0"/>
              <a:t>16-05-2020</a:t>
            </a:fld>
            <a:endParaRPr lang="es-CL"/>
          </a:p>
        </p:txBody>
      </p:sp>
      <p:sp>
        <p:nvSpPr>
          <p:cNvPr id="6" name="Footer Placeholder 5"/>
          <p:cNvSpPr>
            <a:spLocks noGrp="1"/>
          </p:cNvSpPr>
          <p:nvPr>
            <p:ph type="ftr" sz="quarter" idx="11"/>
          </p:nvPr>
        </p:nvSpPr>
        <p:spPr/>
        <p:txBody>
          <a:bodyPr/>
          <a:lstStyle/>
          <a:p>
            <a:endParaRPr lang="es-C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9788456-B0A2-4D70-A46B-4F3C545789B6}" type="slidenum">
              <a:rPr lang="es-CL" smtClean="0"/>
              <a:t>‹Nº›</a:t>
            </a:fld>
            <a:endParaRPr lang="es-CL"/>
          </a:p>
        </p:txBody>
      </p:sp>
    </p:spTree>
    <p:extLst>
      <p:ext uri="{BB962C8B-B14F-4D97-AF65-F5344CB8AC3E}">
        <p14:creationId xmlns:p14="http://schemas.microsoft.com/office/powerpoint/2010/main" val="68481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FE70F22-E91D-4AD4-B0F4-F151FF760221}" type="datetimeFigureOut">
              <a:rPr lang="es-CL" smtClean="0"/>
              <a:t>16-05-2020</a:t>
            </a:fld>
            <a:endParaRPr lang="es-C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L"/>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9788456-B0A2-4D70-A46B-4F3C545789B6}" type="slidenum">
              <a:rPr lang="es-CL" smtClean="0"/>
              <a:t>‹Nº›</a:t>
            </a:fld>
            <a:endParaRPr lang="es-CL"/>
          </a:p>
        </p:txBody>
      </p:sp>
    </p:spTree>
    <p:extLst>
      <p:ext uri="{BB962C8B-B14F-4D97-AF65-F5344CB8AC3E}">
        <p14:creationId xmlns:p14="http://schemas.microsoft.com/office/powerpoint/2010/main" val="15142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PSU HISTORIA Y CIENCIAS SOCIALES</a:t>
            </a:r>
            <a:endParaRPr lang="es-CL" dirty="0"/>
          </a:p>
        </p:txBody>
      </p:sp>
      <p:sp>
        <p:nvSpPr>
          <p:cNvPr id="3" name="Subtítulo 2"/>
          <p:cNvSpPr>
            <a:spLocks noGrp="1"/>
          </p:cNvSpPr>
          <p:nvPr>
            <p:ph type="subTitle" idx="1"/>
          </p:nvPr>
        </p:nvSpPr>
        <p:spPr/>
        <p:txBody>
          <a:bodyPr/>
          <a:lstStyle/>
          <a:p>
            <a:r>
              <a:rPr lang="es-CL" dirty="0" smtClean="0"/>
              <a:t>PROFESOR: ERICH BUSTAMANTE HINOJOSA</a:t>
            </a:r>
            <a:endParaRPr lang="es-CL" dirty="0"/>
          </a:p>
        </p:txBody>
      </p:sp>
    </p:spTree>
    <p:extLst>
      <p:ext uri="{BB962C8B-B14F-4D97-AF65-F5344CB8AC3E}">
        <p14:creationId xmlns:p14="http://schemas.microsoft.com/office/powerpoint/2010/main" val="1332979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2791" y="624110"/>
            <a:ext cx="10611821" cy="1280890"/>
          </a:xfrm>
        </p:spPr>
        <p:txBody>
          <a:bodyPr/>
          <a:lstStyle/>
          <a:p>
            <a:r>
              <a:rPr lang="es-CL" dirty="0" smtClean="0"/>
              <a:t>             NAPOLEÓN BONAPARTE</a:t>
            </a:r>
            <a:endParaRPr lang="es-CL" dirty="0"/>
          </a:p>
        </p:txBody>
      </p:sp>
      <p:pic>
        <p:nvPicPr>
          <p:cNvPr id="4" name="Marcador de contenido 3"/>
          <p:cNvPicPr>
            <a:picLocks noGrp="1" noChangeAspect="1"/>
          </p:cNvPicPr>
          <p:nvPr>
            <p:ph idx="1"/>
          </p:nvPr>
        </p:nvPicPr>
        <p:blipFill>
          <a:blip r:embed="rId2"/>
          <a:stretch>
            <a:fillRect/>
          </a:stretch>
        </p:blipFill>
        <p:spPr>
          <a:xfrm>
            <a:off x="892791" y="2236349"/>
            <a:ext cx="9888940" cy="4246338"/>
          </a:xfrm>
          <a:prstGeom prst="rect">
            <a:avLst/>
          </a:prstGeom>
        </p:spPr>
      </p:pic>
    </p:spTree>
    <p:extLst>
      <p:ext uri="{BB962C8B-B14F-4D97-AF65-F5344CB8AC3E}">
        <p14:creationId xmlns:p14="http://schemas.microsoft.com/office/powerpoint/2010/main" val="41885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4"/>
          <a:stretch>
            <a:fillRect/>
          </a:stretch>
        </p:blipFill>
        <p:spPr>
          <a:xfrm>
            <a:off x="2224584" y="2811438"/>
            <a:ext cx="9116705" cy="310041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
        <p:nvSpPr>
          <p:cNvPr id="5" name="Título 4"/>
          <p:cNvSpPr>
            <a:spLocks noGrp="1"/>
          </p:cNvSpPr>
          <p:nvPr>
            <p:ph type="title"/>
          </p:nvPr>
        </p:nvSpPr>
        <p:spPr/>
        <p:txBody>
          <a:bodyPr/>
          <a:lstStyle/>
          <a:p>
            <a:endParaRPr lang="es-CL"/>
          </a:p>
        </p:txBody>
      </p:sp>
    </p:spTree>
    <p:extLst>
      <p:ext uri="{BB962C8B-B14F-4D97-AF65-F5344CB8AC3E}">
        <p14:creationId xmlns:p14="http://schemas.microsoft.com/office/powerpoint/2010/main" val="2829554733"/>
      </p:ext>
    </p:extLst>
  </p:cSld>
  <p:clrMapOvr>
    <a:masterClrMapping/>
  </p:clrMapOvr>
  <mc:AlternateContent xmlns:mc="http://schemas.openxmlformats.org/markup-compatibility/2006" xmlns:p14="http://schemas.microsoft.com/office/powerpoint/2010/main">
    <mc:Choice Requires="p14">
      <p:transition spd="slow" p14:dur="2000" advTm="120238"/>
    </mc:Choice>
    <mc:Fallback xmlns="">
      <p:transition spd="slow" advTm="12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73206"/>
            <a:ext cx="10515600" cy="5936776"/>
          </a:xfrm>
        </p:spPr>
        <p:txBody>
          <a:bodyPr>
            <a:normAutofit/>
          </a:bodyPr>
          <a:lstStyle/>
          <a:p>
            <a:pPr marL="0" lvl="0" indent="0">
              <a:buNone/>
            </a:pPr>
            <a:endParaRPr lang="es-CL" dirty="0" smtClean="0">
              <a:solidFill>
                <a:prstClr val="black"/>
              </a:solidFill>
            </a:endParaRPr>
          </a:p>
          <a:p>
            <a:pPr marL="0" lvl="0" indent="0">
              <a:buNone/>
            </a:pPr>
            <a:r>
              <a:rPr lang="es-CL" sz="2800" dirty="0" smtClean="0">
                <a:solidFill>
                  <a:prstClr val="black"/>
                </a:solidFill>
              </a:rPr>
              <a:t>ANTE </a:t>
            </a:r>
            <a:r>
              <a:rPr lang="es-CL" sz="2800" dirty="0">
                <a:solidFill>
                  <a:prstClr val="black"/>
                </a:solidFill>
              </a:rPr>
              <a:t>LA AUSENCIA DEL REY FERNANDO VII APARECE LA </a:t>
            </a:r>
            <a:r>
              <a:rPr lang="es-CL" sz="2800" dirty="0" smtClean="0">
                <a:solidFill>
                  <a:prstClr val="black"/>
                </a:solidFill>
              </a:rPr>
              <a:t>PREGUNTA:</a:t>
            </a:r>
            <a:endParaRPr lang="es-CL" sz="2800" dirty="0">
              <a:solidFill>
                <a:prstClr val="black"/>
              </a:solidFill>
            </a:endParaRPr>
          </a:p>
          <a:p>
            <a:pPr marL="0" lvl="0" indent="0">
              <a:buNone/>
            </a:pPr>
            <a:r>
              <a:rPr lang="es-CL" sz="2800" dirty="0" smtClean="0">
                <a:solidFill>
                  <a:prstClr val="black"/>
                </a:solidFill>
              </a:rPr>
              <a:t>LA </a:t>
            </a:r>
            <a:r>
              <a:rPr lang="es-CL" sz="2800" dirty="0">
                <a:solidFill>
                  <a:prstClr val="black"/>
                </a:solidFill>
              </a:rPr>
              <a:t>LEALTAD DEL PUEBLO HISPANOAMERICANO ES ¿ PARA CON EL REY O EL PUEBLO </a:t>
            </a:r>
            <a:r>
              <a:rPr lang="es-CL" sz="2800" dirty="0" smtClean="0">
                <a:solidFill>
                  <a:prstClr val="black"/>
                </a:solidFill>
              </a:rPr>
              <a:t>ESPAÑOL ?</a:t>
            </a:r>
          </a:p>
          <a:p>
            <a:pPr marL="0" lvl="0" indent="0">
              <a:buNone/>
            </a:pPr>
            <a:r>
              <a:rPr lang="es-CL" sz="2800" dirty="0" smtClean="0">
                <a:solidFill>
                  <a:prstClr val="black"/>
                </a:solidFill>
              </a:rPr>
              <a:t>LA RESPUESTA LLEVARÁ A LA IDEA DE QUE LA SOBERANÍA SE DEVUELVE AL PUEBLO( SOBERANÍA POPULAR)</a:t>
            </a:r>
          </a:p>
          <a:p>
            <a:pPr marL="0" lvl="0" indent="0">
              <a:buNone/>
            </a:pPr>
            <a:r>
              <a:rPr lang="es-CL" sz="2800" dirty="0" smtClean="0">
                <a:solidFill>
                  <a:prstClr val="black"/>
                </a:solidFill>
              </a:rPr>
              <a:t>OTRA PREGUNTA:</a:t>
            </a:r>
          </a:p>
          <a:p>
            <a:pPr marL="0" lvl="0" indent="0">
              <a:buNone/>
            </a:pPr>
            <a:r>
              <a:rPr lang="es-CL" sz="2800" dirty="0" smtClean="0">
                <a:solidFill>
                  <a:prstClr val="black"/>
                </a:solidFill>
              </a:rPr>
              <a:t>¿ERA POSIBLE LLEVAR A CABO LAS IDEAS LIBERALES Y REPUBLICANAS EN TERRITORIOS DOMINADOS POR UNA MONARQUÍA ABSOLUTA COMO LA ESPAÑOLA?</a:t>
            </a:r>
          </a:p>
        </p:txBody>
      </p:sp>
    </p:spTree>
    <p:extLst>
      <p:ext uri="{BB962C8B-B14F-4D97-AF65-F5344CB8AC3E}">
        <p14:creationId xmlns:p14="http://schemas.microsoft.com/office/powerpoint/2010/main" val="2819051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CONCLUSIÓN</a:t>
            </a:r>
            <a:endParaRPr lang="es-CL" dirty="0"/>
          </a:p>
        </p:txBody>
      </p:sp>
      <p:sp>
        <p:nvSpPr>
          <p:cNvPr id="3" name="Marcador de contenido 2"/>
          <p:cNvSpPr>
            <a:spLocks noGrp="1"/>
          </p:cNvSpPr>
          <p:nvPr>
            <p:ph idx="1"/>
          </p:nvPr>
        </p:nvSpPr>
        <p:spPr>
          <a:xfrm>
            <a:off x="1760561" y="1555845"/>
            <a:ext cx="9744051" cy="4885898"/>
          </a:xfrm>
        </p:spPr>
        <p:txBody>
          <a:bodyPr>
            <a:normAutofit fontScale="85000" lnSpcReduction="10000"/>
          </a:bodyPr>
          <a:lstStyle/>
          <a:p>
            <a:pPr marL="0" indent="0">
              <a:buNone/>
            </a:pPr>
            <a:r>
              <a:rPr lang="es-CL" dirty="0" smtClean="0"/>
              <a:t>- </a:t>
            </a:r>
            <a:r>
              <a:rPr lang="es-CL" sz="2000" dirty="0" smtClean="0"/>
              <a:t> </a:t>
            </a:r>
            <a:r>
              <a:rPr lang="es-CL" sz="2400" dirty="0" smtClean="0"/>
              <a:t>LAS IDEAS LIBERALES-REPUBLICANAS  LLEGARON A AMÉRICA E INFLUENCIARON DE MANERA PODEROSA LOS PROCESOS DE INDEPENDENCIA . RECORDAR LA INFLUENCIA DE LA ILUSTRACIÓN, LOS EJEMPLOS DE LA EMANCIPACIÓN DE ESTADOS UNIDOS Y LA REVOLUCIÓN FRANCESA.</a:t>
            </a:r>
          </a:p>
          <a:p>
            <a:pPr marL="0" indent="0">
              <a:buNone/>
            </a:pPr>
            <a:r>
              <a:rPr lang="es-CL" sz="2400" dirty="0" smtClean="0"/>
              <a:t>- ESAS FUERON LAS IDEAS QUE INSPIRARON A MUCHOS ( NO A TODOS) DE LOS LÍDERES INDEPENDENTISTAS DE AMÉRICA: ESTABLECER REPÚBLICAS EN AMÉRICA.</a:t>
            </a:r>
          </a:p>
          <a:p>
            <a:pPr>
              <a:buFontTx/>
              <a:buChar char="-"/>
            </a:pPr>
            <a:r>
              <a:rPr lang="es-CL" sz="2400" dirty="0" smtClean="0"/>
              <a:t>SE APROVECHÓ LA CIRCUNSTANCIA DE LA INVASIÓN DE NAPOLÉON A ESPAÑA PARA INTENTAR PRACTICAR ESAS IDEAS EN AMÉRICA A TRAVÉS DE LA CREACIÓN DE NUEVOS ESTADOS EN NUESTRO CONTINENTE.</a:t>
            </a:r>
          </a:p>
          <a:p>
            <a:pPr>
              <a:buFontTx/>
              <a:buChar char="-"/>
            </a:pPr>
            <a:r>
              <a:rPr lang="es-CL" sz="2400" dirty="0" smtClean="0"/>
              <a:t>OJO: EN CHILE, LA PRIMERA JUNTA DE GOBIERNO FORMADA EL 18 DE SEPTIEMBRE DE 1810 NO DECLARÓ LA INDEPENDENCIA, SINO QUE ESTABLECIÓ UN AUTOGOBIERNO PROVISIONAL MIENTRAS DURASE LA AUSENCIA </a:t>
            </a:r>
            <a:r>
              <a:rPr lang="es-CL" sz="2400" smtClean="0"/>
              <a:t>DEL REY , EN ESE ENTONCES, EN CAUTIVERIO POR ORDEN DE NAPOLEÓN.</a:t>
            </a:r>
            <a:endParaRPr lang="es-CL" sz="2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5743471"/>
      </p:ext>
    </p:extLst>
  </p:cSld>
  <p:clrMapOvr>
    <a:masterClrMapping/>
  </p:clrMapOvr>
  <mc:AlternateContent xmlns:mc="http://schemas.openxmlformats.org/markup-compatibility/2006" xmlns:p14="http://schemas.microsoft.com/office/powerpoint/2010/main">
    <mc:Choice Requires="p14">
      <p:transition spd="slow" p14:dur="2000" advTm="70855"/>
    </mc:Choice>
    <mc:Fallback xmlns="">
      <p:transition spd="slow" advTm="7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INVITACIÓN</a:t>
            </a:r>
            <a:endParaRPr lang="es-CL" dirty="0"/>
          </a:p>
        </p:txBody>
      </p:sp>
      <p:sp>
        <p:nvSpPr>
          <p:cNvPr id="3" name="Marcador de contenido 2"/>
          <p:cNvSpPr>
            <a:spLocks noGrp="1"/>
          </p:cNvSpPr>
          <p:nvPr>
            <p:ph idx="1"/>
          </p:nvPr>
        </p:nvSpPr>
        <p:spPr/>
        <p:txBody>
          <a:bodyPr/>
          <a:lstStyle/>
          <a:p>
            <a:endParaRPr lang="es-CL" dirty="0" smtClean="0"/>
          </a:p>
          <a:p>
            <a:pPr>
              <a:buFontTx/>
              <a:buChar char="-"/>
            </a:pPr>
            <a:r>
              <a:rPr lang="es-CL" dirty="0" smtClean="0"/>
              <a:t>A CONTINUACIÓN TE INVITO A RESPONDER LAS SIETE PREGUNTAS QUE SE </a:t>
            </a:r>
          </a:p>
          <a:p>
            <a:pPr marL="0" indent="0">
              <a:buNone/>
            </a:pPr>
            <a:r>
              <a:rPr lang="es-CL" dirty="0"/>
              <a:t> </a:t>
            </a:r>
            <a:r>
              <a:rPr lang="es-CL" dirty="0" smtClean="0"/>
              <a:t>    PLANTEARÁN EN LAS SIGUIENTES LÁMINAS DEL POWER POINT </a:t>
            </a:r>
          </a:p>
          <a:p>
            <a:pPr marL="0" indent="0">
              <a:buNone/>
            </a:pPr>
            <a:endParaRPr lang="es-CL" dirty="0"/>
          </a:p>
        </p:txBody>
      </p:sp>
    </p:spTree>
    <p:extLst>
      <p:ext uri="{BB962C8B-B14F-4D97-AF65-F5344CB8AC3E}">
        <p14:creationId xmlns:p14="http://schemas.microsoft.com/office/powerpoint/2010/main" val="1461737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1214651"/>
            <a:ext cx="8915400" cy="4696571"/>
          </a:xfrm>
        </p:spPr>
        <p:txBody>
          <a:bodyPr>
            <a:normAutofit/>
          </a:bodyPr>
          <a:lstStyle/>
          <a:p>
            <a:pPr marL="0" indent="0">
              <a:buNone/>
            </a:pPr>
            <a:r>
              <a:rPr lang="es-CL" dirty="0" smtClean="0"/>
              <a:t>                                       </a:t>
            </a:r>
            <a:r>
              <a:rPr lang="es-CL" b="1" dirty="0" smtClean="0"/>
              <a:t>ACTIVIDAD </a:t>
            </a:r>
            <a:r>
              <a:rPr lang="es-CL" b="1" dirty="0"/>
              <a:t>NÚMERO 1</a:t>
            </a:r>
          </a:p>
          <a:p>
            <a:pPr marL="0" indent="0">
              <a:buNone/>
            </a:pPr>
            <a:r>
              <a:rPr lang="es-CL" sz="2000" dirty="0" smtClean="0"/>
              <a:t>Aprendizaje </a:t>
            </a:r>
            <a:r>
              <a:rPr lang="es-CL" sz="2000" dirty="0"/>
              <a:t>esperado: Evaluar de manera formativa y a través de un formato de preguntas tipo prueba electiva de Historia y Ciencias Sociales , las capacidades de comprensión e interpretación de los contenidos de la guía número 1 “Las ideas liberales y republicanas y su influencia en la construcción de los Estados de América”.</a:t>
            </a:r>
          </a:p>
          <a:p>
            <a:pPr marL="0" indent="0">
              <a:buNone/>
            </a:pPr>
            <a:endParaRPr lang="es-CL" sz="2000" dirty="0"/>
          </a:p>
          <a:p>
            <a:pPr marL="0" indent="0">
              <a:buNone/>
            </a:pPr>
            <a:r>
              <a:rPr lang="es-CL" sz="2000" dirty="0"/>
              <a:t>Instrucciones: Este control consta de 7 preguntas, cada una de las cuales tiene cinco opciones señaladas con las letras A, B, C, D y E, una sola de las cuales es la correcta.</a:t>
            </a:r>
          </a:p>
          <a:p>
            <a:pPr marL="0" indent="0">
              <a:buNone/>
            </a:pPr>
            <a:r>
              <a:rPr lang="es-CL" sz="2000" dirty="0"/>
              <a:t>Ante cualquier </a:t>
            </a:r>
            <a:r>
              <a:rPr lang="es-CL" sz="2000" dirty="0" smtClean="0"/>
              <a:t>inquietud, plantearla a erich.bustamante@liceonsmariainmaculada.cl</a:t>
            </a:r>
            <a:endParaRPr lang="es-CL" sz="2000" dirty="0"/>
          </a:p>
          <a:p>
            <a:pPr marL="0" indent="0">
              <a:buNone/>
            </a:pPr>
            <a:endParaRPr lang="es-CL" dirty="0"/>
          </a:p>
          <a:p>
            <a:pPr marL="0" indent="0">
              <a:buNone/>
            </a:pPr>
            <a:endParaRPr lang="es-CL" dirty="0"/>
          </a:p>
        </p:txBody>
      </p:sp>
    </p:spTree>
    <p:extLst>
      <p:ext uri="{BB962C8B-B14F-4D97-AF65-F5344CB8AC3E}">
        <p14:creationId xmlns:p14="http://schemas.microsoft.com/office/powerpoint/2010/main" val="306429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1423916"/>
            <a:ext cx="8915400" cy="4963235"/>
          </a:xfrm>
        </p:spPr>
        <p:txBody>
          <a:bodyPr>
            <a:normAutofit/>
          </a:bodyPr>
          <a:lstStyle/>
          <a:p>
            <a:pPr marL="0" indent="0">
              <a:buNone/>
            </a:pPr>
            <a:r>
              <a:rPr lang="es-CL" sz="2000" dirty="0"/>
              <a:t>1.Elemento(s) constitutivo(s) de una República es (son):</a:t>
            </a:r>
          </a:p>
          <a:p>
            <a:pPr marL="0" indent="0">
              <a:buNone/>
            </a:pPr>
            <a:r>
              <a:rPr lang="es-CL" sz="2000" dirty="0"/>
              <a:t>I. Representatividad de las autoridades con respecto a los ciudadanos</a:t>
            </a:r>
          </a:p>
          <a:p>
            <a:pPr marL="0" indent="0">
              <a:buNone/>
            </a:pPr>
            <a:r>
              <a:rPr lang="es-CL" sz="2000" dirty="0"/>
              <a:t>II.Igualdad de los individuos ante la ley</a:t>
            </a:r>
          </a:p>
          <a:p>
            <a:pPr marL="0" indent="0">
              <a:buNone/>
            </a:pPr>
            <a:r>
              <a:rPr lang="es-CL" sz="2000" dirty="0"/>
              <a:t>III.La soberanía popular es la base de poder de las autoridades</a:t>
            </a:r>
          </a:p>
          <a:p>
            <a:pPr marL="0" indent="0">
              <a:buNone/>
            </a:pPr>
            <a:endParaRPr lang="es-CL" sz="2000" dirty="0"/>
          </a:p>
          <a:p>
            <a:pPr marL="0" indent="0">
              <a:buNone/>
            </a:pPr>
            <a:r>
              <a:rPr lang="es-CL" sz="2000" dirty="0"/>
              <a:t>A. Solo I</a:t>
            </a:r>
          </a:p>
          <a:p>
            <a:pPr marL="0" indent="0">
              <a:buNone/>
            </a:pPr>
            <a:r>
              <a:rPr lang="es-CL" sz="2000" dirty="0"/>
              <a:t>B. Solo I y II</a:t>
            </a:r>
          </a:p>
          <a:p>
            <a:pPr marL="0" indent="0">
              <a:buNone/>
            </a:pPr>
            <a:r>
              <a:rPr lang="es-CL" sz="2000" dirty="0"/>
              <a:t>C. Solo II</a:t>
            </a:r>
          </a:p>
          <a:p>
            <a:pPr marL="0" indent="0">
              <a:buNone/>
            </a:pPr>
            <a:r>
              <a:rPr lang="es-CL" sz="2000" dirty="0"/>
              <a:t>D. Solo II y III</a:t>
            </a:r>
          </a:p>
          <a:p>
            <a:pPr marL="0" indent="0">
              <a:buNone/>
            </a:pPr>
            <a:r>
              <a:rPr lang="es-CL" sz="2000" dirty="0"/>
              <a:t>E. I, II y III</a:t>
            </a:r>
          </a:p>
          <a:p>
            <a:pPr marL="0" indent="0">
              <a:buNone/>
            </a:pPr>
            <a:endParaRPr lang="es-CL" sz="2000" dirty="0"/>
          </a:p>
          <a:p>
            <a:pPr marL="0" indent="0">
              <a:buNone/>
            </a:pPr>
            <a:endParaRPr lang="es-CL" dirty="0"/>
          </a:p>
        </p:txBody>
      </p:sp>
    </p:spTree>
    <p:extLst>
      <p:ext uri="{BB962C8B-B14F-4D97-AF65-F5344CB8AC3E}">
        <p14:creationId xmlns:p14="http://schemas.microsoft.com/office/powerpoint/2010/main" val="102420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1037229"/>
            <a:ext cx="8915400" cy="5322627"/>
          </a:xfrm>
        </p:spPr>
        <p:txBody>
          <a:bodyPr>
            <a:normAutofit/>
          </a:bodyPr>
          <a:lstStyle/>
          <a:p>
            <a:pPr marL="0" indent="0">
              <a:buNone/>
            </a:pPr>
            <a:r>
              <a:rPr lang="es-CL" sz="2000" dirty="0"/>
              <a:t>2. Es correcto en lo relativo a la separación de poderes del Estado</a:t>
            </a:r>
          </a:p>
          <a:p>
            <a:pPr marL="0" indent="0">
              <a:buNone/>
            </a:pPr>
            <a:r>
              <a:rPr lang="es-CL" sz="2000" dirty="0"/>
              <a:t>I.  Es un principio ligado a la Monarquía Absoluta</a:t>
            </a:r>
          </a:p>
          <a:p>
            <a:pPr marL="0" indent="0">
              <a:buNone/>
            </a:pPr>
            <a:r>
              <a:rPr lang="es-CL" sz="2000" dirty="0"/>
              <a:t>II. Constituyó un planteamiento teórico de Montesquieu</a:t>
            </a:r>
          </a:p>
          <a:p>
            <a:pPr marL="0" indent="0">
              <a:buNone/>
            </a:pPr>
            <a:r>
              <a:rPr lang="es-CL" sz="2000" dirty="0"/>
              <a:t>III.Son tres, Ejecutivo, Legislativo y Judicial, independiente entre ellos con una proyección que </a:t>
            </a:r>
            <a:r>
              <a:rPr lang="es-CL" sz="2000" dirty="0" smtClean="0"/>
              <a:t>permanece </a:t>
            </a:r>
            <a:r>
              <a:rPr lang="es-CL" sz="2000" dirty="0"/>
              <a:t>en las democracias hasta nuestros días.</a:t>
            </a:r>
          </a:p>
          <a:p>
            <a:pPr marL="0" indent="0">
              <a:buNone/>
            </a:pPr>
            <a:endParaRPr lang="es-CL" sz="2000" dirty="0"/>
          </a:p>
          <a:p>
            <a:pPr marL="0" indent="0">
              <a:buNone/>
            </a:pPr>
            <a:r>
              <a:rPr lang="es-CL" sz="2000" dirty="0"/>
              <a:t>A. Solo I y II</a:t>
            </a:r>
          </a:p>
          <a:p>
            <a:pPr marL="0" indent="0">
              <a:buNone/>
            </a:pPr>
            <a:r>
              <a:rPr lang="es-CL" sz="2000" dirty="0"/>
              <a:t>B. Solo I y III</a:t>
            </a:r>
          </a:p>
          <a:p>
            <a:pPr marL="0" indent="0">
              <a:buNone/>
            </a:pPr>
            <a:r>
              <a:rPr lang="es-CL" sz="2000" dirty="0"/>
              <a:t>C. Solo II</a:t>
            </a:r>
          </a:p>
          <a:p>
            <a:pPr marL="0" indent="0">
              <a:buNone/>
            </a:pPr>
            <a:r>
              <a:rPr lang="es-CL" sz="2000" dirty="0"/>
              <a:t>D. Solo II y III</a:t>
            </a:r>
          </a:p>
          <a:p>
            <a:pPr marL="0" indent="0">
              <a:buNone/>
            </a:pPr>
            <a:r>
              <a:rPr lang="es-CL" sz="2000" dirty="0"/>
              <a:t>E. I, II y </a:t>
            </a:r>
            <a:r>
              <a:rPr lang="es-CL" dirty="0"/>
              <a:t>III</a:t>
            </a:r>
          </a:p>
          <a:p>
            <a:pPr marL="0" indent="0">
              <a:buNone/>
            </a:pPr>
            <a:endParaRPr lang="es-CL" dirty="0"/>
          </a:p>
        </p:txBody>
      </p:sp>
    </p:spTree>
    <p:extLst>
      <p:ext uri="{BB962C8B-B14F-4D97-AF65-F5344CB8AC3E}">
        <p14:creationId xmlns:p14="http://schemas.microsoft.com/office/powerpoint/2010/main" val="3062403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928048"/>
            <a:ext cx="8915400" cy="5349922"/>
          </a:xfrm>
        </p:spPr>
        <p:txBody>
          <a:bodyPr/>
          <a:lstStyle/>
          <a:p>
            <a:pPr marL="0" indent="0">
              <a:buNone/>
            </a:pPr>
            <a:r>
              <a:rPr lang="es-CL" sz="2000" dirty="0"/>
              <a:t>3. “Tuvo como finalidad primordial limitar la autoridad  por medio de la instauración de leyes que regulen la vida en </a:t>
            </a:r>
            <a:r>
              <a:rPr lang="es-CL" sz="2000" dirty="0" smtClean="0"/>
              <a:t>sociedad y que a la vez sean conocidas por todos”. </a:t>
            </a:r>
            <a:r>
              <a:rPr lang="es-CL" sz="2000" dirty="0"/>
              <a:t>Nos referimos al concepto de</a:t>
            </a:r>
          </a:p>
          <a:p>
            <a:pPr marL="0" indent="0">
              <a:buNone/>
            </a:pPr>
            <a:endParaRPr lang="es-CL" sz="2000" dirty="0"/>
          </a:p>
          <a:p>
            <a:pPr marL="0" indent="0">
              <a:buNone/>
            </a:pPr>
            <a:r>
              <a:rPr lang="es-CL" sz="2000" dirty="0"/>
              <a:t>A. Parlamentarismo atenuado</a:t>
            </a:r>
          </a:p>
          <a:p>
            <a:pPr marL="0" indent="0">
              <a:buNone/>
            </a:pPr>
            <a:r>
              <a:rPr lang="es-CL" sz="2000" dirty="0"/>
              <a:t>B. Constitucionalismo</a:t>
            </a:r>
          </a:p>
          <a:p>
            <a:pPr marL="0" indent="0">
              <a:buNone/>
            </a:pPr>
            <a:r>
              <a:rPr lang="es-CL" sz="2000" dirty="0"/>
              <a:t>C. Monarquía Absoluta</a:t>
            </a:r>
          </a:p>
          <a:p>
            <a:pPr marL="0" indent="0">
              <a:buNone/>
            </a:pPr>
            <a:r>
              <a:rPr lang="es-CL" sz="2000" dirty="0"/>
              <a:t>D. Centralismo Administrativo</a:t>
            </a:r>
          </a:p>
          <a:p>
            <a:pPr marL="0" indent="0">
              <a:buNone/>
            </a:pPr>
            <a:r>
              <a:rPr lang="es-CL" sz="2000" dirty="0"/>
              <a:t>E. Despotismo Ilustrado.</a:t>
            </a:r>
          </a:p>
          <a:p>
            <a:pPr marL="0" indent="0">
              <a:buNone/>
            </a:pPr>
            <a:endParaRPr lang="es-CL" dirty="0"/>
          </a:p>
        </p:txBody>
      </p:sp>
    </p:spTree>
    <p:extLst>
      <p:ext uri="{BB962C8B-B14F-4D97-AF65-F5344CB8AC3E}">
        <p14:creationId xmlns:p14="http://schemas.microsoft.com/office/powerpoint/2010/main" val="145192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682388"/>
            <a:ext cx="8915400" cy="5827594"/>
          </a:xfrm>
        </p:spPr>
        <p:txBody>
          <a:bodyPr>
            <a:normAutofit fontScale="92500" lnSpcReduction="20000"/>
          </a:bodyPr>
          <a:lstStyle/>
          <a:p>
            <a:pPr marL="0" indent="0">
              <a:buNone/>
            </a:pPr>
            <a:endParaRPr lang="es-CL" dirty="0" smtClean="0"/>
          </a:p>
          <a:p>
            <a:pPr marL="0" indent="0">
              <a:buNone/>
            </a:pPr>
            <a:r>
              <a:rPr lang="es-CL" sz="1900" dirty="0"/>
              <a:t>4. El reconocimiento de los derechos individuales constiyuyó uno de los grandes avances en materia del desarrollo del pensamiento político en el período que fue de finales del siglo XIII y comienzos del XIX. En este aspecto es válido señalar que</a:t>
            </a:r>
          </a:p>
          <a:p>
            <a:pPr marL="0" indent="0">
              <a:buNone/>
            </a:pPr>
            <a:r>
              <a:rPr lang="es-CL" sz="1900" dirty="0"/>
              <a:t>I.   </a:t>
            </a:r>
            <a:r>
              <a:rPr lang="es-CL" sz="1900" dirty="0" smtClean="0"/>
              <a:t>El liberalismo, como corriente de pensamiento, fue determinante en el establecimiento de este concepto político.</a:t>
            </a:r>
            <a:endParaRPr lang="es-CL" sz="1900" dirty="0"/>
          </a:p>
          <a:p>
            <a:pPr marL="0" indent="0">
              <a:buNone/>
            </a:pPr>
            <a:r>
              <a:rPr lang="es-CL" sz="1900" dirty="0"/>
              <a:t>II.  El proceso independentista de los Estados Unidos ratificó en las colonias de América la posisbilidad de instalar estas ideas en este continente a través de la emancipación política.</a:t>
            </a:r>
          </a:p>
          <a:p>
            <a:pPr marL="0" indent="0">
              <a:buNone/>
            </a:pPr>
            <a:r>
              <a:rPr lang="es-CL" sz="1900" dirty="0"/>
              <a:t>III. Los derechos individuales, vistos desde la perspectiva de hoy, apuntaron a la conformación de sistemas políticos de carácter democrático, especialmente en Europa occidental y América.</a:t>
            </a:r>
          </a:p>
          <a:p>
            <a:pPr marL="0" indent="0">
              <a:buNone/>
            </a:pPr>
            <a:endParaRPr lang="es-CL" sz="1900" dirty="0"/>
          </a:p>
          <a:p>
            <a:pPr marL="0" indent="0">
              <a:buNone/>
            </a:pPr>
            <a:r>
              <a:rPr lang="es-CL" sz="1900" dirty="0"/>
              <a:t>A. Solo I y II</a:t>
            </a:r>
          </a:p>
          <a:p>
            <a:pPr marL="0" indent="0">
              <a:buNone/>
            </a:pPr>
            <a:r>
              <a:rPr lang="es-CL" sz="1900" dirty="0"/>
              <a:t>B, Solo I y III</a:t>
            </a:r>
          </a:p>
          <a:p>
            <a:pPr marL="0" indent="0">
              <a:buNone/>
            </a:pPr>
            <a:r>
              <a:rPr lang="es-CL" sz="1900" dirty="0"/>
              <a:t>C. Solo II</a:t>
            </a:r>
          </a:p>
          <a:p>
            <a:pPr marL="0" indent="0">
              <a:buNone/>
            </a:pPr>
            <a:r>
              <a:rPr lang="es-CL" sz="1900" dirty="0"/>
              <a:t>D. Solo II y III</a:t>
            </a:r>
          </a:p>
          <a:p>
            <a:pPr marL="0" indent="0">
              <a:buNone/>
            </a:pPr>
            <a:r>
              <a:rPr lang="es-CL" sz="1900" dirty="0"/>
              <a:t>E.  I, II y III</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3745119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SALUDOS ESTIMADOS/AS</a:t>
            </a:r>
            <a:br>
              <a:rPr lang="es-CL" dirty="0" smtClean="0"/>
            </a:br>
            <a:r>
              <a:rPr lang="es-CL" dirty="0"/>
              <a:t> </a:t>
            </a:r>
            <a:r>
              <a:rPr lang="es-CL" dirty="0" smtClean="0"/>
              <a:t>                  ESTUDIANTES</a:t>
            </a:r>
            <a:endParaRPr lang="es-CL" dirty="0"/>
          </a:p>
        </p:txBody>
      </p:sp>
      <p:pic>
        <p:nvPicPr>
          <p:cNvPr id="4" name="Marcador de contenido 3"/>
          <p:cNvPicPr>
            <a:picLocks noGrp="1" noChangeAspect="1"/>
          </p:cNvPicPr>
          <p:nvPr>
            <p:ph idx="1"/>
          </p:nvPr>
        </p:nvPicPr>
        <p:blipFill>
          <a:blip r:embed="rId4"/>
          <a:stretch>
            <a:fillRect/>
          </a:stretch>
        </p:blipFill>
        <p:spPr>
          <a:xfrm>
            <a:off x="3452583" y="2003494"/>
            <a:ext cx="7192370" cy="3998794"/>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3590850"/>
      </p:ext>
    </p:extLst>
  </p:cSld>
  <p:clrMapOvr>
    <a:masterClrMapping/>
  </p:clrMapOvr>
  <mc:AlternateContent xmlns:mc="http://schemas.openxmlformats.org/markup-compatibility/2006" xmlns:p14="http://schemas.microsoft.com/office/powerpoint/2010/main">
    <mc:Choice Requires="p14">
      <p:transition spd="slow" p14:dur="2000" advTm="43238"/>
    </mc:Choice>
    <mc:Fallback xmlns="">
      <p:transition spd="slow" advTm="4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586854"/>
            <a:ext cx="8915400" cy="5609230"/>
          </a:xfrm>
        </p:spPr>
        <p:txBody>
          <a:bodyPr/>
          <a:lstStyle/>
          <a:p>
            <a:pPr marL="0" indent="0">
              <a:buNone/>
            </a:pPr>
            <a:endParaRPr lang="es-CL" dirty="0" smtClean="0"/>
          </a:p>
          <a:p>
            <a:pPr marL="0" indent="0">
              <a:buNone/>
            </a:pPr>
            <a:r>
              <a:rPr lang="es-CL" dirty="0" smtClean="0"/>
              <a:t>5.La  </a:t>
            </a:r>
            <a:r>
              <a:rPr lang="es-CL" dirty="0"/>
              <a:t>Emancipación  o  Independencia  es  un  proceso  que  se  inicia  por  un factor coyuntural: la captura del rey de España Fernando VII. Este hecho, provocará  que  las  colonias  americanas  inicien  un  camino  largo  para consolidar    una    vida    independiente.    No    obstante    existen    otros antecedentes externos, entre los cuales podemos menciona</a:t>
            </a:r>
          </a:p>
          <a:p>
            <a:pPr marL="0" indent="0">
              <a:buNone/>
            </a:pPr>
            <a:r>
              <a:rPr lang="es-CL" dirty="0"/>
              <a:t>i.   Las influencias intelectuales promovidas por la Ilustración</a:t>
            </a:r>
          </a:p>
          <a:p>
            <a:pPr marL="0" indent="0">
              <a:buNone/>
            </a:pPr>
            <a:r>
              <a:rPr lang="es-CL" dirty="0"/>
              <a:t>II.  La Revolución Francesa.</a:t>
            </a:r>
          </a:p>
          <a:p>
            <a:pPr marL="0" indent="0">
              <a:buNone/>
            </a:pPr>
            <a:r>
              <a:rPr lang="es-CL" dirty="0"/>
              <a:t>III.  La Independencia de Estados Unidos de los ingleses.</a:t>
            </a:r>
          </a:p>
          <a:p>
            <a:pPr marL="0" indent="0">
              <a:buNone/>
            </a:pPr>
            <a:endParaRPr lang="es-CL" dirty="0"/>
          </a:p>
          <a:p>
            <a:pPr marL="0" indent="0">
              <a:buNone/>
            </a:pPr>
            <a:r>
              <a:rPr lang="es-CL" dirty="0"/>
              <a:t>A. Solo I </a:t>
            </a:r>
          </a:p>
          <a:p>
            <a:pPr marL="0" indent="0">
              <a:buNone/>
            </a:pPr>
            <a:r>
              <a:rPr lang="es-CL" dirty="0"/>
              <a:t>B. Solo II</a:t>
            </a:r>
          </a:p>
          <a:p>
            <a:pPr marL="0" indent="0">
              <a:buNone/>
            </a:pPr>
            <a:r>
              <a:rPr lang="es-CL" dirty="0"/>
              <a:t>C. Solo I y III </a:t>
            </a:r>
          </a:p>
          <a:p>
            <a:pPr marL="0" indent="0">
              <a:buNone/>
            </a:pPr>
            <a:r>
              <a:rPr lang="es-CL" dirty="0"/>
              <a:t>D. Solo II y III </a:t>
            </a:r>
          </a:p>
          <a:p>
            <a:pPr marL="0" indent="0">
              <a:buNone/>
            </a:pPr>
            <a:r>
              <a:rPr lang="es-CL" dirty="0"/>
              <a:t>E. I, II y </a:t>
            </a:r>
          </a:p>
          <a:p>
            <a:pPr marL="0" indent="0">
              <a:buNone/>
            </a:pPr>
            <a:endParaRPr lang="es-CL" dirty="0"/>
          </a:p>
        </p:txBody>
      </p:sp>
    </p:spTree>
    <p:extLst>
      <p:ext uri="{BB962C8B-B14F-4D97-AF65-F5344CB8AC3E}">
        <p14:creationId xmlns:p14="http://schemas.microsoft.com/office/powerpoint/2010/main" val="280176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1050878"/>
            <a:ext cx="8915400" cy="4860344"/>
          </a:xfrm>
        </p:spPr>
        <p:txBody>
          <a:bodyPr>
            <a:normAutofit lnSpcReduction="10000"/>
          </a:bodyPr>
          <a:lstStyle/>
          <a:p>
            <a:pPr marL="0" indent="0">
              <a:buNone/>
            </a:pPr>
            <a:endParaRPr lang="es-CL" dirty="0" smtClean="0"/>
          </a:p>
          <a:p>
            <a:pPr marL="0" indent="0">
              <a:buNone/>
            </a:pPr>
            <a:r>
              <a:rPr lang="es-CL" dirty="0" smtClean="0"/>
              <a:t>6</a:t>
            </a:r>
            <a:r>
              <a:rPr lang="es-CL" dirty="0"/>
              <a:t>. En el año 1808 se produjo la invasión francesa a la península ibérica y el</a:t>
            </a:r>
          </a:p>
          <a:p>
            <a:pPr marL="0" indent="0">
              <a:buNone/>
            </a:pPr>
            <a:r>
              <a:rPr lang="es-CL" dirty="0"/>
              <a:t>cautiverio de los  reyes  de España.  La reacción que generó tal hecho en</a:t>
            </a:r>
          </a:p>
          <a:p>
            <a:pPr marL="0" indent="0">
              <a:buNone/>
            </a:pPr>
            <a:r>
              <a:rPr lang="es-CL" dirty="0"/>
              <a:t>América, fue de desconcierto junto con la creación de Juntas de Gobierno.</a:t>
            </a:r>
          </a:p>
          <a:p>
            <a:pPr marL="0" indent="0">
              <a:buNone/>
            </a:pPr>
            <a:r>
              <a:rPr lang="es-CL" dirty="0"/>
              <a:t>En  Chile,  tal  organización  se  creó  el  18  de  septiembre  de  1810  y  tuvo como fundamento principal</a:t>
            </a:r>
          </a:p>
          <a:p>
            <a:pPr marL="0" indent="0">
              <a:buNone/>
            </a:pPr>
            <a:endParaRPr lang="es-CL" dirty="0"/>
          </a:p>
          <a:p>
            <a:pPr marL="0" indent="0">
              <a:buNone/>
            </a:pPr>
            <a:r>
              <a:rPr lang="es-CL" dirty="0"/>
              <a:t>A. El deseo de un gobierno propio de carácter provisional, mientras durase el cautiverio del Rey.</a:t>
            </a:r>
          </a:p>
          <a:p>
            <a:pPr marL="0" indent="0">
              <a:buNone/>
            </a:pPr>
            <a:r>
              <a:rPr lang="es-CL" dirty="0"/>
              <a:t>B. La posibilidad real de lograr la independencia de la monarquía española. </a:t>
            </a:r>
          </a:p>
          <a:p>
            <a:pPr marL="0" indent="0">
              <a:buNone/>
            </a:pPr>
            <a:r>
              <a:rPr lang="es-CL" dirty="0"/>
              <a:t>C. El apoyo a las intenciones de Napoleón para lograr la independencia.</a:t>
            </a:r>
          </a:p>
          <a:p>
            <a:pPr marL="0" indent="0">
              <a:buNone/>
            </a:pPr>
            <a:r>
              <a:rPr lang="es-CL" dirty="0"/>
              <a:t>D. La necesidad de independencia debido a la crítica situación financiera. </a:t>
            </a:r>
          </a:p>
          <a:p>
            <a:pPr marL="0" indent="0">
              <a:buNone/>
            </a:pPr>
            <a:r>
              <a:rPr lang="es-CL" dirty="0"/>
              <a:t>E. Enviar tropas a España para ayudar en la liberación del Rey.</a:t>
            </a:r>
          </a:p>
          <a:p>
            <a:pPr marL="0" indent="0">
              <a:buNone/>
            </a:pPr>
            <a:endParaRPr lang="es-CL" dirty="0"/>
          </a:p>
        </p:txBody>
      </p:sp>
    </p:spTree>
    <p:extLst>
      <p:ext uri="{BB962C8B-B14F-4D97-AF65-F5344CB8AC3E}">
        <p14:creationId xmlns:p14="http://schemas.microsoft.com/office/powerpoint/2010/main" val="24373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764275"/>
            <a:ext cx="8915400" cy="5650173"/>
          </a:xfrm>
        </p:spPr>
        <p:txBody>
          <a:bodyPr>
            <a:normAutofit/>
          </a:bodyPr>
          <a:lstStyle/>
          <a:p>
            <a:pPr marL="0" indent="0">
              <a:buNone/>
            </a:pPr>
            <a:endParaRPr lang="es-CL" dirty="0" smtClean="0"/>
          </a:p>
          <a:p>
            <a:pPr marL="0" indent="0">
              <a:buNone/>
            </a:pPr>
            <a:r>
              <a:rPr lang="es-CL" dirty="0" smtClean="0"/>
              <a:t>7.Entre </a:t>
            </a:r>
            <a:r>
              <a:rPr lang="es-CL" dirty="0"/>
              <a:t>los fundamentos teóricos a que acudieron los criollos para rechazar las  pretensiones  del  Consejo  de  Regencia  y  afirmar  abiertamente  su derecho a instalar Juntas de Gobierno, figuraba(n)</a:t>
            </a:r>
          </a:p>
          <a:p>
            <a:pPr marL="0" indent="0">
              <a:buNone/>
            </a:pPr>
            <a:r>
              <a:rPr lang="es-CL" dirty="0"/>
              <a:t>I.   Las colonias americanas pertenecían al Rey y no al pueblo español.</a:t>
            </a:r>
          </a:p>
          <a:p>
            <a:pPr marL="0" indent="0">
              <a:buNone/>
            </a:pPr>
            <a:r>
              <a:rPr lang="es-CL" dirty="0"/>
              <a:t>II.  Las leyes españolas contemplaban la forma de levantar un gobierno ante la ausencia del Rey.</a:t>
            </a:r>
          </a:p>
          <a:p>
            <a:pPr marL="0" indent="0">
              <a:buNone/>
            </a:pPr>
            <a:r>
              <a:rPr lang="es-CL" dirty="0"/>
              <a:t>III.  Sólo una República podía detener la opresión de una monarquía despótica.</a:t>
            </a:r>
          </a:p>
          <a:p>
            <a:pPr marL="0" indent="0">
              <a:buNone/>
            </a:pPr>
            <a:endParaRPr lang="es-CL" dirty="0"/>
          </a:p>
          <a:p>
            <a:pPr marL="0" indent="0">
              <a:buNone/>
            </a:pPr>
            <a:r>
              <a:rPr lang="es-CL" dirty="0"/>
              <a:t>A. Solo I </a:t>
            </a:r>
          </a:p>
          <a:p>
            <a:pPr marL="0" indent="0">
              <a:buNone/>
            </a:pPr>
            <a:r>
              <a:rPr lang="es-CL" dirty="0"/>
              <a:t>B. Solo II</a:t>
            </a:r>
          </a:p>
          <a:p>
            <a:pPr marL="0" indent="0">
              <a:buNone/>
            </a:pPr>
            <a:r>
              <a:rPr lang="es-CL" dirty="0"/>
              <a:t>C. Solo I y II </a:t>
            </a:r>
          </a:p>
          <a:p>
            <a:pPr marL="0" indent="0">
              <a:buNone/>
            </a:pPr>
            <a:r>
              <a:rPr lang="es-CL" dirty="0"/>
              <a:t>D. Solo II y III </a:t>
            </a:r>
          </a:p>
          <a:p>
            <a:pPr marL="0" indent="0">
              <a:buNone/>
            </a:pPr>
            <a:r>
              <a:rPr lang="es-CL" dirty="0"/>
              <a:t>E. I, II y III</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402738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89212" y="764275"/>
            <a:ext cx="8915400" cy="5691116"/>
          </a:xfrm>
        </p:spPr>
        <p:txBody>
          <a:bodyPr>
            <a:normAutofit fontScale="92500" lnSpcReduction="20000"/>
          </a:bodyPr>
          <a:lstStyle/>
          <a:p>
            <a:pPr marL="0" indent="0">
              <a:buNone/>
            </a:pPr>
            <a:endParaRPr lang="es-CL" dirty="0" smtClean="0"/>
          </a:p>
          <a:p>
            <a:pPr marL="0" indent="0">
              <a:buNone/>
            </a:pPr>
            <a:r>
              <a:rPr lang="pt-BR" dirty="0"/>
              <a:t> </a:t>
            </a:r>
            <a:r>
              <a:rPr lang="pt-BR" dirty="0" smtClean="0"/>
              <a:t>                                                        RESPUESTAS </a:t>
            </a:r>
            <a:r>
              <a:rPr lang="pt-BR" dirty="0"/>
              <a:t>CORRECTAS </a:t>
            </a:r>
          </a:p>
          <a:p>
            <a:pPr marL="0" indent="0">
              <a:buNone/>
            </a:pPr>
            <a:endParaRPr lang="pt-BR" dirty="0"/>
          </a:p>
          <a:p>
            <a:pPr marL="0" indent="0">
              <a:buNone/>
            </a:pPr>
            <a:r>
              <a:rPr lang="pt-BR" dirty="0" smtClean="0"/>
              <a:t>1.E</a:t>
            </a:r>
            <a:endParaRPr lang="pt-BR" dirty="0"/>
          </a:p>
          <a:p>
            <a:pPr marL="0" indent="0">
              <a:buNone/>
            </a:pPr>
            <a:endParaRPr lang="pt-BR" dirty="0"/>
          </a:p>
          <a:p>
            <a:pPr marL="0" indent="0">
              <a:buNone/>
            </a:pPr>
            <a:r>
              <a:rPr lang="pt-BR" dirty="0"/>
              <a:t>2.D</a:t>
            </a:r>
          </a:p>
          <a:p>
            <a:pPr marL="0" indent="0">
              <a:buNone/>
            </a:pPr>
            <a:endParaRPr lang="pt-BR" dirty="0"/>
          </a:p>
          <a:p>
            <a:pPr marL="0" indent="0">
              <a:buNone/>
            </a:pPr>
            <a:r>
              <a:rPr lang="pt-BR" dirty="0"/>
              <a:t>3.B</a:t>
            </a:r>
          </a:p>
          <a:p>
            <a:pPr marL="0" indent="0">
              <a:buNone/>
            </a:pPr>
            <a:endParaRPr lang="pt-BR" dirty="0"/>
          </a:p>
          <a:p>
            <a:pPr marL="0" indent="0">
              <a:buNone/>
            </a:pPr>
            <a:r>
              <a:rPr lang="pt-BR" dirty="0"/>
              <a:t>4.E</a:t>
            </a:r>
          </a:p>
          <a:p>
            <a:pPr marL="0" indent="0">
              <a:buNone/>
            </a:pPr>
            <a:endParaRPr lang="pt-BR" dirty="0"/>
          </a:p>
          <a:p>
            <a:pPr marL="0" indent="0">
              <a:buNone/>
            </a:pPr>
            <a:r>
              <a:rPr lang="pt-BR" dirty="0"/>
              <a:t>5.E</a:t>
            </a:r>
          </a:p>
          <a:p>
            <a:pPr marL="0" indent="0">
              <a:buNone/>
            </a:pPr>
            <a:endParaRPr lang="pt-BR" dirty="0"/>
          </a:p>
          <a:p>
            <a:pPr marL="0" indent="0">
              <a:buNone/>
            </a:pPr>
            <a:r>
              <a:rPr lang="pt-BR" dirty="0"/>
              <a:t>6.A</a:t>
            </a:r>
          </a:p>
          <a:p>
            <a:pPr marL="0" indent="0">
              <a:buNone/>
            </a:pPr>
            <a:endParaRPr lang="pt-BR" dirty="0"/>
          </a:p>
          <a:p>
            <a:pPr marL="0" indent="0">
              <a:buNone/>
            </a:pPr>
            <a:r>
              <a:rPr lang="pt-BR" dirty="0"/>
              <a:t>7.C</a:t>
            </a:r>
          </a:p>
          <a:p>
            <a:pPr marL="0" indent="0">
              <a:buNone/>
            </a:pPr>
            <a:endParaRPr lang="pt-BR" dirty="0"/>
          </a:p>
          <a:p>
            <a:pPr marL="0" indent="0">
              <a:buNone/>
            </a:pPr>
            <a:endParaRPr lang="pt-BR" dirty="0"/>
          </a:p>
          <a:p>
            <a:pPr marL="0" indent="0">
              <a:buNone/>
            </a:pPr>
            <a:endParaRPr lang="pt-BR" dirty="0"/>
          </a:p>
          <a:p>
            <a:pPr marL="0" indent="0">
              <a:buNone/>
            </a:pPr>
            <a:endParaRPr lang="es-CL" dirty="0"/>
          </a:p>
        </p:txBody>
      </p:sp>
    </p:spTree>
    <p:extLst>
      <p:ext uri="{BB962C8B-B14F-4D97-AF65-F5344CB8AC3E}">
        <p14:creationId xmlns:p14="http://schemas.microsoft.com/office/powerpoint/2010/main" val="206834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HASTA PRONTO</a:t>
            </a:r>
            <a:endParaRPr lang="es-CL" dirty="0"/>
          </a:p>
        </p:txBody>
      </p:sp>
      <p:pic>
        <p:nvPicPr>
          <p:cNvPr id="5" name="Marcador de contenido 4"/>
          <p:cNvPicPr>
            <a:picLocks noGrp="1" noChangeAspect="1"/>
          </p:cNvPicPr>
          <p:nvPr>
            <p:ph idx="1"/>
          </p:nvPr>
        </p:nvPicPr>
        <p:blipFill>
          <a:blip r:embed="rId2"/>
          <a:stretch>
            <a:fillRect/>
          </a:stretch>
        </p:blipFill>
        <p:spPr>
          <a:xfrm>
            <a:off x="3657600" y="2074460"/>
            <a:ext cx="5595582" cy="4435522"/>
          </a:xfrm>
          <a:prstGeom prst="rect">
            <a:avLst/>
          </a:prstGeom>
        </p:spPr>
      </p:pic>
    </p:spTree>
    <p:extLst>
      <p:ext uri="{BB962C8B-B14F-4D97-AF65-F5344CB8AC3E}">
        <p14:creationId xmlns:p14="http://schemas.microsoft.com/office/powerpoint/2010/main" val="1023201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smtClean="0"/>
              <a:t>AHH….Y ESCUCHEN HEAVY METAL……</a:t>
            </a:r>
            <a:endParaRPr lang="es-CL"/>
          </a:p>
        </p:txBody>
      </p:sp>
      <p:pic>
        <p:nvPicPr>
          <p:cNvPr id="4" name="Marcador de contenido 3"/>
          <p:cNvPicPr>
            <a:picLocks noGrp="1" noChangeAspect="1"/>
          </p:cNvPicPr>
          <p:nvPr>
            <p:ph idx="1"/>
          </p:nvPr>
        </p:nvPicPr>
        <p:blipFill>
          <a:blip r:embed="rId2"/>
          <a:stretch>
            <a:fillRect/>
          </a:stretch>
        </p:blipFill>
        <p:spPr>
          <a:xfrm>
            <a:off x="4531057" y="2074460"/>
            <a:ext cx="4435522" cy="4667533"/>
          </a:xfrm>
          <a:prstGeom prst="rect">
            <a:avLst/>
          </a:prstGeom>
        </p:spPr>
      </p:pic>
    </p:spTree>
    <p:extLst>
      <p:ext uri="{BB962C8B-B14F-4D97-AF65-F5344CB8AC3E}">
        <p14:creationId xmlns:p14="http://schemas.microsoft.com/office/powerpoint/2010/main" val="1551695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09"/>
            <a:ext cx="8911687" cy="5039711"/>
          </a:xfrm>
        </p:spPr>
        <p:txBody>
          <a:bodyPr/>
          <a:lstStyle/>
          <a:p>
            <a:r>
              <a:rPr lang="es-CL" dirty="0"/>
              <a:t> </a:t>
            </a:r>
            <a:r>
              <a:rPr lang="es-CL" dirty="0" smtClean="0"/>
              <a:t>CAMBIOS TEMÁTICOS PRUEBA DE </a:t>
            </a:r>
            <a:br>
              <a:rPr lang="es-CL" dirty="0" smtClean="0"/>
            </a:br>
            <a:r>
              <a:rPr lang="es-CL" dirty="0"/>
              <a:t> </a:t>
            </a:r>
            <a:r>
              <a:rPr lang="es-CL" dirty="0" smtClean="0"/>
              <a:t>ADMISIÓN HISTORIA Y CS.SOCIALES</a:t>
            </a:r>
            <a:endParaRPr lang="es-CL" dirty="0"/>
          </a:p>
        </p:txBody>
      </p:sp>
      <p:sp>
        <p:nvSpPr>
          <p:cNvPr id="3" name="Marcador de contenido 2"/>
          <p:cNvSpPr>
            <a:spLocks noGrp="1"/>
          </p:cNvSpPr>
          <p:nvPr>
            <p:ph idx="1"/>
          </p:nvPr>
        </p:nvSpPr>
        <p:spPr/>
        <p:txBody>
          <a:bodyPr/>
          <a:lstStyle/>
          <a:p>
            <a:pPr marL="0" indent="0">
              <a:buNone/>
            </a:pPr>
            <a:endParaRPr lang="es-CL" dirty="0" smtClean="0"/>
          </a:p>
          <a:p>
            <a:pPr>
              <a:buFontTx/>
              <a:buChar char="-"/>
            </a:pPr>
            <a:r>
              <a:rPr lang="es-CL" sz="2000" dirty="0" smtClean="0"/>
              <a:t>EJE 1. HISTORIA EN PERSPECTIVA: MUNDO, AMÉRICA Y CHILE</a:t>
            </a:r>
          </a:p>
          <a:p>
            <a:pPr marL="0" indent="0">
              <a:buNone/>
            </a:pPr>
            <a:r>
              <a:rPr lang="es-CL" sz="2000" dirty="0" smtClean="0"/>
              <a:t>     ( HISTORIA DE CHILE Y UNIVERSAL DESDE INICIOS DEL SIGLO XIX  </a:t>
            </a:r>
          </a:p>
          <a:p>
            <a:pPr marL="0" indent="0">
              <a:buNone/>
            </a:pPr>
            <a:r>
              <a:rPr lang="es-CL" sz="2000" dirty="0"/>
              <a:t> </a:t>
            </a:r>
            <a:r>
              <a:rPr lang="es-CL" sz="2000" dirty="0" smtClean="0"/>
              <a:t>    HASTA FINALES DEL SIGLO XX)</a:t>
            </a:r>
          </a:p>
          <a:p>
            <a:pPr>
              <a:buFontTx/>
              <a:buChar char="-"/>
            </a:pPr>
            <a:r>
              <a:rPr lang="es-CL" sz="2000" dirty="0" smtClean="0"/>
              <a:t>EJE 2.FORMACIÓN CIUDADANA ( ESTADO DE DERECHO, DERECHOS HUMANOS, ORDEN CONSTITUCIONAL,EJERCICIO DE LA CIUDADANÍA)</a:t>
            </a:r>
          </a:p>
          <a:p>
            <a:pPr>
              <a:buFontTx/>
              <a:buChar char="-"/>
            </a:pPr>
            <a:r>
              <a:rPr lang="es-CL" sz="2000" dirty="0" smtClean="0"/>
              <a:t>EJE 3.ECONOMÍA Y SOCIEDAD (PROBLEMA ECONÓMICO, CARACTERÍSTICAS DEL MERCADO, INSTRUMENTOS FINANCIEROS)</a:t>
            </a:r>
            <a:endParaRPr lang="es-CL" sz="2000" dirty="0"/>
          </a:p>
        </p:txBody>
      </p:sp>
    </p:spTree>
    <p:extLst>
      <p:ext uri="{BB962C8B-B14F-4D97-AF65-F5344CB8AC3E}">
        <p14:creationId xmlns:p14="http://schemas.microsoft.com/office/powerpoint/2010/main" val="2418896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smtClean="0"/>
              <a:t>IDEAS LIBERALES Y REPUBLICANAS Y SU RELACIÓN CON LAS TRANSFORMACIONES EN AMÉRICA Y EUROPA DURANTE EL SIGLO XX</a:t>
            </a:r>
            <a:endParaRPr lang="es-CL" dirty="0"/>
          </a:p>
        </p:txBody>
      </p:sp>
      <p:sp>
        <p:nvSpPr>
          <p:cNvPr id="3" name="Marcador de contenido 2"/>
          <p:cNvSpPr>
            <a:spLocks noGrp="1"/>
          </p:cNvSpPr>
          <p:nvPr>
            <p:ph idx="1"/>
          </p:nvPr>
        </p:nvSpPr>
        <p:spPr>
          <a:xfrm>
            <a:off x="2589212" y="2688608"/>
            <a:ext cx="8915400" cy="3725839"/>
          </a:xfrm>
        </p:spPr>
        <p:txBody>
          <a:bodyPr>
            <a:normAutofit/>
          </a:bodyPr>
          <a:lstStyle/>
          <a:p>
            <a:pPr marL="0" indent="0">
              <a:buNone/>
            </a:pPr>
            <a:endParaRPr lang="es-CL" dirty="0" smtClean="0"/>
          </a:p>
          <a:p>
            <a:pPr marL="0" indent="0">
              <a:buNone/>
            </a:pPr>
            <a:r>
              <a:rPr lang="es-CL" dirty="0" smtClean="0"/>
              <a:t>- HOY  :  CONCEPTOS DE LIBERALISMO , REPÚBLICA Y SU VÍNCULO CON</a:t>
            </a:r>
          </a:p>
          <a:p>
            <a:pPr marL="0" indent="0">
              <a:buNone/>
            </a:pPr>
            <a:r>
              <a:rPr lang="es-CL" dirty="0"/>
              <a:t> </a:t>
            </a:r>
            <a:r>
              <a:rPr lang="es-CL" dirty="0" smtClean="0"/>
              <a:t>              LOS PROCESOS DE INDEPENDENCIA O EMANCIPACIÓN EN </a:t>
            </a:r>
          </a:p>
          <a:p>
            <a:pPr marL="0" indent="0">
              <a:buNone/>
            </a:pPr>
            <a:r>
              <a:rPr lang="es-CL" dirty="0"/>
              <a:t> </a:t>
            </a:r>
            <a:r>
              <a:rPr lang="es-CL" dirty="0" smtClean="0"/>
              <a:t>              AMÉRICA A INICIOS DEL SIGLO XIX</a:t>
            </a:r>
          </a:p>
          <a:p>
            <a:pPr marL="0" indent="0">
              <a:buNone/>
            </a:pPr>
            <a:endParaRPr lang="es-CL" dirty="0"/>
          </a:p>
          <a:p>
            <a:pPr marL="0" indent="0">
              <a:buNone/>
            </a:pPr>
            <a:r>
              <a:rPr lang="es-CL" dirty="0" smtClean="0"/>
              <a:t>- APRENDIZAJE ESPERADO: </a:t>
            </a:r>
            <a:r>
              <a:rPr lang="en-US" dirty="0" smtClean="0"/>
              <a:t>COMPRENDER LOS FUNDAMENTOS DE LAS IDEAS LIBERALES Y REPUBLICANAS IMPERANTES EN EUROPA EN LAS PRMERAS DÉCADAS DEL SIGLO XIX Y DE QUE FORMA INFLUYERON EN LOS PROCESOS DE INDEPENDENCIA EN LOS TERRITORIOS DE LA AMÉRICA ESPAÑOLA EN ESE MISMO PERÍODO.</a:t>
            </a:r>
            <a:endParaRPr lang="es-CL" dirty="0"/>
          </a:p>
          <a:p>
            <a:pPr marL="0" indent="0">
              <a:buNone/>
            </a:pPr>
            <a:endParaRPr lang="es-CL"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46195054"/>
      </p:ext>
    </p:extLst>
  </p:cSld>
  <p:clrMapOvr>
    <a:masterClrMapping/>
  </p:clrMapOvr>
  <mc:AlternateContent xmlns:mc="http://schemas.openxmlformats.org/markup-compatibility/2006" xmlns:p14="http://schemas.microsoft.com/office/powerpoint/2010/main">
    <mc:Choice Requires="p14">
      <p:transition spd="slow" p14:dur="2000" advTm="37547"/>
    </mc:Choice>
    <mc:Fallback xmlns="">
      <p:transition spd="slow" advTm="3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1545884"/>
          </a:xfrm>
        </p:spPr>
        <p:txBody>
          <a:bodyPr>
            <a:normAutofit fontScale="90000"/>
          </a:bodyPr>
          <a:lstStyle/>
          <a:p>
            <a:r>
              <a:rPr lang="es-CL" dirty="0" smtClean="0"/>
              <a:t>CONCEPTO DE REPÚBLICA ( SE REALIZA EN CONTRASTE CON EL CONCEPTO DE MONARQUÍA ABSOLUTA)</a:t>
            </a:r>
            <a:endParaRPr lang="es-CL" dirty="0"/>
          </a:p>
        </p:txBody>
      </p:sp>
      <p:pic>
        <p:nvPicPr>
          <p:cNvPr id="4" name="Marcador de contenido 3"/>
          <p:cNvPicPr>
            <a:picLocks noGrp="1" noChangeAspect="1"/>
          </p:cNvPicPr>
          <p:nvPr>
            <p:ph idx="1"/>
          </p:nvPr>
        </p:nvPicPr>
        <p:blipFill>
          <a:blip r:embed="rId4"/>
          <a:stretch>
            <a:fillRect/>
          </a:stretch>
        </p:blipFill>
        <p:spPr>
          <a:xfrm>
            <a:off x="1951631" y="2538484"/>
            <a:ext cx="8816454" cy="418986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7613197"/>
      </p:ext>
    </p:extLst>
  </p:cSld>
  <p:clrMapOvr>
    <a:masterClrMapping/>
  </p:clrMapOvr>
  <mc:AlternateContent xmlns:mc="http://schemas.openxmlformats.org/markup-compatibility/2006" xmlns:p14="http://schemas.microsoft.com/office/powerpoint/2010/main">
    <mc:Choice Requires="p14">
      <p:transition spd="slow" p14:dur="2000" advTm="140544"/>
    </mc:Choice>
    <mc:Fallback xmlns="">
      <p:transition spd="slow" advTm="14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1040917"/>
          </a:xfrm>
        </p:spPr>
        <p:txBody>
          <a:bodyPr/>
          <a:lstStyle/>
          <a:p>
            <a:r>
              <a:rPr lang="es-CL" dirty="0" smtClean="0"/>
              <a:t>  CONCEPTO DE REPÚBLICA</a:t>
            </a:r>
            <a:endParaRPr lang="es-CL" dirty="0"/>
          </a:p>
        </p:txBody>
      </p:sp>
      <p:pic>
        <p:nvPicPr>
          <p:cNvPr id="4" name="Marcador de contenido 3"/>
          <p:cNvPicPr>
            <a:picLocks noGrp="1" noChangeAspect="1"/>
          </p:cNvPicPr>
          <p:nvPr>
            <p:ph idx="1"/>
          </p:nvPr>
        </p:nvPicPr>
        <p:blipFill>
          <a:blip r:embed="rId2"/>
          <a:stretch>
            <a:fillRect/>
          </a:stretch>
        </p:blipFill>
        <p:spPr>
          <a:xfrm>
            <a:off x="1187356" y="1825624"/>
            <a:ext cx="8761862" cy="4930017"/>
          </a:xfrm>
          <a:prstGeom prst="rect">
            <a:avLst/>
          </a:prstGeom>
        </p:spPr>
      </p:pic>
    </p:spTree>
    <p:extLst>
      <p:ext uri="{BB962C8B-B14F-4D97-AF65-F5344CB8AC3E}">
        <p14:creationId xmlns:p14="http://schemas.microsoft.com/office/powerpoint/2010/main" val="3820711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t>    CONCEPTO DE LIBERALISMO</a:t>
            </a:r>
            <a:endParaRPr lang="es-CL" dirty="0"/>
          </a:p>
        </p:txBody>
      </p:sp>
      <p:pic>
        <p:nvPicPr>
          <p:cNvPr id="4" name="Marcador de contenido 3"/>
          <p:cNvPicPr>
            <a:picLocks noGrp="1" noChangeAspect="1"/>
          </p:cNvPicPr>
          <p:nvPr>
            <p:ph idx="1"/>
          </p:nvPr>
        </p:nvPicPr>
        <p:blipFill>
          <a:blip r:embed="rId4"/>
          <a:stretch>
            <a:fillRect/>
          </a:stretch>
        </p:blipFill>
        <p:spPr>
          <a:xfrm>
            <a:off x="968991" y="1825625"/>
            <a:ext cx="9662615" cy="435133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37579317"/>
      </p:ext>
    </p:extLst>
  </p:cSld>
  <p:clrMapOvr>
    <a:masterClrMapping/>
  </p:clrMapOvr>
  <mc:AlternateContent xmlns:mc="http://schemas.openxmlformats.org/markup-compatibility/2006" xmlns:p14="http://schemas.microsoft.com/office/powerpoint/2010/main">
    <mc:Choice Requires="p14">
      <p:transition spd="slow" p14:dur="2000" advTm="181777"/>
    </mc:Choice>
    <mc:Fallback xmlns="">
      <p:transition spd="slow" advTm="181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L" dirty="0" smtClean="0"/>
              <a:t> </a:t>
            </a:r>
            <a:r>
              <a:rPr lang="es-CL" sz="2000" dirty="0" smtClean="0"/>
              <a:t>DIVISIÓN DE PODERES DEL ESTADO : CONCEPTO PLANTEADO POR MONTESQUIEU( PENSADOR POLÍTICO) EN EL SIGLO XVIII</a:t>
            </a:r>
            <a:endParaRPr lang="es-CL" sz="2000" dirty="0"/>
          </a:p>
        </p:txBody>
      </p:sp>
      <p:pic>
        <p:nvPicPr>
          <p:cNvPr id="4" name="Marcador de contenido 3"/>
          <p:cNvPicPr>
            <a:picLocks noGrp="1" noChangeAspect="1"/>
          </p:cNvPicPr>
          <p:nvPr>
            <p:ph idx="1"/>
          </p:nvPr>
        </p:nvPicPr>
        <p:blipFill>
          <a:blip r:embed="rId2"/>
          <a:stretch>
            <a:fillRect/>
          </a:stretch>
        </p:blipFill>
        <p:spPr>
          <a:xfrm>
            <a:off x="3493826" y="2184400"/>
            <a:ext cx="6673755" cy="3676650"/>
          </a:xfrm>
          <a:prstGeom prst="rect">
            <a:avLst/>
          </a:prstGeom>
        </p:spPr>
      </p:pic>
    </p:spTree>
    <p:extLst>
      <p:ext uri="{BB962C8B-B14F-4D97-AF65-F5344CB8AC3E}">
        <p14:creationId xmlns:p14="http://schemas.microsoft.com/office/powerpoint/2010/main" val="3619638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9367" y="624110"/>
            <a:ext cx="10085245" cy="1280890"/>
          </a:xfrm>
        </p:spPr>
        <p:txBody>
          <a:bodyPr>
            <a:normAutofit fontScale="90000"/>
          </a:bodyPr>
          <a:lstStyle/>
          <a:p>
            <a:r>
              <a:rPr lang="es-CL" dirty="0" smtClean="0"/>
              <a:t>FACTORES EXTERNOS DE LOS PROCESOS DE INDEPENDENCIA EN CHILE Y AMÉRICA</a:t>
            </a:r>
            <a:br>
              <a:rPr lang="es-CL" dirty="0" smtClean="0"/>
            </a:br>
            <a:endParaRPr lang="es-CL" dirty="0"/>
          </a:p>
        </p:txBody>
      </p:sp>
      <p:pic>
        <p:nvPicPr>
          <p:cNvPr id="4" name="Marcador de contenido 3"/>
          <p:cNvPicPr>
            <a:picLocks noGrp="1" noChangeAspect="1"/>
          </p:cNvPicPr>
          <p:nvPr>
            <p:ph idx="1"/>
          </p:nvPr>
        </p:nvPicPr>
        <p:blipFill>
          <a:blip r:embed="rId4"/>
          <a:stretch>
            <a:fillRect/>
          </a:stretch>
        </p:blipFill>
        <p:spPr>
          <a:xfrm>
            <a:off x="1310185" y="2183641"/>
            <a:ext cx="8679976" cy="451740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4570631"/>
      </p:ext>
    </p:extLst>
  </p:cSld>
  <p:clrMapOvr>
    <a:masterClrMapping/>
  </p:clrMapOvr>
  <mc:AlternateContent xmlns:mc="http://schemas.openxmlformats.org/markup-compatibility/2006" xmlns:p14="http://schemas.microsoft.com/office/powerpoint/2010/main">
    <mc:Choice Requires="p14">
      <p:transition spd="slow" p14:dur="2000" advTm="194855"/>
    </mc:Choice>
    <mc:Fallback xmlns="">
      <p:transition spd="slow" advTm="19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438</TotalTime>
  <Words>1297</Words>
  <Application>Microsoft Office PowerPoint</Application>
  <PresentationFormat>Panorámica</PresentationFormat>
  <Paragraphs>134</Paragraphs>
  <Slides>25</Slides>
  <Notes>0</Notes>
  <HiddenSlides>0</HiddenSlides>
  <MMClips>7</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Century Gothic</vt:lpstr>
      <vt:lpstr>Wingdings 3</vt:lpstr>
      <vt:lpstr>Espiral</vt:lpstr>
      <vt:lpstr>PSU HISTORIA Y CIENCIAS SOCIALES</vt:lpstr>
      <vt:lpstr>          SALUDOS ESTIMADOS/AS                    ESTUDIANTES</vt:lpstr>
      <vt:lpstr> CAMBIOS TEMÁTICOS PRUEBA DE   ADMISIÓN HISTORIA Y CS.SOCIALES</vt:lpstr>
      <vt:lpstr>IDEAS LIBERALES Y REPUBLICANAS Y SU RELACIÓN CON LAS TRANSFORMACIONES EN AMÉRICA Y EUROPA DURANTE EL SIGLO XX</vt:lpstr>
      <vt:lpstr>CONCEPTO DE REPÚBLICA ( SE REALIZA EN CONTRASTE CON EL CONCEPTO DE MONARQUÍA ABSOLUTA)</vt:lpstr>
      <vt:lpstr>  CONCEPTO DE REPÚBLICA</vt:lpstr>
      <vt:lpstr>    CONCEPTO DE LIBERALISMO</vt:lpstr>
      <vt:lpstr> DIVISIÓN DE PODERES DEL ESTADO : CONCEPTO PLANTEADO POR MONTESQUIEU( PENSADOR POLÍTICO) EN EL SIGLO XVIII</vt:lpstr>
      <vt:lpstr>FACTORES EXTERNOS DE LOS PROCESOS DE INDEPENDENCIA EN CHILE Y AMÉRICA </vt:lpstr>
      <vt:lpstr>             NAPOLEÓN BONAPARTE</vt:lpstr>
      <vt:lpstr>Presentación de PowerPoint</vt:lpstr>
      <vt:lpstr>Presentación de PowerPoint</vt:lpstr>
      <vt:lpstr>                 CONCLUSIÓN</vt:lpstr>
      <vt:lpstr>                  INVITACIÓN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HASTA PRONTO</vt:lpstr>
      <vt:lpstr>AHH….Y ESCUCHEN HEAVY METAL……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PSU HISTORIA Y CIENCIAS SOCIALES</dc:title>
  <dc:creator>erich manuel</dc:creator>
  <cp:lastModifiedBy>erich manuel</cp:lastModifiedBy>
  <cp:revision>97</cp:revision>
  <dcterms:created xsi:type="dcterms:W3CDTF">2020-05-11T21:17:19Z</dcterms:created>
  <dcterms:modified xsi:type="dcterms:W3CDTF">2020-05-16T20:23:15Z</dcterms:modified>
</cp:coreProperties>
</file>